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329" r:id="rId5"/>
    <p:sldId id="331" r:id="rId6"/>
    <p:sldId id="330" r:id="rId7"/>
    <p:sldId id="335" r:id="rId8"/>
    <p:sldId id="336" r:id="rId9"/>
    <p:sldId id="338" r:id="rId10"/>
    <p:sldId id="334" r:id="rId11"/>
    <p:sldId id="33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8D10D-2512-4646-9A3E-22834D09ABB3}"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B80AC-1527-4BAD-9C60-D1BA30B7EDA5}" type="slidenum">
              <a:rPr lang="fr-FR" smtClean="0"/>
              <a:t>‹N°›</a:t>
            </a:fld>
            <a:endParaRPr lang="fr-FR"/>
          </a:p>
        </p:txBody>
      </p:sp>
    </p:spTree>
    <p:extLst>
      <p:ext uri="{BB962C8B-B14F-4D97-AF65-F5344CB8AC3E}">
        <p14:creationId xmlns:p14="http://schemas.microsoft.com/office/powerpoint/2010/main" val="258711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Manger </a:t>
            </a:r>
            <a:r>
              <a:rPr lang="fr-FR" dirty="0" err="1"/>
              <a:t>équilibé</a:t>
            </a:r>
            <a:r>
              <a:rPr lang="fr-FR" dirty="0"/>
              <a:t> c’est couvrir les besoins de notre corps en quantité et qualité</a:t>
            </a:r>
          </a:p>
          <a:p>
            <a:r>
              <a:rPr lang="fr-FR" dirty="0"/>
              <a:t>Pour cela on a besoin chaque jour des féculents , des fruits et légumes, de la viande / poisson /œuf; des produits laitiers, et des graisses</a:t>
            </a:r>
          </a:p>
          <a:p>
            <a:r>
              <a:rPr lang="fr-FR" dirty="0"/>
              <a:t>Mais cela en quantité différente (voir la pyramide alimentaire)</a:t>
            </a:r>
          </a:p>
          <a:p>
            <a:endParaRPr lang="fr-FR" dirty="0"/>
          </a:p>
        </p:txBody>
      </p:sp>
      <p:sp>
        <p:nvSpPr>
          <p:cNvPr id="4" name="Espace réservé du numéro de diapositive 3"/>
          <p:cNvSpPr>
            <a:spLocks noGrp="1"/>
          </p:cNvSpPr>
          <p:nvPr>
            <p:ph type="sldNum" sz="quarter" idx="5"/>
          </p:nvPr>
        </p:nvSpPr>
        <p:spPr/>
        <p:txBody>
          <a:bodyPr/>
          <a:lstStyle/>
          <a:p>
            <a:fld id="{099B80AC-1527-4BAD-9C60-D1BA30B7EDA5}" type="slidenum">
              <a:rPr lang="fr-FR" smtClean="0"/>
              <a:t>3</a:t>
            </a:fld>
            <a:endParaRPr lang="fr-FR"/>
          </a:p>
        </p:txBody>
      </p:sp>
    </p:spTree>
    <p:extLst>
      <p:ext uri="{BB962C8B-B14F-4D97-AF65-F5344CB8AC3E}">
        <p14:creationId xmlns:p14="http://schemas.microsoft.com/office/powerpoint/2010/main" val="122349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EEB6FC4-07D7-4EFD-988D-58B9C945D23B}"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5355F9-8954-494B-9198-81EB36159847}"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EB6FC4-07D7-4EFD-988D-58B9C945D23B}"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36446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EB6FC4-07D7-4EFD-988D-58B9C945D23B}"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190188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EB6FC4-07D7-4EFD-988D-58B9C945D23B}"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75168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EEB6FC4-07D7-4EFD-988D-58B9C945D23B}"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5355F9-8954-494B-9198-81EB36159847}"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EEB6FC4-07D7-4EFD-988D-58B9C945D23B}" type="datetimeFigureOut">
              <a:rPr lang="fr-FR" smtClean="0"/>
              <a:t>08/04/2025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16591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EEB6FC4-07D7-4EFD-988D-58B9C945D23B}" type="datetimeFigureOut">
              <a:rPr lang="fr-FR" smtClean="0"/>
              <a:t>08/04/2025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110326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EEB6FC4-07D7-4EFD-988D-58B9C945D23B}" type="datetimeFigureOut">
              <a:rPr lang="fr-FR" smtClean="0"/>
              <a:t>08/04/2025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33470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EB6FC4-07D7-4EFD-988D-58B9C945D23B}" type="datetimeFigureOut">
              <a:rPr lang="fr-FR" smtClean="0"/>
              <a:t>08/04/2025</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32248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EB6FC4-07D7-4EFD-988D-58B9C945D23B}" type="datetimeFigureOut">
              <a:rPr lang="fr-FR" smtClean="0"/>
              <a:t>08/04/2025</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5355F9-8954-494B-9198-81EB36159847}" type="slidenum">
              <a:rPr lang="fr-FR" smtClean="0"/>
              <a:t>‹N°›</a:t>
            </a:fld>
            <a:endParaRPr lang="fr-FR"/>
          </a:p>
        </p:txBody>
      </p:sp>
    </p:spTree>
    <p:extLst>
      <p:ext uri="{BB962C8B-B14F-4D97-AF65-F5344CB8AC3E}">
        <p14:creationId xmlns:p14="http://schemas.microsoft.com/office/powerpoint/2010/main" val="13765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EEB6FC4-07D7-4EFD-988D-58B9C945D23B}" type="datetimeFigureOut">
              <a:rPr lang="fr-FR" smtClean="0"/>
              <a:t>08/04/2025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5355F9-8954-494B-9198-81EB36159847}" type="slidenum">
              <a:rPr lang="fr-FR" smtClean="0"/>
              <a:t>‹N°›</a:t>
            </a:fld>
            <a:endParaRPr lang="fr-FR"/>
          </a:p>
        </p:txBody>
      </p:sp>
    </p:spTree>
    <p:extLst>
      <p:ext uri="{BB962C8B-B14F-4D97-AF65-F5344CB8AC3E}">
        <p14:creationId xmlns:p14="http://schemas.microsoft.com/office/powerpoint/2010/main" val="31497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EB6FC4-07D7-4EFD-988D-58B9C945D23B}" type="datetimeFigureOut">
              <a:rPr lang="fr-FR" smtClean="0"/>
              <a:t>08/04/2025</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5355F9-8954-494B-9198-81EB36159847}"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808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Q4RFmAPvTA&amp;list=PLjvDC90oePSxXKkMwJ48ThPX_reSvAKf5&amp;index=2" TargetMode="External"/><Relationship Id="rId2" Type="http://schemas.openxmlformats.org/officeDocument/2006/relationships/hyperlink" Target="https://www.facebook.com/nostalgift/videos/pub-kinder-chocolat/391466821912224/"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ailymotion.com/video/x856za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D5F2B-D100-9F25-0F18-268217D24835}"/>
              </a:ext>
            </a:extLst>
          </p:cNvPr>
          <p:cNvSpPr>
            <a:spLocks noGrp="1"/>
          </p:cNvSpPr>
          <p:nvPr>
            <p:ph type="ctrTitle"/>
          </p:nvPr>
        </p:nvSpPr>
        <p:spPr/>
        <p:txBody>
          <a:bodyPr/>
          <a:lstStyle/>
          <a:p>
            <a:r>
              <a:rPr lang="fr-FR" dirty="0"/>
              <a:t>TD2 l’équilibre alimentaire</a:t>
            </a:r>
          </a:p>
        </p:txBody>
      </p:sp>
      <p:sp>
        <p:nvSpPr>
          <p:cNvPr id="3" name="Sous-titre 2">
            <a:extLst>
              <a:ext uri="{FF2B5EF4-FFF2-40B4-BE49-F238E27FC236}">
                <a16:creationId xmlns:a16="http://schemas.microsoft.com/office/drawing/2014/main" id="{9E964087-94A3-5473-56E0-E0F0EDC4DBA0}"/>
              </a:ext>
            </a:extLst>
          </p:cNvPr>
          <p:cNvSpPr>
            <a:spLocks noGrp="1"/>
          </p:cNvSpPr>
          <p:nvPr>
            <p:ph type="subTitle" idx="1"/>
          </p:nvPr>
        </p:nvSpPr>
        <p:spPr/>
        <p:txBody>
          <a:bodyPr/>
          <a:lstStyle/>
          <a:p>
            <a:r>
              <a:rPr lang="fr-FR" dirty="0"/>
              <a:t>S. Bourget</a:t>
            </a:r>
          </a:p>
        </p:txBody>
      </p:sp>
    </p:spTree>
    <p:extLst>
      <p:ext uri="{BB962C8B-B14F-4D97-AF65-F5344CB8AC3E}">
        <p14:creationId xmlns:p14="http://schemas.microsoft.com/office/powerpoint/2010/main" val="218746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C3B28-961A-4C9C-AF90-6DA1D14B3D22}"/>
              </a:ext>
            </a:extLst>
          </p:cNvPr>
          <p:cNvSpPr>
            <a:spLocks noGrp="1"/>
          </p:cNvSpPr>
          <p:nvPr>
            <p:ph type="title"/>
          </p:nvPr>
        </p:nvSpPr>
        <p:spPr/>
        <p:txBody>
          <a:bodyPr/>
          <a:lstStyle/>
          <a:p>
            <a:r>
              <a:rPr lang="fr-FR" dirty="0"/>
              <a:t>Proposition pour les besoins de l’organisme</a:t>
            </a:r>
          </a:p>
        </p:txBody>
      </p:sp>
      <p:sp>
        <p:nvSpPr>
          <p:cNvPr id="3" name="Espace réservé du contenu 2">
            <a:extLst>
              <a:ext uri="{FF2B5EF4-FFF2-40B4-BE49-F238E27FC236}">
                <a16:creationId xmlns:a16="http://schemas.microsoft.com/office/drawing/2014/main" id="{5F235686-173C-4B4E-A180-7BA9AA249EFE}"/>
              </a:ext>
            </a:extLst>
          </p:cNvPr>
          <p:cNvSpPr>
            <a:spLocks noGrp="1"/>
          </p:cNvSpPr>
          <p:nvPr>
            <p:ph idx="1"/>
          </p:nvPr>
        </p:nvSpPr>
        <p:spPr/>
        <p:txBody>
          <a:bodyPr>
            <a:normAutofit fontScale="70000" lnSpcReduction="20000"/>
          </a:bodyPr>
          <a:lstStyle/>
          <a:p>
            <a:r>
              <a:rPr lang="fr-FR" b="1" dirty="0"/>
              <a:t>Objectif:</a:t>
            </a:r>
            <a:r>
              <a:rPr lang="fr-FR" dirty="0"/>
              <a:t> savoir que les besoins alimentaires varient en fonction de l’âge, de l’activité physique.</a:t>
            </a:r>
          </a:p>
          <a:p>
            <a:r>
              <a:rPr lang="fr-FR" b="1" dirty="0"/>
              <a:t>Problème: </a:t>
            </a:r>
            <a:r>
              <a:rPr lang="fr-FR" dirty="0"/>
              <a:t>Paul doit faire un match de volley par contre sa sœur jumelle ne fait pas de sport.</a:t>
            </a:r>
          </a:p>
          <a:p>
            <a:r>
              <a:rPr lang="fr-FR" dirty="0"/>
              <a:t>D’après vous ont-ils les mêmes besoins alimentaires?</a:t>
            </a:r>
          </a:p>
          <a:p>
            <a:r>
              <a:rPr lang="fr-FR" b="1" dirty="0"/>
              <a:t>Hypothèses</a:t>
            </a:r>
          </a:p>
          <a:p>
            <a:r>
              <a:rPr lang="fr-FR" b="1" dirty="0"/>
              <a:t>Investigation </a:t>
            </a:r>
            <a:r>
              <a:rPr lang="fr-FR" dirty="0"/>
              <a:t>(document 8)</a:t>
            </a:r>
          </a:p>
          <a:p>
            <a:r>
              <a:rPr lang="fr-FR" dirty="0"/>
              <a:t>Indiquer à partir de ce document quelles sont les </a:t>
            </a:r>
          </a:p>
          <a:p>
            <a:r>
              <a:rPr lang="fr-FR" dirty="0"/>
              <a:t>activités qui nécessitent le plus d’apport alimentaire?</a:t>
            </a:r>
          </a:p>
          <a:p>
            <a:r>
              <a:rPr lang="fr-FR" dirty="0"/>
              <a:t>Indiquer ce qui fait varier les besoins alimentaires.</a:t>
            </a:r>
          </a:p>
          <a:p>
            <a:endParaRPr lang="fr-FR" b="1" dirty="0"/>
          </a:p>
          <a:p>
            <a:r>
              <a:rPr lang="fr-FR" b="1" dirty="0"/>
              <a:t>Institutionnalisation:</a:t>
            </a:r>
          </a:p>
          <a:p>
            <a:r>
              <a:rPr lang="fr-FR" dirty="0"/>
              <a:t>Les besoins alimentaires sont différents en fonction de l’âge, du sexe </a:t>
            </a:r>
          </a:p>
          <a:p>
            <a:r>
              <a:rPr lang="fr-FR" dirty="0"/>
              <a:t>et le l’activité physique.</a:t>
            </a:r>
          </a:p>
          <a:p>
            <a:endParaRPr lang="fr-FR" dirty="0"/>
          </a:p>
          <a:p>
            <a:endParaRPr lang="fr-FR" dirty="0"/>
          </a:p>
        </p:txBody>
      </p:sp>
      <p:pic>
        <p:nvPicPr>
          <p:cNvPr id="5" name="Image 4">
            <a:extLst>
              <a:ext uri="{FF2B5EF4-FFF2-40B4-BE49-F238E27FC236}">
                <a16:creationId xmlns:a16="http://schemas.microsoft.com/office/drawing/2014/main" id="{E802E61D-F2B9-C773-93DE-99C5D2A8D581}"/>
              </a:ext>
            </a:extLst>
          </p:cNvPr>
          <p:cNvPicPr>
            <a:picLocks noChangeAspect="1"/>
          </p:cNvPicPr>
          <p:nvPr/>
        </p:nvPicPr>
        <p:blipFill>
          <a:blip r:embed="rId2"/>
          <a:stretch>
            <a:fillRect/>
          </a:stretch>
        </p:blipFill>
        <p:spPr>
          <a:xfrm>
            <a:off x="7299663" y="2927113"/>
            <a:ext cx="3345620" cy="3302865"/>
          </a:xfrm>
          <a:prstGeom prst="rect">
            <a:avLst/>
          </a:prstGeom>
        </p:spPr>
      </p:pic>
    </p:spTree>
    <p:extLst>
      <p:ext uri="{BB962C8B-B14F-4D97-AF65-F5344CB8AC3E}">
        <p14:creationId xmlns:p14="http://schemas.microsoft.com/office/powerpoint/2010/main" val="260641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F35A98-1851-6584-829B-EEC991C052AA}"/>
              </a:ext>
            </a:extLst>
          </p:cNvPr>
          <p:cNvSpPr>
            <a:spLocks noGrp="1"/>
          </p:cNvSpPr>
          <p:nvPr>
            <p:ph idx="1"/>
          </p:nvPr>
        </p:nvSpPr>
        <p:spPr>
          <a:xfrm>
            <a:off x="5943600" y="1845734"/>
            <a:ext cx="5212080" cy="4023360"/>
          </a:xfrm>
        </p:spPr>
        <p:txBody>
          <a:bodyPr/>
          <a:lstStyle/>
          <a:p>
            <a:r>
              <a:rPr lang="fr-FR" dirty="0">
                <a:hlinkClick r:id="rId2"/>
              </a:rPr>
              <a:t>https://www.facebook.com/nostalgift/videos/pub-kinder-chocolat/391466821912224/</a:t>
            </a:r>
            <a:endParaRPr lang="fr-FR" dirty="0"/>
          </a:p>
          <a:p>
            <a:endParaRPr lang="fr-FR" dirty="0"/>
          </a:p>
          <a:p>
            <a:endParaRPr lang="fr-FR" dirty="0"/>
          </a:p>
          <a:p>
            <a:r>
              <a:rPr lang="fr-FR" dirty="0">
                <a:hlinkClick r:id="rId3"/>
              </a:rPr>
              <a:t>https://www.youtube.com/watch?v=AQ4RFmAPvTA&amp;list=PLjvDC90oePSxXKkMwJ48ThPX_reSvAKf5&amp;index=2</a:t>
            </a:r>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3EDAF57B-4770-8D7D-0A21-DDF6B4C16C43}"/>
              </a:ext>
            </a:extLst>
          </p:cNvPr>
          <p:cNvPicPr>
            <a:picLocks noChangeAspect="1"/>
          </p:cNvPicPr>
          <p:nvPr/>
        </p:nvPicPr>
        <p:blipFill>
          <a:blip r:embed="rId4"/>
          <a:stretch>
            <a:fillRect/>
          </a:stretch>
        </p:blipFill>
        <p:spPr>
          <a:xfrm>
            <a:off x="927409" y="623942"/>
            <a:ext cx="4667901" cy="4677428"/>
          </a:xfrm>
          <a:prstGeom prst="rect">
            <a:avLst/>
          </a:prstGeom>
        </p:spPr>
      </p:pic>
      <p:sp>
        <p:nvSpPr>
          <p:cNvPr id="6" name="Rectangle 5">
            <a:extLst>
              <a:ext uri="{FF2B5EF4-FFF2-40B4-BE49-F238E27FC236}">
                <a16:creationId xmlns:a16="http://schemas.microsoft.com/office/drawing/2014/main" id="{82404FD8-14B5-C2A4-CD85-0F52E06BE98A}"/>
              </a:ext>
            </a:extLst>
          </p:cNvPr>
          <p:cNvSpPr/>
          <p:nvPr/>
        </p:nvSpPr>
        <p:spPr>
          <a:xfrm>
            <a:off x="320040" y="4489704"/>
            <a:ext cx="1225296" cy="10789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B65EF38-1471-96F0-6E24-99143FEC783C}"/>
              </a:ext>
            </a:extLst>
          </p:cNvPr>
          <p:cNvSpPr/>
          <p:nvPr/>
        </p:nvSpPr>
        <p:spPr>
          <a:xfrm>
            <a:off x="5156807" y="4870248"/>
            <a:ext cx="1225296" cy="10789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A1EBADE-A46D-D3AB-CAF2-9890049DF998}"/>
              </a:ext>
            </a:extLst>
          </p:cNvPr>
          <p:cNvSpPr/>
          <p:nvPr/>
        </p:nvSpPr>
        <p:spPr>
          <a:xfrm>
            <a:off x="4956048" y="4937760"/>
            <a:ext cx="6428232" cy="10114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Prolongement pour les cycles 3: étude des campagnes publicitaires.</a:t>
            </a:r>
          </a:p>
        </p:txBody>
      </p:sp>
    </p:spTree>
    <p:extLst>
      <p:ext uri="{BB962C8B-B14F-4D97-AF65-F5344CB8AC3E}">
        <p14:creationId xmlns:p14="http://schemas.microsoft.com/office/powerpoint/2010/main" val="164787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4035A-C95B-61FB-F280-5D1262E48B5E}"/>
              </a:ext>
            </a:extLst>
          </p:cNvPr>
          <p:cNvSpPr>
            <a:spLocks noGrp="1"/>
          </p:cNvSpPr>
          <p:nvPr>
            <p:ph type="title"/>
          </p:nvPr>
        </p:nvSpPr>
        <p:spPr/>
        <p:txBody>
          <a:bodyPr/>
          <a:lstStyle/>
          <a:p>
            <a:r>
              <a:rPr lang="fr-FR" dirty="0"/>
              <a:t>Bien grandir!</a:t>
            </a:r>
          </a:p>
        </p:txBody>
      </p:sp>
      <p:sp>
        <p:nvSpPr>
          <p:cNvPr id="3" name="Espace réservé du contenu 2">
            <a:extLst>
              <a:ext uri="{FF2B5EF4-FFF2-40B4-BE49-F238E27FC236}">
                <a16:creationId xmlns:a16="http://schemas.microsoft.com/office/drawing/2014/main" id="{78C8586D-E23D-E79A-3BE2-FB5FB5C4BEAF}"/>
              </a:ext>
            </a:extLst>
          </p:cNvPr>
          <p:cNvSpPr>
            <a:spLocks noGrp="1"/>
          </p:cNvSpPr>
          <p:nvPr>
            <p:ph idx="1"/>
          </p:nvPr>
        </p:nvSpPr>
        <p:spPr/>
        <p:txBody>
          <a:bodyPr/>
          <a:lstStyle/>
          <a:p>
            <a:r>
              <a:rPr lang="fr-FR" dirty="0">
                <a:solidFill>
                  <a:schemeClr val="bg1"/>
                </a:solidFill>
              </a:rPr>
              <a:t>https://wwwyoutube.com/watch?v=-_LbTh8XBhA</a:t>
            </a:r>
          </a:p>
          <a:p>
            <a:pPr marL="0" indent="0">
              <a:buNone/>
            </a:pPr>
            <a:r>
              <a:rPr lang="fr-FR" dirty="0">
                <a:hlinkClick r:id="rId2"/>
              </a:rPr>
              <a:t>https://www.dailymotion.com/video/x856za2</a:t>
            </a:r>
            <a:endParaRPr lang="fr-FR" dirty="0"/>
          </a:p>
        </p:txBody>
      </p:sp>
      <p:pic>
        <p:nvPicPr>
          <p:cNvPr id="6" name="Image 5">
            <a:extLst>
              <a:ext uri="{FF2B5EF4-FFF2-40B4-BE49-F238E27FC236}">
                <a16:creationId xmlns:a16="http://schemas.microsoft.com/office/drawing/2014/main" id="{D3697E8E-9BE4-6D52-5927-FAAC67E3F55F}"/>
              </a:ext>
            </a:extLst>
          </p:cNvPr>
          <p:cNvPicPr>
            <a:picLocks noChangeAspect="1"/>
          </p:cNvPicPr>
          <p:nvPr/>
        </p:nvPicPr>
        <p:blipFill>
          <a:blip r:embed="rId3"/>
          <a:stretch>
            <a:fillRect/>
          </a:stretch>
        </p:blipFill>
        <p:spPr>
          <a:xfrm>
            <a:off x="1390566" y="3277092"/>
            <a:ext cx="9964541" cy="2333951"/>
          </a:xfrm>
          <a:prstGeom prst="rect">
            <a:avLst/>
          </a:prstGeom>
        </p:spPr>
      </p:pic>
    </p:spTree>
    <p:extLst>
      <p:ext uri="{BB962C8B-B14F-4D97-AF65-F5344CB8AC3E}">
        <p14:creationId xmlns:p14="http://schemas.microsoft.com/office/powerpoint/2010/main" val="170621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85DD2-2CB3-6EF8-39EF-9DB87D352540}"/>
              </a:ext>
            </a:extLst>
          </p:cNvPr>
          <p:cNvSpPr>
            <a:spLocks noGrp="1"/>
          </p:cNvSpPr>
          <p:nvPr>
            <p:ph type="title"/>
          </p:nvPr>
        </p:nvSpPr>
        <p:spPr/>
        <p:txBody>
          <a:bodyPr/>
          <a:lstStyle/>
          <a:p>
            <a:r>
              <a:rPr lang="fr-FR" dirty="0"/>
              <a:t>Manger équilibré!</a:t>
            </a:r>
          </a:p>
        </p:txBody>
      </p:sp>
      <p:sp>
        <p:nvSpPr>
          <p:cNvPr id="3" name="Espace réservé du contenu 2">
            <a:extLst>
              <a:ext uri="{FF2B5EF4-FFF2-40B4-BE49-F238E27FC236}">
                <a16:creationId xmlns:a16="http://schemas.microsoft.com/office/drawing/2014/main" id="{BA1D2E17-4A17-636B-06DF-7CFDB04CB210}"/>
              </a:ext>
            </a:extLst>
          </p:cNvPr>
          <p:cNvSpPr>
            <a:spLocks noGrp="1"/>
          </p:cNvSpPr>
          <p:nvPr>
            <p:ph idx="1"/>
          </p:nvPr>
        </p:nvSpPr>
        <p:spPr/>
        <p:txBody>
          <a:bodyPr/>
          <a:lstStyle/>
          <a:p>
            <a:r>
              <a:rPr lang="fr-FR" dirty="0"/>
              <a:t>Quelle définition en donnez-vous?</a:t>
            </a:r>
          </a:p>
        </p:txBody>
      </p:sp>
      <p:pic>
        <p:nvPicPr>
          <p:cNvPr id="5" name="Image 4">
            <a:extLst>
              <a:ext uri="{FF2B5EF4-FFF2-40B4-BE49-F238E27FC236}">
                <a16:creationId xmlns:a16="http://schemas.microsoft.com/office/drawing/2014/main" id="{9B331E30-6D39-0D95-CD9C-15B302DC8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82" y="2231136"/>
            <a:ext cx="5704378" cy="3783904"/>
          </a:xfrm>
          <a:prstGeom prst="rect">
            <a:avLst/>
          </a:prstGeom>
        </p:spPr>
      </p:pic>
      <p:sp>
        <p:nvSpPr>
          <p:cNvPr id="6" name="Rectangle : coins arrondis 5">
            <a:extLst>
              <a:ext uri="{FF2B5EF4-FFF2-40B4-BE49-F238E27FC236}">
                <a16:creationId xmlns:a16="http://schemas.microsoft.com/office/drawing/2014/main" id="{9CE17C75-A53A-ACEE-78BA-B3DD19001BC9}"/>
              </a:ext>
            </a:extLst>
          </p:cNvPr>
          <p:cNvSpPr/>
          <p:nvPr/>
        </p:nvSpPr>
        <p:spPr>
          <a:xfrm>
            <a:off x="1051560" y="3136392"/>
            <a:ext cx="4352544" cy="1865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Manger équilibré c’est proposer une alimentation qui va couvrir les besoins de notre corps. Les besoins en qualité et en quantité.</a:t>
            </a:r>
          </a:p>
        </p:txBody>
      </p:sp>
    </p:spTree>
    <p:extLst>
      <p:ext uri="{BB962C8B-B14F-4D97-AF65-F5344CB8AC3E}">
        <p14:creationId xmlns:p14="http://schemas.microsoft.com/office/powerpoint/2010/main" val="401339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BBE767-8496-7E9E-B0C4-35E0537B16F7}"/>
              </a:ext>
            </a:extLst>
          </p:cNvPr>
          <p:cNvSpPr>
            <a:spLocks noGrp="1"/>
          </p:cNvSpPr>
          <p:nvPr>
            <p:ph type="title"/>
          </p:nvPr>
        </p:nvSpPr>
        <p:spPr>
          <a:xfrm>
            <a:off x="1991544" y="260648"/>
            <a:ext cx="8424936" cy="1188720"/>
          </a:xfrm>
        </p:spPr>
        <p:txBody>
          <a:bodyPr>
            <a:normAutofit fontScale="90000"/>
          </a:bodyPr>
          <a:lstStyle/>
          <a:p>
            <a:r>
              <a:rPr lang="fr-FR" dirty="0"/>
              <a:t>Alimentation humaine dans les programmes</a:t>
            </a:r>
          </a:p>
        </p:txBody>
      </p:sp>
      <p:sp>
        <p:nvSpPr>
          <p:cNvPr id="3" name="Espace réservé du contenu 2">
            <a:extLst>
              <a:ext uri="{FF2B5EF4-FFF2-40B4-BE49-F238E27FC236}">
                <a16:creationId xmlns:a16="http://schemas.microsoft.com/office/drawing/2014/main" id="{79DA3105-2F09-70C2-8F59-76E2D18508D2}"/>
              </a:ext>
            </a:extLst>
          </p:cNvPr>
          <p:cNvSpPr>
            <a:spLocks noGrp="1"/>
          </p:cNvSpPr>
          <p:nvPr>
            <p:ph idx="1"/>
          </p:nvPr>
        </p:nvSpPr>
        <p:spPr>
          <a:xfrm>
            <a:off x="5951984" y="877824"/>
            <a:ext cx="5715760" cy="5900484"/>
          </a:xfrm>
        </p:spPr>
        <p:txBody>
          <a:bodyPr>
            <a:noAutofit/>
          </a:bodyPr>
          <a:lstStyle/>
          <a:p>
            <a:pPr marL="0" indent="0">
              <a:buNone/>
            </a:pPr>
            <a:r>
              <a:rPr lang="fr-FR" sz="1600" b="1" dirty="0"/>
              <a:t>Cycle 3, CM :  Alimentation humaine</a:t>
            </a:r>
          </a:p>
          <a:p>
            <a:pPr marL="0" indent="0">
              <a:buNone/>
            </a:pPr>
            <a:endParaRPr lang="fr-FR" sz="800" b="1" dirty="0"/>
          </a:p>
          <a:p>
            <a:pPr>
              <a:spcBef>
                <a:spcPts val="0"/>
              </a:spcBef>
              <a:buFont typeface="Wingdings" panose="05000000000000000000" pitchFamily="2" charset="2"/>
              <a:buChar char="§"/>
            </a:pPr>
            <a:r>
              <a:rPr lang="fr-FR" sz="1600" dirty="0"/>
              <a:t>Exploiter des données pour expliquer la variation des  besoins alimentaires au cours de la croissance et selon l’activité physique.</a:t>
            </a:r>
          </a:p>
          <a:p>
            <a:pPr>
              <a:spcBef>
                <a:spcPts val="0"/>
              </a:spcBef>
              <a:buFont typeface="Wingdings" panose="05000000000000000000" pitchFamily="2" charset="2"/>
              <a:buChar char="§"/>
            </a:pPr>
            <a:r>
              <a:rPr lang="fr-FR" sz="1600" dirty="0"/>
              <a:t>Identifier et localiser la transformation des aliments dans l’appareil digestif (mastication par les dents, changements de texture lors du trajet).</a:t>
            </a:r>
          </a:p>
          <a:p>
            <a:pPr>
              <a:spcBef>
                <a:spcPts val="0"/>
              </a:spcBef>
              <a:buFont typeface="Wingdings" panose="05000000000000000000" pitchFamily="2" charset="2"/>
              <a:buChar char="§"/>
            </a:pPr>
            <a:r>
              <a:rPr lang="fr-FR" sz="1600" dirty="0"/>
              <a:t>Identifier le rôle de la circulation sanguine dans l’approvisionnement des organes.</a:t>
            </a:r>
          </a:p>
          <a:p>
            <a:pPr>
              <a:spcBef>
                <a:spcPts val="0"/>
              </a:spcBef>
              <a:buFont typeface="Wingdings" panose="05000000000000000000" pitchFamily="2" charset="2"/>
              <a:buChar char="§"/>
            </a:pPr>
            <a:r>
              <a:rPr lang="fr-FR" sz="1600" dirty="0"/>
              <a:t>Citer quelques comportements alimentaires et règles d’hygiène favorables à la santé (équilibre alimentaire, qualité sanitaire des aliments, brossage des dents, etc.).</a:t>
            </a:r>
          </a:p>
          <a:p>
            <a:pPr>
              <a:spcBef>
                <a:spcPts val="0"/>
              </a:spcBef>
              <a:buFont typeface="Wingdings" panose="05000000000000000000" pitchFamily="2" charset="2"/>
              <a:buChar char="§"/>
            </a:pPr>
            <a:endParaRPr lang="fr-FR" sz="1600" dirty="0"/>
          </a:p>
          <a:p>
            <a:pPr>
              <a:spcBef>
                <a:spcPts val="0"/>
              </a:spcBef>
              <a:buFont typeface="Wingdings" panose="05000000000000000000" pitchFamily="2" charset="2"/>
              <a:buChar char="§"/>
            </a:pPr>
            <a:r>
              <a:rPr lang="fr-FR" sz="1600" dirty="0"/>
              <a:t>Réaliser une transformation alimentaire (pain ou yaourt, par exemple) et identifier son origine biologique (levure, ou ferment lactique)</a:t>
            </a:r>
          </a:p>
          <a:p>
            <a:pPr>
              <a:spcBef>
                <a:spcPts val="0"/>
              </a:spcBef>
              <a:buFont typeface="Wingdings" panose="05000000000000000000" pitchFamily="2" charset="2"/>
              <a:buChar char="§"/>
            </a:pPr>
            <a:r>
              <a:rPr lang="fr-FR" sz="1600" dirty="0"/>
              <a:t>Identifier les processus à l’origine de la production d’aliments par une étude documentaire ou une rencontre avec des professionnels.</a:t>
            </a:r>
          </a:p>
          <a:p>
            <a:pPr marL="0" indent="0">
              <a:spcBef>
                <a:spcPts val="0"/>
              </a:spcBef>
              <a:buNone/>
            </a:pPr>
            <a:endParaRPr lang="fr-FR" sz="1600" dirty="0"/>
          </a:p>
          <a:p>
            <a:pPr marL="0" indent="0">
              <a:spcBef>
                <a:spcPts val="0"/>
              </a:spcBef>
              <a:buNone/>
            </a:pPr>
            <a:r>
              <a:rPr lang="fr-FR" sz="1600" b="1" dirty="0"/>
              <a:t>Attendus de fin de cycle 3 : </a:t>
            </a:r>
          </a:p>
          <a:p>
            <a:pPr marL="0" indent="0">
              <a:spcBef>
                <a:spcPts val="0"/>
              </a:spcBef>
              <a:buNone/>
            </a:pPr>
            <a:r>
              <a:rPr lang="fr-FR" sz="1600" dirty="0"/>
              <a:t>Expliquer le rôle des aliments pour le fonctionnement de l’organisme.</a:t>
            </a:r>
          </a:p>
          <a:p>
            <a:pPr marL="0" indent="0">
              <a:spcBef>
                <a:spcPts val="0"/>
              </a:spcBef>
              <a:buNone/>
            </a:pPr>
            <a:r>
              <a:rPr lang="fr-FR" sz="1600" dirty="0"/>
              <a:t>Identifier les principes des technologies mises en œuvre pour transformer et conserver les aliments</a:t>
            </a:r>
          </a:p>
          <a:p>
            <a:pPr marL="0" indent="0">
              <a:buNone/>
            </a:pPr>
            <a:endParaRPr lang="fr-FR" sz="1600" dirty="0"/>
          </a:p>
        </p:txBody>
      </p:sp>
      <p:sp>
        <p:nvSpPr>
          <p:cNvPr id="4" name="ZoneTexte 3">
            <a:extLst>
              <a:ext uri="{FF2B5EF4-FFF2-40B4-BE49-F238E27FC236}">
                <a16:creationId xmlns:a16="http://schemas.microsoft.com/office/drawing/2014/main" id="{F0E46A99-46FE-8174-3715-647D794D6AD6}"/>
              </a:ext>
            </a:extLst>
          </p:cNvPr>
          <p:cNvSpPr txBox="1"/>
          <p:nvPr/>
        </p:nvSpPr>
        <p:spPr>
          <a:xfrm>
            <a:off x="696428" y="3881624"/>
            <a:ext cx="4176464" cy="2000548"/>
          </a:xfrm>
          <a:prstGeom prst="rect">
            <a:avLst/>
          </a:prstGeom>
          <a:noFill/>
        </p:spPr>
        <p:txBody>
          <a:bodyPr wrap="square" rtlCol="0">
            <a:spAutoFit/>
          </a:bodyPr>
          <a:lstStyle/>
          <a:p>
            <a:r>
              <a:rPr lang="fr-FR" sz="1600" b="1" dirty="0"/>
              <a:t>Cycle 2 : Reconnaître des comportements favorables à sa santé</a:t>
            </a:r>
          </a:p>
          <a:p>
            <a:endParaRPr lang="fr-FR" sz="1200" dirty="0"/>
          </a:p>
          <a:p>
            <a:pPr marL="285750" indent="-285750">
              <a:buClr>
                <a:schemeClr val="bg1">
                  <a:lumMod val="75000"/>
                </a:schemeClr>
              </a:buClr>
              <a:buFont typeface="Wingdings" panose="05000000000000000000" pitchFamily="2" charset="2"/>
              <a:buChar char="§"/>
            </a:pPr>
            <a:r>
              <a:rPr lang="fr-FR" sz="1600" dirty="0"/>
              <a:t>Catégories d’aliments, leur origine.</a:t>
            </a:r>
          </a:p>
          <a:p>
            <a:pPr marL="285750" indent="-285750">
              <a:buClr>
                <a:schemeClr val="bg1">
                  <a:lumMod val="75000"/>
                </a:schemeClr>
              </a:buClr>
              <a:buFont typeface="Wingdings" panose="05000000000000000000" pitchFamily="2" charset="2"/>
              <a:buChar char="§"/>
            </a:pPr>
            <a:r>
              <a:rPr lang="fr-FR" sz="1600" dirty="0"/>
              <a:t>Les apports spécifiques des aliments (apport</a:t>
            </a:r>
          </a:p>
          <a:p>
            <a:pPr marL="285750" indent="-285750">
              <a:buClr>
                <a:schemeClr val="bg1">
                  <a:lumMod val="75000"/>
                </a:schemeClr>
              </a:buClr>
              <a:buFont typeface="Wingdings" panose="05000000000000000000" pitchFamily="2" charset="2"/>
              <a:buChar char="§"/>
            </a:pPr>
            <a:r>
              <a:rPr lang="fr-FR" sz="1600" dirty="0"/>
              <a:t>d’énergie : manger pour bouger).</a:t>
            </a:r>
          </a:p>
          <a:p>
            <a:pPr marL="285750" indent="-285750">
              <a:buClr>
                <a:schemeClr val="bg1">
                  <a:lumMod val="75000"/>
                </a:schemeClr>
              </a:buClr>
              <a:buFont typeface="Wingdings" panose="05000000000000000000" pitchFamily="2" charset="2"/>
              <a:buChar char="§"/>
            </a:pPr>
            <a:r>
              <a:rPr lang="fr-FR" sz="1600" dirty="0"/>
              <a:t>La notion d’équilibre alimentaire (sur un</a:t>
            </a:r>
          </a:p>
          <a:p>
            <a:pPr marL="285750" indent="-285750">
              <a:buClr>
                <a:schemeClr val="bg1">
                  <a:lumMod val="75000"/>
                </a:schemeClr>
              </a:buClr>
              <a:buFont typeface="Wingdings" panose="05000000000000000000" pitchFamily="2" charset="2"/>
              <a:buChar char="§"/>
            </a:pPr>
            <a:r>
              <a:rPr lang="fr-FR" sz="1600" dirty="0"/>
              <a:t>repas, sur une journée, sur la semaine).</a:t>
            </a:r>
          </a:p>
        </p:txBody>
      </p:sp>
      <p:sp>
        <p:nvSpPr>
          <p:cNvPr id="11" name="ZoneTexte 10">
            <a:extLst>
              <a:ext uri="{FF2B5EF4-FFF2-40B4-BE49-F238E27FC236}">
                <a16:creationId xmlns:a16="http://schemas.microsoft.com/office/drawing/2014/main" id="{1D47C95D-FF5A-1B95-CACA-C6B6710A49B3}"/>
              </a:ext>
            </a:extLst>
          </p:cNvPr>
          <p:cNvSpPr txBox="1"/>
          <p:nvPr/>
        </p:nvSpPr>
        <p:spPr>
          <a:xfrm>
            <a:off x="696428" y="1472728"/>
            <a:ext cx="4302292" cy="2000548"/>
          </a:xfrm>
          <a:prstGeom prst="rect">
            <a:avLst/>
          </a:prstGeom>
          <a:noFill/>
        </p:spPr>
        <p:txBody>
          <a:bodyPr wrap="square" rtlCol="0">
            <a:spAutoFit/>
          </a:bodyPr>
          <a:lstStyle/>
          <a:p>
            <a:pPr algn="l"/>
            <a:r>
              <a:rPr lang="fr-FR" sz="1600" b="1" dirty="0"/>
              <a:t>Cycle 1 : </a:t>
            </a:r>
            <a:r>
              <a:rPr lang="fr-FR" sz="1600" b="1" dirty="0">
                <a:solidFill>
                  <a:srgbClr val="252525"/>
                </a:solidFill>
              </a:rPr>
              <a:t>Connaitre et mettre en </a:t>
            </a:r>
            <a:r>
              <a:rPr lang="fr-FR" sz="1600" b="1" dirty="0" err="1">
                <a:solidFill>
                  <a:srgbClr val="252525"/>
                </a:solidFill>
              </a:rPr>
              <a:t>oeuvre</a:t>
            </a:r>
            <a:r>
              <a:rPr lang="fr-FR" sz="1600" b="1" dirty="0">
                <a:solidFill>
                  <a:srgbClr val="252525"/>
                </a:solidFill>
              </a:rPr>
              <a:t> quelques règles d’hygiène corporelle et</a:t>
            </a:r>
          </a:p>
          <a:p>
            <a:pPr algn="l"/>
            <a:r>
              <a:rPr lang="fr-FR" sz="1600" b="1" dirty="0">
                <a:solidFill>
                  <a:srgbClr val="252525"/>
                </a:solidFill>
              </a:rPr>
              <a:t>d’une vie saine.</a:t>
            </a:r>
          </a:p>
          <a:p>
            <a:pPr marL="285750" indent="-285750">
              <a:buClr>
                <a:schemeClr val="bg1">
                  <a:lumMod val="75000"/>
                </a:schemeClr>
              </a:buClr>
              <a:buFont typeface="Wingdings" panose="05000000000000000000" pitchFamily="2" charset="2"/>
              <a:buChar char="§"/>
            </a:pPr>
            <a:r>
              <a:rPr lang="fr-FR" sz="1600" dirty="0">
                <a:solidFill>
                  <a:srgbClr val="252525"/>
                </a:solidFill>
              </a:rPr>
              <a:t> Première approche des questions nutritionnelles qui peut être liée à une éducation au goût</a:t>
            </a:r>
            <a:endParaRPr lang="fr-FR" sz="1600" dirty="0"/>
          </a:p>
          <a:p>
            <a:endParaRPr lang="fr-FR" sz="1200" dirty="0"/>
          </a:p>
          <a:p>
            <a:endParaRPr lang="fr-FR" sz="1600" dirty="0"/>
          </a:p>
        </p:txBody>
      </p:sp>
    </p:spTree>
    <p:extLst>
      <p:ext uri="{BB962C8B-B14F-4D97-AF65-F5344CB8AC3E}">
        <p14:creationId xmlns:p14="http://schemas.microsoft.com/office/powerpoint/2010/main" val="257331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2166A-2CB4-C869-396C-998F1D1B7074}"/>
              </a:ext>
            </a:extLst>
          </p:cNvPr>
          <p:cNvSpPr>
            <a:spLocks noGrp="1"/>
          </p:cNvSpPr>
          <p:nvPr>
            <p:ph type="title"/>
          </p:nvPr>
        </p:nvSpPr>
        <p:spPr/>
        <p:txBody>
          <a:bodyPr/>
          <a:lstStyle/>
          <a:p>
            <a:r>
              <a:rPr lang="fr-FR" dirty="0"/>
              <a:t>Plusieurs problèmes  peuvent être abordés!</a:t>
            </a:r>
          </a:p>
        </p:txBody>
      </p:sp>
      <p:sp>
        <p:nvSpPr>
          <p:cNvPr id="3" name="Espace réservé du contenu 2">
            <a:extLst>
              <a:ext uri="{FF2B5EF4-FFF2-40B4-BE49-F238E27FC236}">
                <a16:creationId xmlns:a16="http://schemas.microsoft.com/office/drawing/2014/main" id="{9B374958-F3E8-BA00-669D-F0EF315ADDC4}"/>
              </a:ext>
            </a:extLst>
          </p:cNvPr>
          <p:cNvSpPr>
            <a:spLocks noGrp="1"/>
          </p:cNvSpPr>
          <p:nvPr>
            <p:ph idx="1"/>
          </p:nvPr>
        </p:nvSpPr>
        <p:spPr/>
        <p:txBody>
          <a:bodyPr/>
          <a:lstStyle/>
          <a:p>
            <a:pPr marL="0" indent="0">
              <a:buNone/>
            </a:pPr>
            <a:endParaRPr lang="fr-FR" dirty="0"/>
          </a:p>
          <a:p>
            <a:pPr>
              <a:lnSpc>
                <a:spcPct val="90000"/>
              </a:lnSpc>
              <a:buFont typeface="Wingdings" panose="05000000000000000000" pitchFamily="2" charset="2"/>
              <a:buChar char="§"/>
            </a:pPr>
            <a:r>
              <a:rPr lang="fr-FR" sz="2000" dirty="0">
                <a:solidFill>
                  <a:schemeClr val="tx1"/>
                </a:solidFill>
              </a:rPr>
              <a:t>Quelle est l’origine des aliments ? (cycle 2)</a:t>
            </a:r>
          </a:p>
          <a:p>
            <a:pPr>
              <a:lnSpc>
                <a:spcPct val="90000"/>
              </a:lnSpc>
              <a:buFont typeface="Wingdings" panose="05000000000000000000" pitchFamily="2" charset="2"/>
              <a:buChar char="§"/>
            </a:pPr>
            <a:r>
              <a:rPr lang="fr-FR" sz="2000" dirty="0">
                <a:solidFill>
                  <a:schemeClr val="tx1"/>
                </a:solidFill>
              </a:rPr>
              <a:t>Comment classer les aliments ? (cycle 2 )</a:t>
            </a:r>
          </a:p>
          <a:p>
            <a:pPr>
              <a:lnSpc>
                <a:spcPct val="90000"/>
              </a:lnSpc>
              <a:buFont typeface="Wingdings" panose="05000000000000000000" pitchFamily="2" charset="2"/>
              <a:buChar char="§"/>
            </a:pPr>
            <a:r>
              <a:rPr lang="fr-FR" sz="2000" dirty="0">
                <a:solidFill>
                  <a:schemeClr val="tx1"/>
                </a:solidFill>
              </a:rPr>
              <a:t>Quels sont les rôles des aliments ? (cycle 2 et 3)</a:t>
            </a:r>
          </a:p>
          <a:p>
            <a:pPr>
              <a:lnSpc>
                <a:spcPct val="90000"/>
              </a:lnSpc>
              <a:buFont typeface="Wingdings" panose="05000000000000000000" pitchFamily="2" charset="2"/>
              <a:buChar char="§"/>
            </a:pPr>
            <a:r>
              <a:rPr lang="fr-FR" sz="2000" dirty="0">
                <a:solidFill>
                  <a:schemeClr val="tx1"/>
                </a:solidFill>
              </a:rPr>
              <a:t>De quoi sont composés les aliments ? (cycle 3)</a:t>
            </a:r>
          </a:p>
          <a:p>
            <a:pPr>
              <a:lnSpc>
                <a:spcPct val="90000"/>
              </a:lnSpc>
              <a:buFont typeface="Wingdings" panose="05000000000000000000" pitchFamily="2" charset="2"/>
              <a:buChar char="§"/>
            </a:pPr>
            <a:r>
              <a:rPr lang="fr-FR" sz="2000" dirty="0">
                <a:solidFill>
                  <a:schemeClr val="tx1"/>
                </a:solidFill>
              </a:rPr>
              <a:t>Qu’est-ce qu’un repas équilibré/ une alimentation équilibrée ? (cycle 2 et 3)</a:t>
            </a:r>
          </a:p>
          <a:p>
            <a:pPr>
              <a:lnSpc>
                <a:spcPct val="90000"/>
              </a:lnSpc>
              <a:buFont typeface="Wingdings" panose="05000000000000000000" pitchFamily="2" charset="2"/>
              <a:buChar char="§"/>
            </a:pPr>
            <a:r>
              <a:rPr lang="fr-FR" sz="2000" dirty="0">
                <a:solidFill>
                  <a:schemeClr val="tx1"/>
                </a:solidFill>
              </a:rPr>
              <a:t>Quels sont nos besoins nutritionnels ? et comment varient-ils ?  (cycle 3)</a:t>
            </a:r>
          </a:p>
          <a:p>
            <a:endParaRPr lang="fr-FR" dirty="0"/>
          </a:p>
        </p:txBody>
      </p:sp>
    </p:spTree>
    <p:extLst>
      <p:ext uri="{BB962C8B-B14F-4D97-AF65-F5344CB8AC3E}">
        <p14:creationId xmlns:p14="http://schemas.microsoft.com/office/powerpoint/2010/main" val="119980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2FC00-CA54-6E35-6337-E3C0C9F08C7D}"/>
              </a:ext>
            </a:extLst>
          </p:cNvPr>
          <p:cNvSpPr>
            <a:spLocks noGrp="1"/>
          </p:cNvSpPr>
          <p:nvPr>
            <p:ph type="title"/>
          </p:nvPr>
        </p:nvSpPr>
        <p:spPr/>
        <p:txBody>
          <a:bodyPr/>
          <a:lstStyle/>
          <a:p>
            <a:r>
              <a:rPr lang="fr-FR" dirty="0"/>
              <a:t>A vous de jouer!</a:t>
            </a:r>
          </a:p>
        </p:txBody>
      </p:sp>
      <p:sp>
        <p:nvSpPr>
          <p:cNvPr id="3" name="Espace réservé du contenu 2">
            <a:extLst>
              <a:ext uri="{FF2B5EF4-FFF2-40B4-BE49-F238E27FC236}">
                <a16:creationId xmlns:a16="http://schemas.microsoft.com/office/drawing/2014/main" id="{F24EE7B2-9F80-A60A-C3E6-7D8B168604F0}"/>
              </a:ext>
            </a:extLst>
          </p:cNvPr>
          <p:cNvSpPr>
            <a:spLocks noGrp="1"/>
          </p:cNvSpPr>
          <p:nvPr>
            <p:ph idx="1"/>
          </p:nvPr>
        </p:nvSpPr>
        <p:spPr/>
        <p:txBody>
          <a:bodyPr/>
          <a:lstStyle/>
          <a:p>
            <a:pPr marL="0" indent="0">
              <a:buNone/>
            </a:pPr>
            <a:r>
              <a:rPr lang="fr-FR" dirty="0"/>
              <a:t>Proposer une activité cycle 2 ou cycle 3 sur l’équilibre alimentaire.</a:t>
            </a:r>
          </a:p>
          <a:p>
            <a:pPr marL="0" indent="0">
              <a:buNone/>
            </a:pPr>
            <a:endParaRPr lang="fr-FR" dirty="0"/>
          </a:p>
          <a:p>
            <a:pPr marL="0" indent="0">
              <a:buNone/>
            </a:pPr>
            <a:r>
              <a:rPr lang="fr-FR" sz="1800" b="1" dirty="0"/>
              <a:t>Sont attendues:</a:t>
            </a:r>
          </a:p>
          <a:p>
            <a:pPr marL="0" indent="0">
              <a:buNone/>
            </a:pPr>
            <a:r>
              <a:rPr lang="fr-FR" sz="1800" b="1" dirty="0"/>
              <a:t>-l’objectif notionnel visé</a:t>
            </a:r>
          </a:p>
          <a:p>
            <a:pPr marL="0" indent="0">
              <a:buNone/>
            </a:pPr>
            <a:r>
              <a:rPr lang="fr-FR" sz="1800" b="1" dirty="0"/>
              <a:t>-la problématique</a:t>
            </a:r>
          </a:p>
          <a:p>
            <a:pPr marL="0" indent="0">
              <a:buNone/>
            </a:pPr>
            <a:r>
              <a:rPr lang="fr-FR" sz="1800" b="1" dirty="0"/>
              <a:t>-l’investigation</a:t>
            </a:r>
          </a:p>
          <a:p>
            <a:pPr marL="0" indent="0">
              <a:buNone/>
            </a:pPr>
            <a:r>
              <a:rPr lang="fr-FR" sz="1800" b="1" dirty="0"/>
              <a:t>-la trace écrite </a:t>
            </a:r>
          </a:p>
          <a:p>
            <a:pPr marL="0" indent="0">
              <a:buNone/>
            </a:pPr>
            <a:endParaRPr lang="fr-FR" sz="1800" dirty="0"/>
          </a:p>
          <a:p>
            <a:pPr marL="0" indent="0">
              <a:buNone/>
            </a:pPr>
            <a:r>
              <a:rPr lang="fr-FR" dirty="0"/>
              <a:t>Pour vous y aider vous trouverez sur </a:t>
            </a:r>
            <a:r>
              <a:rPr lang="fr-FR" dirty="0" err="1"/>
              <a:t>Celene</a:t>
            </a:r>
            <a:r>
              <a:rPr lang="fr-FR" dirty="0"/>
              <a:t> des documents.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37774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0D45EB-825A-4723-BB5F-F2727DA3F28E}"/>
              </a:ext>
            </a:extLst>
          </p:cNvPr>
          <p:cNvSpPr>
            <a:spLocks noGrp="1"/>
          </p:cNvSpPr>
          <p:nvPr>
            <p:ph type="title"/>
          </p:nvPr>
        </p:nvSpPr>
        <p:spPr>
          <a:xfrm>
            <a:off x="1097280" y="286604"/>
            <a:ext cx="10058400" cy="1212412"/>
          </a:xfrm>
        </p:spPr>
        <p:txBody>
          <a:bodyPr>
            <a:normAutofit fontScale="90000"/>
          </a:bodyPr>
          <a:lstStyle/>
          <a:p>
            <a:r>
              <a:rPr lang="fr-FR" dirty="0"/>
              <a:t>Proposition pour :</a:t>
            </a:r>
            <a:br>
              <a:rPr lang="fr-FR" dirty="0"/>
            </a:br>
            <a:r>
              <a:rPr lang="fr-FR" dirty="0"/>
              <a:t>Les catégories d’aliments</a:t>
            </a:r>
          </a:p>
        </p:txBody>
      </p:sp>
      <p:sp>
        <p:nvSpPr>
          <p:cNvPr id="3" name="Espace réservé du contenu 2">
            <a:extLst>
              <a:ext uri="{FF2B5EF4-FFF2-40B4-BE49-F238E27FC236}">
                <a16:creationId xmlns:a16="http://schemas.microsoft.com/office/drawing/2014/main" id="{ABE21D1F-7191-49F8-8AA8-E410FDF86C4E}"/>
              </a:ext>
            </a:extLst>
          </p:cNvPr>
          <p:cNvSpPr>
            <a:spLocks noGrp="1"/>
          </p:cNvSpPr>
          <p:nvPr>
            <p:ph idx="1"/>
          </p:nvPr>
        </p:nvSpPr>
        <p:spPr/>
        <p:txBody>
          <a:bodyPr>
            <a:normAutofit fontScale="85000" lnSpcReduction="10000"/>
          </a:bodyPr>
          <a:lstStyle/>
          <a:p>
            <a:r>
              <a:rPr lang="fr-FR" dirty="0"/>
              <a:t>Objectif: identifier les 7 catégories d’aliments</a:t>
            </a:r>
          </a:p>
          <a:p>
            <a:pPr marL="0" indent="0">
              <a:lnSpc>
                <a:spcPct val="120000"/>
              </a:lnSpc>
              <a:buNone/>
            </a:pPr>
            <a:r>
              <a:rPr lang="fr-FR" b="1" dirty="0"/>
              <a:t>Situation de départ</a:t>
            </a:r>
            <a:r>
              <a:rPr lang="fr-FR" dirty="0"/>
              <a:t>: Qu’est ce que vous aimez manger? On va parler de nos aliments. IL y a beaucoup de choix d’aliments. Ils sont très variés. On va donc essayer de faire des familles d’aliments.</a:t>
            </a:r>
          </a:p>
          <a:p>
            <a:pPr marL="0" indent="0">
              <a:lnSpc>
                <a:spcPct val="120000"/>
              </a:lnSpc>
              <a:buNone/>
            </a:pPr>
            <a:r>
              <a:rPr lang="fr-FR" b="1" dirty="0"/>
              <a:t>Activité: </a:t>
            </a:r>
            <a:r>
              <a:rPr lang="fr-FR" dirty="0"/>
              <a:t>faire des familles, avec beaucoup d’aliments (bcp d’étiquettes) d’aliments peu transformés. Une trace du travail est à réaliser sur une feuille A3 par groupe</a:t>
            </a:r>
          </a:p>
          <a:p>
            <a:pPr marL="0" indent="0">
              <a:lnSpc>
                <a:spcPct val="120000"/>
              </a:lnSpc>
              <a:buNone/>
            </a:pPr>
            <a:r>
              <a:rPr lang="fr-FR" b="1" dirty="0"/>
              <a:t>Phase d’échange</a:t>
            </a:r>
            <a:r>
              <a:rPr lang="fr-FR" dirty="0"/>
              <a:t>: échange entre les différents groupes en phase collective. Cette phase n’a pas pour objectif de se mettre d’accord mais de voir les différents arguments connus des élèves</a:t>
            </a:r>
          </a:p>
          <a:p>
            <a:pPr marL="0" indent="0">
              <a:lnSpc>
                <a:spcPct val="120000"/>
              </a:lnSpc>
              <a:buNone/>
            </a:pPr>
            <a:endParaRPr lang="fr-FR" dirty="0"/>
          </a:p>
          <a:p>
            <a:pPr marL="0" indent="0">
              <a:buNone/>
            </a:pPr>
            <a:r>
              <a:rPr lang="fr-FR" b="1" dirty="0"/>
              <a:t>Phase d’institutionnalisation: </a:t>
            </a:r>
            <a:r>
              <a:rPr lang="fr-FR" dirty="0"/>
              <a:t>L’enseignant montre la fleur des aliments, explique les caractéristiques de chaque groupe. Cette fleur est la trace écrite et les élèves peuvent avoir à y écrire le nom des différentes familles et/ou à rajouter des exemples pris dans les aliments vus précédemment pour illustrer la fleur.</a:t>
            </a:r>
          </a:p>
          <a:p>
            <a:endParaRPr lang="fr-FR" dirty="0"/>
          </a:p>
        </p:txBody>
      </p:sp>
    </p:spTree>
    <p:extLst>
      <p:ext uri="{BB962C8B-B14F-4D97-AF65-F5344CB8AC3E}">
        <p14:creationId xmlns:p14="http://schemas.microsoft.com/office/powerpoint/2010/main" val="39188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6B713-C4BF-43F7-A14F-D955838DD334}"/>
              </a:ext>
            </a:extLst>
          </p:cNvPr>
          <p:cNvSpPr>
            <a:spLocks noGrp="1"/>
          </p:cNvSpPr>
          <p:nvPr>
            <p:ph type="title"/>
          </p:nvPr>
        </p:nvSpPr>
        <p:spPr/>
        <p:txBody>
          <a:bodyPr/>
          <a:lstStyle/>
          <a:p>
            <a:r>
              <a:rPr lang="fr-FR" dirty="0"/>
              <a:t>Proposition pour :</a:t>
            </a:r>
            <a:br>
              <a:rPr lang="fr-FR" dirty="0"/>
            </a:br>
            <a:r>
              <a:rPr lang="fr-FR" dirty="0"/>
              <a:t>l’équilibre alimentaire</a:t>
            </a:r>
          </a:p>
        </p:txBody>
      </p:sp>
      <p:sp>
        <p:nvSpPr>
          <p:cNvPr id="3" name="Espace réservé du contenu 2">
            <a:extLst>
              <a:ext uri="{FF2B5EF4-FFF2-40B4-BE49-F238E27FC236}">
                <a16:creationId xmlns:a16="http://schemas.microsoft.com/office/drawing/2014/main" id="{161D1D04-8C85-44D0-B8D8-79A2B8F694CF}"/>
              </a:ext>
            </a:extLst>
          </p:cNvPr>
          <p:cNvSpPr>
            <a:spLocks noGrp="1"/>
          </p:cNvSpPr>
          <p:nvPr>
            <p:ph idx="1"/>
          </p:nvPr>
        </p:nvSpPr>
        <p:spPr/>
        <p:txBody>
          <a:bodyPr>
            <a:normAutofit lnSpcReduction="10000"/>
          </a:bodyPr>
          <a:lstStyle/>
          <a:p>
            <a:r>
              <a:rPr lang="fr-FR" dirty="0"/>
              <a:t>Objectif: savoir identifier et réaliser un repas équilibré</a:t>
            </a:r>
          </a:p>
          <a:p>
            <a:r>
              <a:rPr lang="fr-FR" dirty="0"/>
              <a:t>Situation d’entrée: qu’est ce que vous avez mangé ce matin au petit déjeuner?</a:t>
            </a:r>
          </a:p>
          <a:p>
            <a:r>
              <a:rPr lang="fr-FR" dirty="0"/>
              <a:t>Proposition individuelle, puis en petits groupes échanges sur leurs différents petits déjeuners en répondant à une nouvelle consigne.</a:t>
            </a:r>
          </a:p>
          <a:p>
            <a:r>
              <a:rPr lang="fr-FR" dirty="0"/>
              <a:t>Nouvelle consigne: Quel est le petit déjeuner parmi vous 4 qui vous paraît le plus équilibré?</a:t>
            </a:r>
          </a:p>
          <a:p>
            <a:r>
              <a:rPr lang="fr-FR" i="1" dirty="0"/>
              <a:t>Cela permet à l’enseignant de prendre les conceptions des élèves sur ce qu’est un petit déjeuner équilibré.</a:t>
            </a:r>
          </a:p>
          <a:p>
            <a:r>
              <a:rPr lang="fr-FR" i="1" dirty="0"/>
              <a:t>On va faire un petit déjeuner équilibré.</a:t>
            </a:r>
          </a:p>
          <a:p>
            <a:r>
              <a:rPr lang="fr-FR" b="1" dirty="0"/>
              <a:t>Rappel de la définition. Le petit déjeuner est le premier repas de la journée, il doit être équilibré pour être en forme toute la journée. Il est composé d’une boisson, de produits laitiers, de féculents, de fruits.</a:t>
            </a:r>
          </a:p>
          <a:p>
            <a:endParaRPr lang="fr-FR" i="1" dirty="0"/>
          </a:p>
          <a:p>
            <a:endParaRPr lang="fr-FR" i="1" dirty="0"/>
          </a:p>
        </p:txBody>
      </p:sp>
    </p:spTree>
    <p:extLst>
      <p:ext uri="{BB962C8B-B14F-4D97-AF65-F5344CB8AC3E}">
        <p14:creationId xmlns:p14="http://schemas.microsoft.com/office/powerpoint/2010/main" val="127626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6B713-C4BF-43F7-A14F-D955838DD334}"/>
              </a:ext>
            </a:extLst>
          </p:cNvPr>
          <p:cNvSpPr>
            <a:spLocks noGrp="1"/>
          </p:cNvSpPr>
          <p:nvPr>
            <p:ph type="title"/>
          </p:nvPr>
        </p:nvSpPr>
        <p:spPr/>
        <p:txBody>
          <a:bodyPr/>
          <a:lstStyle/>
          <a:p>
            <a:r>
              <a:rPr lang="fr-FR" dirty="0"/>
              <a:t>Proposition pour :</a:t>
            </a:r>
            <a:br>
              <a:rPr lang="fr-FR" dirty="0"/>
            </a:br>
            <a:r>
              <a:rPr lang="fr-FR" dirty="0"/>
              <a:t>l’équilibre alimentaire</a:t>
            </a:r>
          </a:p>
        </p:txBody>
      </p:sp>
      <p:sp>
        <p:nvSpPr>
          <p:cNvPr id="3" name="Espace réservé du contenu 2">
            <a:extLst>
              <a:ext uri="{FF2B5EF4-FFF2-40B4-BE49-F238E27FC236}">
                <a16:creationId xmlns:a16="http://schemas.microsoft.com/office/drawing/2014/main" id="{161D1D04-8C85-44D0-B8D8-79A2B8F694CF}"/>
              </a:ext>
            </a:extLst>
          </p:cNvPr>
          <p:cNvSpPr>
            <a:spLocks noGrp="1"/>
          </p:cNvSpPr>
          <p:nvPr>
            <p:ph idx="1"/>
          </p:nvPr>
        </p:nvSpPr>
        <p:spPr>
          <a:xfrm>
            <a:off x="524656" y="1845734"/>
            <a:ext cx="10631024" cy="4023360"/>
          </a:xfrm>
        </p:spPr>
        <p:txBody>
          <a:bodyPr>
            <a:normAutofit fontScale="92500" lnSpcReduction="10000"/>
          </a:bodyPr>
          <a:lstStyle/>
          <a:p>
            <a:r>
              <a:rPr lang="fr-FR" b="1" dirty="0"/>
              <a:t>Activité: </a:t>
            </a:r>
            <a:r>
              <a:rPr lang="fr-FR" dirty="0"/>
              <a:t>choisir parmi tous les aliments (dont vous aurez apporté les emballages) pour réaliser un petit déjeuner équilibré en limitant l’apport de sucres.</a:t>
            </a:r>
          </a:p>
          <a:p>
            <a:r>
              <a:rPr lang="fr-FR" i="1" dirty="0"/>
              <a:t>Matériel: différents types de céréales, des fruits et des jus de fruits, des produits laitiers, du pain… </a:t>
            </a:r>
            <a:endParaRPr lang="fr-FR" dirty="0"/>
          </a:p>
          <a:p>
            <a:pPr marL="0" indent="0">
              <a:buNone/>
            </a:pPr>
            <a:r>
              <a:rPr lang="fr-FR" b="1" dirty="0"/>
              <a:t>Correction de l’activité</a:t>
            </a:r>
            <a:r>
              <a:rPr lang="fr-FR" dirty="0"/>
              <a:t>: ce petit déjeuner doit répondre à deux contraintes: équilibré (donc un aliment de chaque groupe); moins de sucres (choix judicieux des aliments)</a:t>
            </a:r>
          </a:p>
          <a:p>
            <a:pPr marL="0" indent="0">
              <a:buNone/>
            </a:pPr>
            <a:r>
              <a:rPr lang="fr-FR" b="1" dirty="0"/>
              <a:t>Institutionnalisation: </a:t>
            </a:r>
            <a:r>
              <a:rPr lang="fr-FR" dirty="0"/>
              <a:t>Un repas équilibré doit contenir des éléments de chaque groupe d’aliments. Le petit déjeuner est un repas particulier car c’est le premier de la journée, il doit apporter tous les éléments nécessaires pour être en forme toute la journée. L’équilibre alimentaire ne se fait pas sur un seul repas mais sur tous les repas d’une semaine.</a:t>
            </a:r>
          </a:p>
          <a:p>
            <a:pPr marL="0" indent="0">
              <a:buNone/>
            </a:pPr>
            <a:r>
              <a:rPr lang="fr-FR" b="1" dirty="0"/>
              <a:t>Réalisation d’un petit déjeuner.</a:t>
            </a:r>
          </a:p>
          <a:p>
            <a:pPr marL="0" indent="0">
              <a:buNone/>
            </a:pPr>
            <a:r>
              <a:rPr lang="fr-FR" dirty="0"/>
              <a:t>(Note: cette notion peut être travaillée sous forme de projet. Dans ce cas, on indique dès l’introduction de la séquence que nous allons réaliser un petit déjeuner équilibré. Ainsi il faudrait alors voir ce qu’est un petit déjeuner équilibré, et comment on peut le réaliser. Les élèves pourront alors participer à sa conception.</a:t>
            </a:r>
          </a:p>
          <a:p>
            <a:endParaRPr lang="fr-FR" i="1" dirty="0"/>
          </a:p>
          <a:p>
            <a:endParaRPr lang="fr-FR" i="1" dirty="0"/>
          </a:p>
          <a:p>
            <a:endParaRPr lang="fr-FR" i="1" dirty="0"/>
          </a:p>
        </p:txBody>
      </p:sp>
    </p:spTree>
    <p:extLst>
      <p:ext uri="{BB962C8B-B14F-4D97-AF65-F5344CB8AC3E}">
        <p14:creationId xmlns:p14="http://schemas.microsoft.com/office/powerpoint/2010/main" val="4221869057"/>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269</TotalTime>
  <Words>1160</Words>
  <Application>Microsoft Office PowerPoint</Application>
  <PresentationFormat>Grand écran</PresentationFormat>
  <Paragraphs>97</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Calibri</vt:lpstr>
      <vt:lpstr>Calibri Light</vt:lpstr>
      <vt:lpstr>Wingdings</vt:lpstr>
      <vt:lpstr>Rétrospective</vt:lpstr>
      <vt:lpstr>TD2 l’équilibre alimentaire</vt:lpstr>
      <vt:lpstr>Bien grandir!</vt:lpstr>
      <vt:lpstr>Manger équilibré!</vt:lpstr>
      <vt:lpstr>Alimentation humaine dans les programmes</vt:lpstr>
      <vt:lpstr>Plusieurs problèmes  peuvent être abordés!</vt:lpstr>
      <vt:lpstr>A vous de jouer!</vt:lpstr>
      <vt:lpstr>Proposition pour : Les catégories d’aliments</vt:lpstr>
      <vt:lpstr>Proposition pour : l’équilibre alimentaire</vt:lpstr>
      <vt:lpstr>Proposition pour : l’équilibre alimentaire</vt:lpstr>
      <vt:lpstr>Proposition pour les besoins de l’organisme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TD2 l’équilibre alimentaire</dc:title>
  <dc:creator>sylvia bourget</dc:creator>
  <cp:lastModifiedBy>Sylvia Bourget</cp:lastModifiedBy>
  <cp:revision>11</cp:revision>
  <dcterms:created xsi:type="dcterms:W3CDTF">2025-03-18T15:37:48Z</dcterms:created>
  <dcterms:modified xsi:type="dcterms:W3CDTF">2025-04-08T22:02:50Z</dcterms:modified>
</cp:coreProperties>
</file>