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9" r:id="rId1"/>
  </p:sldMasterIdLst>
  <p:notesMasterIdLst>
    <p:notesMasterId r:id="rId35"/>
  </p:notesMasterIdLst>
  <p:handoutMasterIdLst>
    <p:handoutMasterId r:id="rId36"/>
  </p:handoutMasterIdLst>
  <p:sldIdLst>
    <p:sldId id="256" r:id="rId2"/>
    <p:sldId id="291" r:id="rId3"/>
    <p:sldId id="257" r:id="rId4"/>
    <p:sldId id="261" r:id="rId5"/>
    <p:sldId id="289" r:id="rId6"/>
    <p:sldId id="290" r:id="rId7"/>
    <p:sldId id="258" r:id="rId8"/>
    <p:sldId id="262" r:id="rId9"/>
    <p:sldId id="287" r:id="rId10"/>
    <p:sldId id="283" r:id="rId11"/>
    <p:sldId id="285" r:id="rId12"/>
    <p:sldId id="263" r:id="rId13"/>
    <p:sldId id="264" r:id="rId14"/>
    <p:sldId id="265" r:id="rId15"/>
    <p:sldId id="266" r:id="rId16"/>
    <p:sldId id="284" r:id="rId17"/>
    <p:sldId id="279" r:id="rId18"/>
    <p:sldId id="267" r:id="rId19"/>
    <p:sldId id="286" r:id="rId20"/>
    <p:sldId id="268" r:id="rId21"/>
    <p:sldId id="269" r:id="rId22"/>
    <p:sldId id="280" r:id="rId23"/>
    <p:sldId id="270" r:id="rId24"/>
    <p:sldId id="273" r:id="rId25"/>
    <p:sldId id="274" r:id="rId26"/>
    <p:sldId id="275" r:id="rId27"/>
    <p:sldId id="276" r:id="rId28"/>
    <p:sldId id="277" r:id="rId29"/>
    <p:sldId id="288" r:id="rId30"/>
    <p:sldId id="271" r:id="rId31"/>
    <p:sldId id="282" r:id="rId32"/>
    <p:sldId id="281" r:id="rId33"/>
    <p:sldId id="259" r:id="rId34"/>
  </p:sldIdLst>
  <p:sldSz cx="9034463" cy="6858000"/>
  <p:notesSz cx="6797675" cy="9926638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4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0909"/>
    <p:restoredTop sz="96405"/>
  </p:normalViewPr>
  <p:slideViewPr>
    <p:cSldViewPr>
      <p:cViewPr varScale="1">
        <p:scale>
          <a:sx n="131" d="100"/>
          <a:sy n="131" d="100"/>
        </p:scale>
        <p:origin x="696" y="184"/>
      </p:cViewPr>
      <p:guideLst>
        <p:guide orient="horz" pos="2160"/>
        <p:guide pos="284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5" charset="0"/>
                <a:ea typeface="ＭＳ Ｐゴシック" pitchFamily="-105" charset="-128"/>
                <a:cs typeface="ＭＳ Ｐゴシック" pitchFamily="-105" charset="-128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5" charset="0"/>
                <a:ea typeface="ＭＳ Ｐゴシック" pitchFamily="-105" charset="-128"/>
                <a:cs typeface="ＭＳ Ｐゴシック" pitchFamily="-105" charset="-128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60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5" charset="0"/>
                <a:ea typeface="ＭＳ Ｐゴシック" pitchFamily="-105" charset="-128"/>
                <a:cs typeface="ＭＳ Ｐゴシック" pitchFamily="-105" charset="-128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60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308EF36-C585-3D48-A335-9F093C08460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58680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5" charset="0"/>
                <a:ea typeface="ＭＳ Ｐゴシック" pitchFamily="-105" charset="-128"/>
                <a:cs typeface="ＭＳ Ｐゴシック" pitchFamily="-105" charset="-128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7347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5" charset="0"/>
                <a:ea typeface="ＭＳ Ｐゴシック" pitchFamily="-105" charset="-128"/>
                <a:cs typeface="ＭＳ Ｐゴシック" pitchFamily="-105" charset="-128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4340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47738" y="744538"/>
            <a:ext cx="49022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7349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4875"/>
            <a:ext cx="498475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57350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5" charset="0"/>
                <a:ea typeface="ＭＳ Ｐゴシック" pitchFamily="-105" charset="-128"/>
                <a:cs typeface="ＭＳ Ｐゴシック" pitchFamily="-105" charset="-128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7351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29BB2C1-488E-4749-A00E-FFD1E7A2A0F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05922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5" charset="0"/>
        <a:ea typeface="ＭＳ Ｐゴシック" pitchFamily="-10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5" charset="0"/>
        <a:ea typeface="ＭＳ Ｐゴシック" pitchFamily="-10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5" charset="0"/>
        <a:ea typeface="ＭＳ Ｐゴシック" pitchFamily="-10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5" charset="0"/>
        <a:ea typeface="ＭＳ Ｐゴシック" pitchFamily="-10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1A19305-34A7-1E4B-BD52-21FE91F649A3}" type="slidenum">
              <a:rPr lang="fr-FR" sz="1200"/>
              <a:pPr/>
              <a:t>1</a:t>
            </a:fld>
            <a:endParaRPr lang="fr-FR" sz="1200"/>
          </a:p>
        </p:txBody>
      </p:sp>
      <p:sp>
        <p:nvSpPr>
          <p:cNvPr id="1638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fr-FR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24872AA-B322-E742-800B-DFAADEBEA562}" type="slidenum">
              <a:rPr lang="fr-FR" sz="1200"/>
              <a:pPr/>
              <a:t>15</a:t>
            </a:fld>
            <a:endParaRPr lang="fr-FR" sz="1200"/>
          </a:p>
        </p:txBody>
      </p:sp>
      <p:sp>
        <p:nvSpPr>
          <p:cNvPr id="3789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fr-FR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24872AA-B322-E742-800B-DFAADEBEA562}" type="slidenum">
              <a:rPr lang="fr-FR" sz="1200"/>
              <a:pPr/>
              <a:t>16</a:t>
            </a:fld>
            <a:endParaRPr lang="fr-FR" sz="1200"/>
          </a:p>
        </p:txBody>
      </p:sp>
      <p:sp>
        <p:nvSpPr>
          <p:cNvPr id="3789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fr-FR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5B263BD-F580-CE4A-8DBD-937A62CE16BE}" type="slidenum">
              <a:rPr lang="fr-FR" sz="1200"/>
              <a:pPr/>
              <a:t>17</a:t>
            </a:fld>
            <a:endParaRPr lang="fr-FR" sz="1200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fr-FR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2EAB054-DAEB-E943-B3FE-F0C8E3AFB461}" type="slidenum">
              <a:rPr lang="fr-FR" sz="1200"/>
              <a:pPr/>
              <a:t>18</a:t>
            </a:fld>
            <a:endParaRPr lang="fr-FR" sz="1200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fr-FR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2EAB054-DAEB-E943-B3FE-F0C8E3AFB461}" type="slidenum">
              <a:rPr lang="fr-FR" sz="1200"/>
              <a:pPr/>
              <a:t>19</a:t>
            </a:fld>
            <a:endParaRPr lang="fr-FR" sz="1200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fr-FR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9FFF601-7CFF-0941-8DA1-EE4CDDC48247}" type="slidenum">
              <a:rPr lang="fr-FR" sz="1200"/>
              <a:pPr/>
              <a:t>20</a:t>
            </a:fld>
            <a:endParaRPr lang="fr-FR" sz="1200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fr-FR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C5F2AC4-2F90-9D4F-BA34-41D2B256521D}" type="slidenum">
              <a:rPr lang="fr-FR" sz="1200"/>
              <a:pPr/>
              <a:t>21</a:t>
            </a:fld>
            <a:endParaRPr lang="fr-FR" sz="1200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fr-FR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F389AD3-8759-6B42-A3AD-3140009A9CDE}" type="slidenum">
              <a:rPr lang="fr-FR" sz="1200"/>
              <a:pPr/>
              <a:t>22</a:t>
            </a:fld>
            <a:endParaRPr lang="fr-FR" sz="1200"/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fr-FR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C582D06-C7F0-3F4D-BE80-C967611E8934}" type="slidenum">
              <a:rPr lang="fr-FR" sz="1200"/>
              <a:pPr/>
              <a:t>23</a:t>
            </a:fld>
            <a:endParaRPr lang="fr-FR" sz="1200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fr-FR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51D874-166B-FB43-8CEF-B499ED428723}" type="slidenum">
              <a:rPr lang="fr-FR" sz="1200"/>
              <a:pPr/>
              <a:t>24</a:t>
            </a:fld>
            <a:endParaRPr lang="fr-FR" sz="1200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fr-FR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D2DB945-23EB-D04C-8451-90B128237F67}" type="slidenum">
              <a:rPr lang="fr-FR" sz="1200"/>
              <a:pPr/>
              <a:t>3</a:t>
            </a:fld>
            <a:endParaRPr lang="fr-FR" sz="1200"/>
          </a:p>
        </p:txBody>
      </p:sp>
      <p:sp>
        <p:nvSpPr>
          <p:cNvPr id="1843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fr-FR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7CE9055-2E9F-6C4A-97B2-02767A99E452}" type="slidenum">
              <a:rPr lang="fr-FR" sz="1200"/>
              <a:pPr/>
              <a:t>25</a:t>
            </a:fld>
            <a:endParaRPr lang="fr-FR" sz="1200"/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fr-FR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3633B95-2850-B046-982C-0CA149785EC1}" type="slidenum">
              <a:rPr lang="fr-FR" sz="1200"/>
              <a:pPr/>
              <a:t>26</a:t>
            </a:fld>
            <a:endParaRPr lang="fr-FR" sz="1200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fr-FR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FACC2B7-B0B6-004F-B5C2-ECA846923919}" type="slidenum">
              <a:rPr lang="fr-FR" sz="1200"/>
              <a:pPr/>
              <a:t>27</a:t>
            </a:fld>
            <a:endParaRPr lang="fr-FR" sz="1200"/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fr-FR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52037F6-9BC8-D440-A899-99D2EFBD745B}" type="slidenum">
              <a:rPr lang="fr-FR" sz="1200"/>
              <a:pPr/>
              <a:t>28</a:t>
            </a:fld>
            <a:endParaRPr lang="fr-FR" sz="1200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fr-FR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A874FE5-F5F7-4648-8A9C-BA8C4F8CA705}" type="slidenum">
              <a:rPr lang="fr-FR" sz="1200"/>
              <a:pPr/>
              <a:t>30</a:t>
            </a:fld>
            <a:endParaRPr lang="fr-FR" sz="1200"/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fr-FR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8A26231-9786-EF4D-8C51-20D6F66709E8}" type="slidenum">
              <a:rPr lang="fr-FR" sz="1200"/>
              <a:pPr/>
              <a:t>31</a:t>
            </a:fld>
            <a:endParaRPr lang="fr-FR" sz="1200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fr-FR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AE79553-F284-034B-A3A9-E0BD6B157D3A}" type="slidenum">
              <a:rPr lang="fr-FR" sz="1200"/>
              <a:pPr/>
              <a:t>32</a:t>
            </a:fld>
            <a:endParaRPr lang="fr-FR" sz="1200"/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fr-FR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9416E7D-C0EE-0C45-ADDF-9F8898AD1135}" type="slidenum">
              <a:rPr lang="fr-FR" sz="1200"/>
              <a:pPr/>
              <a:t>33</a:t>
            </a:fld>
            <a:endParaRPr lang="fr-FR" sz="12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fr-FR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998181A-226D-BA4A-A80D-5DA9504E6191}" type="slidenum">
              <a:rPr lang="fr-FR" sz="1200"/>
              <a:pPr/>
              <a:t>4</a:t>
            </a:fld>
            <a:endParaRPr lang="fr-FR" sz="1200"/>
          </a:p>
        </p:txBody>
      </p:sp>
      <p:sp>
        <p:nvSpPr>
          <p:cNvPr id="2048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fr-FR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5F03141-26DC-0D48-98DB-BEE2421BC06F}" type="slidenum">
              <a:rPr lang="fr-FR" sz="1200"/>
              <a:pPr/>
              <a:t>7</a:t>
            </a:fld>
            <a:endParaRPr lang="fr-FR" sz="1200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fr-FR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22BCE0F-7F8E-DA41-8A0A-BB93D9AB648B}" type="slidenum">
              <a:rPr lang="fr-FR" sz="1200"/>
              <a:pPr/>
              <a:t>8</a:t>
            </a:fld>
            <a:endParaRPr lang="fr-FR" sz="1200"/>
          </a:p>
        </p:txBody>
      </p:sp>
      <p:sp>
        <p:nvSpPr>
          <p:cNvPr id="2867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fr-FR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727E08B-4701-A34D-B0FC-A6B6A1B8A85B}" type="slidenum">
              <a:rPr lang="fr-FR" sz="1200"/>
              <a:pPr/>
              <a:t>9</a:t>
            </a:fld>
            <a:endParaRPr lang="fr-FR" sz="1200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fr-FR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31454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727E08B-4701-A34D-B0FC-A6B6A1B8A85B}" type="slidenum">
              <a:rPr lang="fr-FR" sz="1200"/>
              <a:pPr/>
              <a:t>12</a:t>
            </a:fld>
            <a:endParaRPr lang="fr-FR" sz="1200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fr-FR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ADA1BD0-97ED-5343-AF11-F3795867A529}" type="slidenum">
              <a:rPr lang="fr-FR" sz="1200"/>
              <a:pPr/>
              <a:t>13</a:t>
            </a:fld>
            <a:endParaRPr lang="fr-FR" sz="1200"/>
          </a:p>
        </p:txBody>
      </p:sp>
      <p:sp>
        <p:nvSpPr>
          <p:cNvPr id="3379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fr-FR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A534EE4-B16A-1147-B79F-1CDB37F757A5}" type="slidenum">
              <a:rPr lang="fr-FR" sz="1200"/>
              <a:pPr/>
              <a:t>14</a:t>
            </a:fld>
            <a:endParaRPr lang="fr-FR" sz="1200"/>
          </a:p>
        </p:txBody>
      </p:sp>
      <p:sp>
        <p:nvSpPr>
          <p:cNvPr id="3584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fr-FR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77863" y="2286000"/>
            <a:ext cx="7678737" cy="1143000"/>
          </a:xfrm>
        </p:spPr>
        <p:txBody>
          <a:bodyPr/>
          <a:lstStyle>
            <a:lvl1pPr>
              <a:defRPr sz="4400"/>
            </a:lvl1pPr>
          </a:lstStyle>
          <a:p>
            <a:r>
              <a:rPr lang="de-DE"/>
              <a:t>Cliquez et modifiez le titre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08238" y="3886200"/>
            <a:ext cx="4214812" cy="2057400"/>
          </a:xfrm>
        </p:spPr>
        <p:txBody>
          <a:bodyPr/>
          <a:lstStyle>
            <a:lvl1pPr marL="0" indent="0" algn="ctr">
              <a:buFont typeface="Monotype Sorts" pitchFamily="-105" charset="2"/>
              <a:buNone/>
              <a:defRPr sz="2800"/>
            </a:lvl1pPr>
          </a:lstStyle>
          <a:p>
            <a:r>
              <a:rPr lang="de-DE"/>
              <a:t>Cliquez pour modifier le style des sous-titres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" pitchFamily="-105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" pitchFamily="-105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" charset="0"/>
              </a:defRPr>
            </a:lvl1pPr>
          </a:lstStyle>
          <a:p>
            <a:pPr>
              <a:defRPr/>
            </a:pPr>
            <a:fld id="{73F926A8-ED31-C242-B3AF-FB205B27D160}" type="slidenum">
              <a:rPr lang="de-DE"/>
              <a:pPr>
                <a:defRPr/>
              </a:pPr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8176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33CD81-CDFB-F64C-9FA7-5A7F07F75D3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9636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437313" y="1371600"/>
            <a:ext cx="1919287" cy="4724400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77863" y="1371600"/>
            <a:ext cx="5607050" cy="472440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7F6BC4-FA16-8249-B687-45D72274A3C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8385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5C38E6-D8AB-4F4E-8540-09ED8BE93DE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2431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4375" y="4406900"/>
            <a:ext cx="7678738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14375" y="2906713"/>
            <a:ext cx="7678738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D5639B-52FE-DC4D-9E91-D4F856B9EFC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9836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77863" y="2590800"/>
            <a:ext cx="3762375" cy="3505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92638" y="2590800"/>
            <a:ext cx="3763962" cy="3505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3A6B4F-31F6-3940-BD74-3CCB0D35F64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5625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2438" y="274638"/>
            <a:ext cx="812958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2438" y="1535113"/>
            <a:ext cx="39909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2438" y="2174875"/>
            <a:ext cx="39909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589463" y="1535113"/>
            <a:ext cx="3992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589463" y="2174875"/>
            <a:ext cx="3992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B52510-1FB8-124D-9060-3294B3A5621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9631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513190-BF66-1242-932E-4CCABFE6821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1606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3DA917-CC7D-6649-A02F-D906EB29CE0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0714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2438" y="273050"/>
            <a:ext cx="297180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32188" y="273050"/>
            <a:ext cx="50498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2438" y="1435100"/>
            <a:ext cx="297180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EC12FF-1F25-F743-8654-83340381B70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7615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70063" y="4800600"/>
            <a:ext cx="5421312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70063" y="612775"/>
            <a:ext cx="5421312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70063" y="5367338"/>
            <a:ext cx="5421312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5EA147-C6E5-9449-8F7D-18E8819C029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5600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7863" y="1371600"/>
            <a:ext cx="7678737" cy="1143000"/>
          </a:xfrm>
          <a:prstGeom prst="rect">
            <a:avLst/>
          </a:prstGeom>
          <a:noFill/>
          <a:ln>
            <a:noFill/>
          </a:ln>
          <a:effectLst>
            <a:outerShdw blurRad="38100" dist="38099" dir="2700000" algn="ctr" rotWithShape="0">
              <a:schemeClr val="bg2">
                <a:alpha val="99962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et modifiez le titre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7863" y="2590800"/>
            <a:ext cx="7678737" cy="3505200"/>
          </a:xfrm>
          <a:prstGeom prst="rect">
            <a:avLst/>
          </a:prstGeom>
          <a:noFill/>
          <a:ln>
            <a:noFill/>
          </a:ln>
          <a:effectLst>
            <a:outerShdw blurRad="38100" dist="38099" dir="2700000" algn="ctr" rotWithShape="0">
              <a:schemeClr val="bg2">
                <a:alpha val="99962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77863" y="6400800"/>
            <a:ext cx="18811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pitchFamily="-105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86100" y="6400800"/>
            <a:ext cx="28622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pitchFamily="-105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78738" y="6400800"/>
            <a:ext cx="12049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ea typeface="Osaka" charset="0"/>
                <a:cs typeface="Osaka" charset="0"/>
              </a:defRPr>
            </a:lvl1pPr>
          </a:lstStyle>
          <a:p>
            <a:pPr>
              <a:defRPr/>
            </a:pPr>
            <a:fld id="{AF195C05-C3A5-CB43-BD51-416E3DF01B1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10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05" charset="0"/>
          <a:ea typeface="Osaka" pitchFamily="-105" charset="-128"/>
          <a:cs typeface="Osaka" pitchFamily="-10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05" charset="0"/>
          <a:ea typeface="Osaka" pitchFamily="-105" charset="-128"/>
          <a:cs typeface="Osaka" pitchFamily="-10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05" charset="0"/>
          <a:ea typeface="Osaka" pitchFamily="-105" charset="-128"/>
          <a:cs typeface="Osaka" pitchFamily="-10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05" charset="0"/>
          <a:ea typeface="Osaka" pitchFamily="-105" charset="-128"/>
          <a:cs typeface="Osaka" pitchFamily="-105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05" charset="0"/>
          <a:ea typeface="Osaka" pitchFamily="-105" charset="-128"/>
          <a:cs typeface="Osaka" pitchFamily="-105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05" charset="0"/>
          <a:ea typeface="Osaka" pitchFamily="-105" charset="-128"/>
          <a:cs typeface="Osaka" pitchFamily="-105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05" charset="0"/>
          <a:ea typeface="Osaka" pitchFamily="-105" charset="-128"/>
          <a:cs typeface="Osaka" pitchFamily="-105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05" charset="0"/>
          <a:ea typeface="Osaka" pitchFamily="-105" charset="-128"/>
          <a:cs typeface="Osaka" pitchFamily="-105" charset="-128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Clr>
          <a:srgbClr val="FFFF66"/>
        </a:buClr>
        <a:buSzPct val="75000"/>
        <a:buFont typeface="Monotype Sorts" charset="0"/>
        <a:buChar char="/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lr>
          <a:srgbClr val="FF6666"/>
        </a:buClr>
        <a:buSzPct val="75000"/>
        <a:buFont typeface="Monotype Sorts" charset="0"/>
        <a:buChar char="/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lr>
          <a:srgbClr val="66CCFF"/>
        </a:buClr>
        <a:buSzPct val="75000"/>
        <a:buFont typeface="Monotype Sorts" charset="0"/>
        <a:buChar char="/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lr>
          <a:srgbClr val="80FF00"/>
        </a:buClr>
        <a:buSzPct val="75000"/>
        <a:buFont typeface="Monotype Sorts" charset="0"/>
        <a:buChar char="/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lr>
          <a:srgbClr val="FFCC66"/>
        </a:buClr>
        <a:buSzPct val="75000"/>
        <a:buFont typeface="Monotype Sorts" charset="0"/>
        <a:buChar char="/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0"/>
        </a:spcBef>
        <a:spcAft>
          <a:spcPct val="0"/>
        </a:spcAft>
        <a:buClr>
          <a:srgbClr val="FFCC66"/>
        </a:buClr>
        <a:buSzPct val="75000"/>
        <a:buFont typeface="Monotype Sorts" pitchFamily="-105" charset="2"/>
        <a:buChar char="/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0"/>
        </a:spcBef>
        <a:spcAft>
          <a:spcPct val="0"/>
        </a:spcAft>
        <a:buClr>
          <a:srgbClr val="FFCC66"/>
        </a:buClr>
        <a:buSzPct val="75000"/>
        <a:buFont typeface="Monotype Sorts" pitchFamily="-105" charset="2"/>
        <a:buChar char="/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0"/>
        </a:spcBef>
        <a:spcAft>
          <a:spcPct val="0"/>
        </a:spcAft>
        <a:buClr>
          <a:srgbClr val="FFCC66"/>
        </a:buClr>
        <a:buSzPct val="75000"/>
        <a:buFont typeface="Monotype Sorts" pitchFamily="-105" charset="2"/>
        <a:buChar char="/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0"/>
        </a:spcBef>
        <a:spcAft>
          <a:spcPct val="0"/>
        </a:spcAft>
        <a:buClr>
          <a:srgbClr val="FFCC66"/>
        </a:buClr>
        <a:buSzPct val="75000"/>
        <a:buFont typeface="Monotype Sorts" pitchFamily="-105" charset="2"/>
        <a:buChar char="/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1028"/>
          <p:cNvSpPr>
            <a:spLocks noGrp="1" noChangeArrowheads="1"/>
          </p:cNvSpPr>
          <p:nvPr>
            <p:ph type="ctrTitle"/>
          </p:nvPr>
        </p:nvSpPr>
        <p:spPr>
          <a:xfrm>
            <a:off x="677863" y="2057400"/>
            <a:ext cx="7678737" cy="1981200"/>
          </a:xfrm>
          <a:ln w="63500">
            <a:solidFill>
              <a:srgbClr val="CCFFCC"/>
            </a:solidFill>
          </a:ln>
        </p:spPr>
        <p:txBody>
          <a:bodyPr/>
          <a:lstStyle/>
          <a:p>
            <a:pPr eaLnBrk="1" hangingPunct="1"/>
            <a:r>
              <a:rPr lang="fr-FR" b="1" dirty="0">
                <a:latin typeface="Arial" charset="0"/>
                <a:ea typeface="Osaka" charset="0"/>
                <a:cs typeface="Osaka" charset="0"/>
              </a:rPr>
              <a:t>Approche philosophique </a:t>
            </a:r>
            <a:br>
              <a:rPr lang="fr-FR" b="1" dirty="0">
                <a:latin typeface="Arial" charset="0"/>
                <a:ea typeface="Osaka" charset="0"/>
                <a:cs typeface="Osaka" charset="0"/>
              </a:rPr>
            </a:br>
            <a:r>
              <a:rPr lang="fr-FR" b="1" dirty="0">
                <a:latin typeface="Arial" charset="0"/>
                <a:ea typeface="Osaka" charset="0"/>
                <a:cs typeface="Osaka" charset="0"/>
              </a:rPr>
              <a:t>du concept d’éducation</a:t>
            </a:r>
          </a:p>
        </p:txBody>
      </p:sp>
      <p:sp>
        <p:nvSpPr>
          <p:cNvPr id="2053" name="Rectangle 1029"/>
          <p:cNvSpPr>
            <a:spLocks noGrp="1" noChangeArrowheads="1"/>
          </p:cNvSpPr>
          <p:nvPr>
            <p:ph type="subTitle" idx="1"/>
          </p:nvPr>
        </p:nvSpPr>
        <p:spPr>
          <a:xfrm>
            <a:off x="4818063" y="4368800"/>
            <a:ext cx="4208462" cy="742950"/>
          </a:xfrm>
        </p:spPr>
        <p:txBody>
          <a:bodyPr/>
          <a:lstStyle/>
          <a:p>
            <a:pPr eaLnBrk="1" hangingPunct="1">
              <a:defRPr/>
            </a:pPr>
            <a:r>
              <a:rPr lang="fr-FR" dirty="0"/>
              <a:t>CM</a:t>
            </a:r>
          </a:p>
        </p:txBody>
      </p:sp>
      <p:sp>
        <p:nvSpPr>
          <p:cNvPr id="4" name="Rectangle 1029">
            <a:extLst>
              <a:ext uri="{FF2B5EF4-FFF2-40B4-BE49-F238E27FC236}">
                <a16:creationId xmlns:a16="http://schemas.microsoft.com/office/drawing/2014/main" id="{3C29DFAB-0EC5-834B-BBA6-AF175AE470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751" y="4381316"/>
            <a:ext cx="4208462" cy="742950"/>
          </a:xfrm>
          <a:prstGeom prst="rect">
            <a:avLst/>
          </a:prstGeom>
          <a:noFill/>
          <a:ln>
            <a:noFill/>
          </a:ln>
          <a:effectLst>
            <a:outerShdw blurRad="38100" dist="38099" dir="2700000" algn="ctr" rotWithShape="0">
              <a:schemeClr val="bg2">
                <a:alpha val="99962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66"/>
              </a:buClr>
              <a:buSzPct val="75000"/>
              <a:buFont typeface="Monotype Sorts" pitchFamily="-105" charset="2"/>
              <a:buNone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6666"/>
              </a:buClr>
              <a:buSzPct val="75000"/>
              <a:buFont typeface="Monotype Sorts" charset="0"/>
              <a:buChar char="/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66CCFF"/>
              </a:buClr>
              <a:buSzPct val="75000"/>
              <a:buFont typeface="Monotype Sorts" charset="0"/>
              <a:buChar char="/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FF00"/>
              </a:buClr>
              <a:buSzPct val="75000"/>
              <a:buFont typeface="Monotype Sorts" charset="0"/>
              <a:buChar char="/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CC66"/>
              </a:buClr>
              <a:buSzPct val="75000"/>
              <a:buFont typeface="Monotype Sorts" charset="0"/>
              <a:buChar char="/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0"/>
              </a:spcBef>
              <a:spcAft>
                <a:spcPct val="0"/>
              </a:spcAft>
              <a:buClr>
                <a:srgbClr val="FFCC66"/>
              </a:buClr>
              <a:buSzPct val="75000"/>
              <a:buFont typeface="Monotype Sorts" pitchFamily="-105" charset="2"/>
              <a:buChar char="/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0"/>
              </a:spcBef>
              <a:spcAft>
                <a:spcPct val="0"/>
              </a:spcAft>
              <a:buClr>
                <a:srgbClr val="FFCC66"/>
              </a:buClr>
              <a:buSzPct val="75000"/>
              <a:buFont typeface="Monotype Sorts" pitchFamily="-105" charset="2"/>
              <a:buChar char="/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0"/>
              </a:spcBef>
              <a:spcAft>
                <a:spcPct val="0"/>
              </a:spcAft>
              <a:buClr>
                <a:srgbClr val="FFCC66"/>
              </a:buClr>
              <a:buSzPct val="75000"/>
              <a:buFont typeface="Monotype Sorts" pitchFamily="-105" charset="2"/>
              <a:buChar char="/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0"/>
              </a:spcBef>
              <a:spcAft>
                <a:spcPct val="0"/>
              </a:spcAft>
              <a:buClr>
                <a:srgbClr val="FFCC66"/>
              </a:buClr>
              <a:buSzPct val="75000"/>
              <a:buFont typeface="Monotype Sorts" pitchFamily="-105" charset="2"/>
              <a:buChar char="/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fr-FR" kern="0" dirty="0"/>
              <a:t>UE13EC3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14800" y="3352800"/>
            <a:ext cx="4310063" cy="3429000"/>
          </a:xfrm>
        </p:spPr>
        <p:txBody>
          <a:bodyPr/>
          <a:lstStyle/>
          <a:p>
            <a:pPr eaLnBrk="1" hangingPunct="1">
              <a:buFont typeface="Monotype Sorts" pitchFamily="-105" charset="2"/>
              <a:buNone/>
              <a:defRPr/>
            </a:pPr>
            <a:r>
              <a:rPr lang="fr-FR" dirty="0"/>
              <a:t>L’enfant sauvage</a:t>
            </a:r>
          </a:p>
        </p:txBody>
      </p:sp>
      <p:pic>
        <p:nvPicPr>
          <p:cNvPr id="29698" name="Picture 5" descr="enfant sauvage photo de presse_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0"/>
            <a:ext cx="4919663" cy="345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6" descr="Enfant Sauvage Truffaut Cargo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70313"/>
            <a:ext cx="4038600" cy="308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8" descr="enfant-sauvage-1969-09-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883025"/>
            <a:ext cx="4233863" cy="297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9" descr="Saint-Sernin-sur-Rance_1268_L-enfant-Sauvage-de-l-Aveyron-sculpture-d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06863" cy="378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00807" y="1340768"/>
            <a:ext cx="8333656" cy="3505200"/>
          </a:xfrm>
        </p:spPr>
        <p:txBody>
          <a:bodyPr/>
          <a:lstStyle/>
          <a:p>
            <a:pPr>
              <a:spcBef>
                <a:spcPts val="300"/>
              </a:spcBef>
            </a:pPr>
            <a:r>
              <a:rPr lang="fr-FR" sz="3000" dirty="0"/>
              <a:t>Enfant sauvage ?</a:t>
            </a:r>
          </a:p>
          <a:p>
            <a:pPr>
              <a:spcBef>
                <a:spcPts val="300"/>
              </a:spcBef>
            </a:pPr>
            <a:r>
              <a:rPr lang="fr-FR" sz="3000" dirty="0"/>
              <a:t>Itard ?</a:t>
            </a:r>
          </a:p>
          <a:p>
            <a:pPr>
              <a:spcBef>
                <a:spcPts val="300"/>
              </a:spcBef>
            </a:pPr>
            <a:r>
              <a:rPr lang="fr-FR" sz="3000" dirty="0"/>
              <a:t>Débat entre Itard et son collègue Pinel ?</a:t>
            </a:r>
          </a:p>
          <a:p>
            <a:pPr>
              <a:spcBef>
                <a:spcPts val="300"/>
              </a:spcBef>
            </a:pPr>
            <a:r>
              <a:rPr lang="fr-FR" sz="3000" dirty="0"/>
              <a:t>Scène du dortoir ?</a:t>
            </a:r>
          </a:p>
          <a:p>
            <a:pPr>
              <a:spcBef>
                <a:spcPts val="300"/>
              </a:spcBef>
            </a:pPr>
            <a:r>
              <a:rPr lang="fr-FR" sz="3000" dirty="0"/>
              <a:t>Scène du repas ?</a:t>
            </a:r>
          </a:p>
          <a:p>
            <a:pPr>
              <a:spcBef>
                <a:spcPts val="300"/>
              </a:spcBef>
            </a:pPr>
            <a:r>
              <a:rPr lang="fr-FR" sz="3000" dirty="0"/>
              <a:t>Scènes d’apprentissage des lettres et mots  ?</a:t>
            </a:r>
          </a:p>
          <a:p>
            <a:pPr>
              <a:spcBef>
                <a:spcPts val="300"/>
              </a:spcBef>
            </a:pPr>
            <a:r>
              <a:rPr lang="fr-FR" sz="3000" dirty="0"/>
              <a:t>Rapport oral/écrit ?</a:t>
            </a:r>
          </a:p>
          <a:p>
            <a:pPr>
              <a:spcBef>
                <a:spcPts val="300"/>
              </a:spcBef>
            </a:pPr>
            <a:r>
              <a:rPr lang="fr-FR" sz="3000" dirty="0"/>
              <a:t>Le maître/ réussite ou échec de l’élève ?</a:t>
            </a:r>
          </a:p>
          <a:p>
            <a:pPr>
              <a:spcBef>
                <a:spcPts val="300"/>
              </a:spcBef>
            </a:pPr>
            <a:r>
              <a:rPr lang="fr-FR" sz="3000" dirty="0"/>
              <a:t>L’expérience de la bonne réponse « punie » ?</a:t>
            </a:r>
          </a:p>
          <a:p>
            <a:pPr marL="0" indent="0">
              <a:spcBef>
                <a:spcPts val="300"/>
              </a:spcBef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230957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225425" y="1371600"/>
            <a:ext cx="8583613" cy="1143000"/>
          </a:xfrm>
        </p:spPr>
        <p:txBody>
          <a:bodyPr/>
          <a:lstStyle/>
          <a:p>
            <a:pPr eaLnBrk="1" hangingPunct="1"/>
            <a:r>
              <a:rPr lang="fr-FR" b="1" dirty="0">
                <a:latin typeface="Arial" charset="0"/>
                <a:ea typeface="Osaka" charset="0"/>
                <a:cs typeface="Osaka" charset="0"/>
              </a:rPr>
              <a:t>II) Autour du concept d’éducation 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8675" y="2438400"/>
            <a:ext cx="7829550" cy="4191000"/>
          </a:xfrm>
        </p:spPr>
        <p:txBody>
          <a:bodyPr/>
          <a:lstStyle/>
          <a:p>
            <a:pPr marL="0" indent="0" eaLnBrk="1" hangingPunct="1">
              <a:lnSpc>
                <a:spcPct val="130000"/>
              </a:lnSpc>
              <a:buFont typeface="Arial" charset="0"/>
              <a:buNone/>
            </a:pPr>
            <a:r>
              <a:rPr lang="fr-FR" dirty="0">
                <a:latin typeface="Arial" charset="0"/>
                <a:ea typeface="Osaka" charset="0"/>
                <a:cs typeface="Osaka" charset="0"/>
              </a:rPr>
              <a:t>b) </a:t>
            </a:r>
            <a:r>
              <a:rPr lang="fr-FR" u="sng" dirty="0">
                <a:latin typeface="Arial" charset="0"/>
                <a:ea typeface="Osaka" charset="0"/>
                <a:cs typeface="Osaka" charset="0"/>
              </a:rPr>
              <a:t>Education, homme et société</a:t>
            </a:r>
          </a:p>
          <a:p>
            <a:pPr marL="0" indent="0" eaLnBrk="1" hangingPunct="1">
              <a:lnSpc>
                <a:spcPct val="130000"/>
              </a:lnSpc>
              <a:buFont typeface="Arial" charset="0"/>
              <a:buNone/>
            </a:pPr>
            <a:r>
              <a:rPr lang="fr-FR" dirty="0">
                <a:latin typeface="Arial" charset="0"/>
                <a:ea typeface="Osaka" charset="0"/>
                <a:cs typeface="Osaka" charset="0"/>
              </a:rPr>
              <a:t>L’éducation entre nature et culture</a:t>
            </a:r>
          </a:p>
          <a:p>
            <a:pPr marL="0" indent="0" eaLnBrk="1" hangingPunct="1">
              <a:lnSpc>
                <a:spcPct val="130000"/>
              </a:lnSpc>
              <a:buFont typeface="Arial" charset="0"/>
              <a:buNone/>
            </a:pPr>
            <a:r>
              <a:rPr lang="fr-FR" dirty="0">
                <a:latin typeface="Arial" charset="0"/>
                <a:ea typeface="Osaka" charset="0"/>
                <a:cs typeface="Osaka" charset="0"/>
              </a:rPr>
              <a:t>L’être humain nait inachevé</a:t>
            </a:r>
          </a:p>
          <a:p>
            <a:pPr marL="0" indent="0" eaLnBrk="1" hangingPunct="1">
              <a:lnSpc>
                <a:spcPct val="130000"/>
              </a:lnSpc>
              <a:buFont typeface="Arial" charset="0"/>
              <a:buNone/>
            </a:pPr>
            <a:r>
              <a:rPr lang="fr-FR" dirty="0">
                <a:latin typeface="Arial" charset="0"/>
                <a:ea typeface="Osaka" charset="0"/>
                <a:cs typeface="Osaka" charset="0"/>
              </a:rPr>
              <a:t>«</a:t>
            </a:r>
            <a:r>
              <a:rPr lang="fr-FR" i="1" dirty="0">
                <a:latin typeface="Arial" charset="0"/>
                <a:ea typeface="Osaka" charset="0"/>
                <a:cs typeface="Osaka" charset="0"/>
              </a:rPr>
              <a:t> </a:t>
            </a:r>
            <a:r>
              <a:rPr lang="fr-FR" i="1" dirty="0">
                <a:solidFill>
                  <a:srgbClr val="FFFF00"/>
                </a:solidFill>
                <a:latin typeface="Arial" charset="0"/>
                <a:ea typeface="Osaka" charset="0"/>
                <a:cs typeface="Osaka" charset="0"/>
              </a:rPr>
              <a:t>L’homme n’est ce qu’il est que par l’éducation.</a:t>
            </a:r>
            <a:r>
              <a:rPr lang="fr-FR" dirty="0">
                <a:latin typeface="Arial" charset="0"/>
                <a:ea typeface="Osaka" charset="0"/>
                <a:cs typeface="Osaka" charset="0"/>
              </a:rPr>
              <a:t> » (KANT)</a:t>
            </a:r>
          </a:p>
          <a:p>
            <a:pPr marL="0" indent="0" eaLnBrk="1" hangingPunct="1">
              <a:lnSpc>
                <a:spcPct val="130000"/>
              </a:lnSpc>
              <a:buFont typeface="Monotype Sorts" charset="0"/>
              <a:buNone/>
            </a:pPr>
            <a:endParaRPr lang="fr-FR" dirty="0">
              <a:latin typeface="Arial" charset="0"/>
              <a:ea typeface="Osaka" charset="0"/>
              <a:cs typeface="Osak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 autoUpdateAnimBg="0"/>
      <p:bldP spid="40963" grpId="0" uiExpand="1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225425" y="1371600"/>
            <a:ext cx="8583613" cy="1143000"/>
          </a:xfrm>
        </p:spPr>
        <p:txBody>
          <a:bodyPr/>
          <a:lstStyle/>
          <a:p>
            <a:pPr eaLnBrk="1" hangingPunct="1"/>
            <a:r>
              <a:rPr lang="fr-FR" b="1" dirty="0">
                <a:latin typeface="Arial" charset="0"/>
                <a:ea typeface="Osaka" charset="0"/>
                <a:cs typeface="Osaka" charset="0"/>
              </a:rPr>
              <a:t>II) Autour du concept d’éducation 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8675" y="2514600"/>
            <a:ext cx="7678738" cy="3429000"/>
          </a:xfrm>
        </p:spPr>
        <p:txBody>
          <a:bodyPr/>
          <a:lstStyle/>
          <a:p>
            <a:pPr marL="0" indent="0" eaLnBrk="1" hangingPunct="1">
              <a:lnSpc>
                <a:spcPct val="130000"/>
              </a:lnSpc>
              <a:buFont typeface="Arial" charset="0"/>
              <a:buNone/>
            </a:pPr>
            <a:r>
              <a:rPr lang="fr-FR" dirty="0">
                <a:latin typeface="Arial" charset="0"/>
                <a:ea typeface="Osaka" charset="0"/>
                <a:cs typeface="Osaka" charset="0"/>
              </a:rPr>
              <a:t>c) </a:t>
            </a:r>
            <a:r>
              <a:rPr lang="fr-FR" u="sng" dirty="0">
                <a:latin typeface="Arial" charset="0"/>
                <a:ea typeface="Osaka" charset="0"/>
                <a:cs typeface="Osaka" charset="0"/>
              </a:rPr>
              <a:t>les formes d’éducation</a:t>
            </a:r>
          </a:p>
          <a:p>
            <a:pPr marL="0" indent="0" eaLnBrk="1" hangingPunct="1">
              <a:lnSpc>
                <a:spcPct val="130000"/>
              </a:lnSpc>
              <a:buFontTx/>
              <a:buChar char="-"/>
            </a:pPr>
            <a:r>
              <a:rPr lang="fr-FR" dirty="0">
                <a:solidFill>
                  <a:srgbClr val="FFFF00"/>
                </a:solidFill>
                <a:latin typeface="Arial" charset="0"/>
                <a:ea typeface="Osaka" charset="0"/>
                <a:cs typeface="Osaka" charset="0"/>
              </a:rPr>
              <a:t>l’éducation spontanée </a:t>
            </a:r>
            <a:r>
              <a:rPr lang="fr-FR" dirty="0">
                <a:latin typeface="Arial" charset="0"/>
                <a:ea typeface="Osaka" charset="0"/>
                <a:cs typeface="Osaka" charset="0"/>
              </a:rPr>
              <a:t>(acculturation)</a:t>
            </a:r>
          </a:p>
          <a:p>
            <a:pPr marL="0" indent="0" eaLnBrk="1" hangingPunct="1">
              <a:lnSpc>
                <a:spcPct val="130000"/>
              </a:lnSpc>
              <a:buNone/>
            </a:pPr>
            <a:endParaRPr lang="fr-FR" dirty="0">
              <a:latin typeface="Arial" charset="0"/>
              <a:ea typeface="Osaka" charset="0"/>
              <a:cs typeface="Osaka" charset="0"/>
            </a:endParaRPr>
          </a:p>
          <a:p>
            <a:pPr marL="0" indent="0" eaLnBrk="1" hangingPunct="1">
              <a:lnSpc>
                <a:spcPct val="130000"/>
              </a:lnSpc>
              <a:buFontTx/>
              <a:buChar char="-"/>
            </a:pPr>
            <a:r>
              <a:rPr lang="fr-FR" dirty="0">
                <a:solidFill>
                  <a:srgbClr val="FFFF00"/>
                </a:solidFill>
                <a:latin typeface="Arial" charset="0"/>
                <a:ea typeface="Osaka" charset="0"/>
                <a:cs typeface="Osaka" charset="0"/>
              </a:rPr>
              <a:t>l’éducation réfléchie</a:t>
            </a:r>
          </a:p>
          <a:p>
            <a:pPr marL="0" indent="0" eaLnBrk="1" hangingPunct="1">
              <a:lnSpc>
                <a:spcPct val="130000"/>
              </a:lnSpc>
              <a:buFontTx/>
              <a:buNone/>
            </a:pPr>
            <a:endParaRPr lang="fr-FR" dirty="0">
              <a:latin typeface="Arial" charset="0"/>
              <a:ea typeface="Osaka" charset="0"/>
              <a:cs typeface="Osaka" charset="0"/>
            </a:endParaRPr>
          </a:p>
          <a:p>
            <a:pPr marL="0" indent="0" eaLnBrk="1" hangingPunct="1">
              <a:lnSpc>
                <a:spcPct val="130000"/>
              </a:lnSpc>
              <a:buFont typeface="Monotype Sorts" charset="0"/>
              <a:buNone/>
            </a:pPr>
            <a:endParaRPr lang="fr-FR" dirty="0">
              <a:latin typeface="Arial" charset="0"/>
              <a:ea typeface="Osaka" charset="0"/>
              <a:cs typeface="Osak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uiExpand="1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225425" y="1371600"/>
            <a:ext cx="8583613" cy="1143000"/>
          </a:xfrm>
        </p:spPr>
        <p:txBody>
          <a:bodyPr/>
          <a:lstStyle/>
          <a:p>
            <a:pPr eaLnBrk="1" hangingPunct="1"/>
            <a:r>
              <a:rPr lang="fr-FR" b="1" dirty="0">
                <a:latin typeface="Arial" charset="0"/>
                <a:ea typeface="Osaka" charset="0"/>
                <a:cs typeface="Osaka" charset="0"/>
              </a:rPr>
              <a:t>II) Autour du concept d’éducation 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8675" y="2514600"/>
            <a:ext cx="7980363" cy="4343400"/>
          </a:xfrm>
        </p:spPr>
        <p:txBody>
          <a:bodyPr/>
          <a:lstStyle/>
          <a:p>
            <a:pPr marL="0" indent="0" eaLnBrk="1" hangingPunct="1">
              <a:lnSpc>
                <a:spcPct val="130000"/>
              </a:lnSpc>
              <a:buFont typeface="Arial" charset="0"/>
              <a:buNone/>
            </a:pPr>
            <a:r>
              <a:rPr lang="fr-FR" sz="2800" dirty="0">
                <a:latin typeface="Arial" charset="0"/>
                <a:ea typeface="Osaka" charset="0"/>
                <a:cs typeface="Osaka" charset="0"/>
              </a:rPr>
              <a:t>d) Les institutions éducatives</a:t>
            </a:r>
          </a:p>
          <a:p>
            <a:pPr marL="0" indent="0" eaLnBrk="1" hangingPunct="1">
              <a:lnSpc>
                <a:spcPct val="130000"/>
              </a:lnSpc>
              <a:buFontTx/>
              <a:buChar char="-"/>
            </a:pPr>
            <a:r>
              <a:rPr lang="fr-FR" sz="2800" dirty="0">
                <a:solidFill>
                  <a:srgbClr val="FFFF00"/>
                </a:solidFill>
                <a:latin typeface="Arial" charset="0"/>
                <a:ea typeface="Osaka" charset="0"/>
                <a:cs typeface="Osaka" charset="0"/>
              </a:rPr>
              <a:t>La famille</a:t>
            </a:r>
          </a:p>
          <a:p>
            <a:pPr marL="0" indent="0" eaLnBrk="1" hangingPunct="1">
              <a:lnSpc>
                <a:spcPct val="130000"/>
              </a:lnSpc>
              <a:buFontTx/>
              <a:buChar char="-"/>
            </a:pPr>
            <a:r>
              <a:rPr lang="fr-FR" sz="2800" dirty="0">
                <a:solidFill>
                  <a:srgbClr val="FFFF00"/>
                </a:solidFill>
                <a:latin typeface="Arial" charset="0"/>
                <a:ea typeface="Osaka" charset="0"/>
                <a:cs typeface="Osaka" charset="0"/>
              </a:rPr>
              <a:t>L’école</a:t>
            </a:r>
          </a:p>
          <a:p>
            <a:pPr marL="0" indent="0" eaLnBrk="1" hangingPunct="1">
              <a:lnSpc>
                <a:spcPct val="130000"/>
              </a:lnSpc>
              <a:buFontTx/>
              <a:buChar char="-"/>
            </a:pPr>
            <a:r>
              <a:rPr lang="fr-FR" sz="2800" dirty="0">
                <a:solidFill>
                  <a:srgbClr val="FFFF00"/>
                </a:solidFill>
                <a:latin typeface="Arial" charset="0"/>
                <a:ea typeface="Osaka" charset="0"/>
                <a:cs typeface="Osaka" charset="0"/>
              </a:rPr>
              <a:t>L’université</a:t>
            </a:r>
          </a:p>
          <a:p>
            <a:pPr marL="0" indent="0" eaLnBrk="1" hangingPunct="1">
              <a:lnSpc>
                <a:spcPct val="130000"/>
              </a:lnSpc>
              <a:buFontTx/>
              <a:buChar char="-"/>
            </a:pPr>
            <a:r>
              <a:rPr lang="fr-FR" sz="2800" dirty="0">
                <a:latin typeface="Arial" charset="0"/>
                <a:ea typeface="Osaka" charset="0"/>
                <a:cs typeface="Osaka" charset="0"/>
              </a:rPr>
              <a:t>…</a:t>
            </a:r>
            <a:endParaRPr lang="fr-FR" sz="2400" dirty="0">
              <a:latin typeface="Arial" charset="0"/>
              <a:ea typeface="Osaka" charset="0"/>
              <a:cs typeface="Osaka" charset="0"/>
            </a:endParaRPr>
          </a:p>
          <a:p>
            <a:pPr marL="0" indent="0" eaLnBrk="1" hangingPunct="1">
              <a:lnSpc>
                <a:spcPct val="130000"/>
              </a:lnSpc>
              <a:buFontTx/>
              <a:buNone/>
            </a:pPr>
            <a:endParaRPr lang="fr-FR" sz="2400" dirty="0">
              <a:latin typeface="Arial" charset="0"/>
              <a:ea typeface="Osaka" charset="0"/>
              <a:cs typeface="Osaka" charset="0"/>
            </a:endParaRPr>
          </a:p>
          <a:p>
            <a:pPr marL="0" indent="0" eaLnBrk="1" hangingPunct="1">
              <a:lnSpc>
                <a:spcPct val="130000"/>
              </a:lnSpc>
              <a:buFont typeface="Monotype Sorts" charset="0"/>
              <a:buNone/>
            </a:pPr>
            <a:endParaRPr lang="fr-FR" sz="2400" dirty="0">
              <a:latin typeface="Arial" charset="0"/>
              <a:ea typeface="Osaka" charset="0"/>
              <a:cs typeface="Osak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uiExpand="1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225425" y="1349896"/>
            <a:ext cx="8583613" cy="1143000"/>
          </a:xfrm>
        </p:spPr>
        <p:txBody>
          <a:bodyPr/>
          <a:lstStyle/>
          <a:p>
            <a:pPr eaLnBrk="1" hangingPunct="1"/>
            <a:r>
              <a:rPr lang="fr-FR" b="1" dirty="0">
                <a:latin typeface="Arial" charset="0"/>
                <a:ea typeface="Osaka" charset="0"/>
                <a:cs typeface="Osaka" charset="0"/>
              </a:rPr>
              <a:t>III) L’éducation sous tensions 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2815" y="2348880"/>
            <a:ext cx="8261648" cy="4343400"/>
          </a:xfrm>
        </p:spPr>
        <p:txBody>
          <a:bodyPr/>
          <a:lstStyle/>
          <a:p>
            <a:pPr marL="0" indent="0" eaLnBrk="1" hangingPunct="1">
              <a:lnSpc>
                <a:spcPct val="130000"/>
              </a:lnSpc>
              <a:buFont typeface="Arial" charset="0"/>
              <a:buNone/>
            </a:pPr>
            <a:r>
              <a:rPr lang="fr-FR" sz="3600" b="1" dirty="0">
                <a:solidFill>
                  <a:srgbClr val="FFFF00"/>
                </a:solidFill>
                <a:latin typeface="Arial" charset="0"/>
                <a:ea typeface="Osaka" charset="0"/>
                <a:cs typeface="Osaka" charset="0"/>
              </a:rPr>
              <a:t>ANTINOMIE</a:t>
            </a:r>
            <a:r>
              <a:rPr lang="fr-FR" sz="36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" charset="0"/>
                <a:ea typeface="Osaka" charset="0"/>
                <a:cs typeface="Osaka" charset="0"/>
              </a:rPr>
              <a:t> : </a:t>
            </a:r>
            <a:r>
              <a:rPr lang="fr-FR" sz="3600" dirty="0">
                <a:solidFill>
                  <a:srgbClr val="FFFF00"/>
                </a:solidFill>
                <a:latin typeface="Arial" charset="0"/>
                <a:ea typeface="Osaka" charset="0"/>
                <a:cs typeface="Osaka" charset="0"/>
              </a:rPr>
              <a:t>contradiction entre deux principes dont chacun peut être en soi légitime</a:t>
            </a:r>
            <a:r>
              <a:rPr lang="fr-FR" sz="3600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" charset="0"/>
                <a:ea typeface="Osaka" charset="0"/>
                <a:cs typeface="Osaka" charset="0"/>
              </a:rPr>
              <a:t> </a:t>
            </a:r>
          </a:p>
          <a:p>
            <a:pPr marL="0" indent="0" eaLnBrk="1" hangingPunct="1">
              <a:lnSpc>
                <a:spcPct val="130000"/>
              </a:lnSpc>
              <a:buFont typeface="Arial" charset="0"/>
              <a:buNone/>
            </a:pPr>
            <a:r>
              <a:rPr lang="fr-FR" sz="360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charset="0"/>
                <a:ea typeface="Osaka" charset="0"/>
                <a:cs typeface="Osaka" charset="0"/>
              </a:rPr>
              <a:t>et dont le dépassement est la synthèse qualitativement différente</a:t>
            </a:r>
            <a:endParaRPr lang="fr-FR" dirty="0">
              <a:solidFill>
                <a:schemeClr val="accent6">
                  <a:lumMod val="40000"/>
                  <a:lumOff val="60000"/>
                </a:schemeClr>
              </a:solidFill>
              <a:latin typeface="Arial" charset="0"/>
              <a:ea typeface="Osaka" charset="0"/>
              <a:cs typeface="Osaka" charset="0"/>
            </a:endParaRPr>
          </a:p>
          <a:p>
            <a:pPr marL="609600" indent="-609600" eaLnBrk="1" hangingPunct="1">
              <a:lnSpc>
                <a:spcPct val="130000"/>
              </a:lnSpc>
              <a:buFont typeface="Monotype Sorts" charset="0"/>
              <a:buNone/>
            </a:pPr>
            <a:endParaRPr lang="fr-FR" dirty="0">
              <a:latin typeface="Arial" charset="0"/>
              <a:ea typeface="Osaka" charset="0"/>
              <a:cs typeface="Osak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225425" y="1371600"/>
            <a:ext cx="8583613" cy="1143000"/>
          </a:xfrm>
        </p:spPr>
        <p:txBody>
          <a:bodyPr/>
          <a:lstStyle/>
          <a:p>
            <a:pPr eaLnBrk="1" hangingPunct="1"/>
            <a:r>
              <a:rPr lang="fr-FR" b="1" dirty="0">
                <a:latin typeface="Arial" charset="0"/>
                <a:ea typeface="Osaka" charset="0"/>
                <a:cs typeface="Osaka" charset="0"/>
              </a:rPr>
              <a:t>III) L’éducation sous tensions 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8675" y="2514600"/>
            <a:ext cx="7980363" cy="4343400"/>
          </a:xfrm>
        </p:spPr>
        <p:txBody>
          <a:bodyPr/>
          <a:lstStyle/>
          <a:p>
            <a:pPr marL="609600" indent="-609600" eaLnBrk="1" hangingPunct="1">
              <a:lnSpc>
                <a:spcPct val="130000"/>
              </a:lnSpc>
              <a:buFont typeface="Arial" charset="0"/>
              <a:buNone/>
            </a:pPr>
            <a:r>
              <a:rPr lang="fr-FR" sz="3600" dirty="0">
                <a:solidFill>
                  <a:srgbClr val="FFFF00"/>
                </a:solidFill>
                <a:latin typeface="Arial" charset="0"/>
                <a:ea typeface="Osaka" charset="0"/>
                <a:cs typeface="Osaka" charset="0"/>
              </a:rPr>
              <a:t>ANTINOMIE(S)</a:t>
            </a:r>
          </a:p>
          <a:p>
            <a:pPr marL="609600" indent="-609600" eaLnBrk="1" hangingPunct="1">
              <a:lnSpc>
                <a:spcPct val="130000"/>
              </a:lnSpc>
              <a:buFont typeface="Arial" charset="0"/>
              <a:buNone/>
            </a:pPr>
            <a:r>
              <a:rPr lang="fr-FR" sz="3600" dirty="0">
                <a:latin typeface="Arial" charset="0"/>
                <a:ea typeface="Osaka" charset="0"/>
                <a:cs typeface="Osaka" charset="0"/>
              </a:rPr>
              <a:t>a) </a:t>
            </a:r>
            <a:r>
              <a:rPr lang="fr-FR" sz="3600" u="sng" dirty="0">
                <a:latin typeface="Arial" charset="0"/>
                <a:ea typeface="Osaka" charset="0"/>
                <a:cs typeface="Osaka" charset="0"/>
              </a:rPr>
              <a:t>Les fins de l’éducation </a:t>
            </a:r>
            <a:r>
              <a:rPr lang="fr-FR" sz="3600" dirty="0">
                <a:latin typeface="Arial" charset="0"/>
                <a:ea typeface="Osaka" charset="0"/>
                <a:cs typeface="Osaka" charset="0"/>
              </a:rPr>
              <a:t>:</a:t>
            </a:r>
          </a:p>
          <a:p>
            <a:pPr marL="609600" indent="-609600" eaLnBrk="1" hangingPunct="1">
              <a:lnSpc>
                <a:spcPct val="130000"/>
              </a:lnSpc>
              <a:buFont typeface="Arial" charset="0"/>
              <a:buNone/>
            </a:pPr>
            <a:r>
              <a:rPr lang="fr-FR" dirty="0">
                <a:solidFill>
                  <a:srgbClr val="CCFFCC"/>
                </a:solidFill>
                <a:latin typeface="Arial" charset="0"/>
                <a:ea typeface="Osaka" charset="0"/>
                <a:cs typeface="Osaka" charset="0"/>
              </a:rPr>
              <a:t>n°1 : pour la société ou pour l’enfant ?</a:t>
            </a:r>
          </a:p>
          <a:p>
            <a:pPr marL="609600" indent="-609600" eaLnBrk="1" hangingPunct="1">
              <a:lnSpc>
                <a:spcPct val="130000"/>
              </a:lnSpc>
              <a:buFontTx/>
              <a:buNone/>
            </a:pPr>
            <a:endParaRPr lang="fr-FR" dirty="0">
              <a:latin typeface="Arial" charset="0"/>
              <a:ea typeface="Osaka" charset="0"/>
              <a:cs typeface="Osaka" charset="0"/>
            </a:endParaRPr>
          </a:p>
          <a:p>
            <a:pPr marL="609600" indent="-609600" eaLnBrk="1" hangingPunct="1">
              <a:lnSpc>
                <a:spcPct val="130000"/>
              </a:lnSpc>
              <a:buFont typeface="Monotype Sorts" charset="0"/>
              <a:buNone/>
            </a:pPr>
            <a:endParaRPr lang="fr-FR" dirty="0">
              <a:latin typeface="Arial" charset="0"/>
              <a:ea typeface="Osaka" charset="0"/>
              <a:cs typeface="Osak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8600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uiExpand="1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>
                <a:latin typeface="Arial" charset="0"/>
                <a:ea typeface="Osaka" charset="0"/>
                <a:cs typeface="Osaka" charset="0"/>
              </a:rPr>
              <a:t>La définition d’Olivier Reboul</a:t>
            </a:r>
          </a:p>
        </p:txBody>
      </p:sp>
      <p:sp>
        <p:nvSpPr>
          <p:cNvPr id="8192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algn="just" eaLnBrk="1" hangingPunct="1">
              <a:buFont typeface="Monotype Sorts" charset="0"/>
              <a:buNone/>
            </a:pPr>
            <a:r>
              <a:rPr lang="fr-FR" b="1" dirty="0">
                <a:latin typeface="Times New Roman" panose="02020603050405020304" pitchFamily="18" charset="0"/>
                <a:ea typeface="Osaka" charset="0"/>
                <a:cs typeface="Times New Roman" panose="02020603050405020304" pitchFamily="18" charset="0"/>
              </a:rPr>
              <a:t>« </a:t>
            </a:r>
            <a:r>
              <a:rPr lang="fr-FR" b="1" i="1" dirty="0">
                <a:solidFill>
                  <a:srgbClr val="FFFF00"/>
                </a:solidFill>
                <a:latin typeface="Times New Roman" panose="02020603050405020304" pitchFamily="18" charset="0"/>
                <a:ea typeface="Osaka" charset="0"/>
                <a:cs typeface="Times New Roman" panose="02020603050405020304" pitchFamily="18" charset="0"/>
              </a:rPr>
              <a:t>L’éducation est l’ensemble des processus et des procédés qui permettent à tout enfant humain d’accéder progressivement à la culture, </a:t>
            </a:r>
            <a:r>
              <a:rPr lang="fr-FR" b="1" i="1" dirty="0">
                <a:solidFill>
                  <a:srgbClr val="FFE0E0"/>
                </a:solidFill>
                <a:latin typeface="Times New Roman" panose="02020603050405020304" pitchFamily="18" charset="0"/>
                <a:ea typeface="Osaka" charset="0"/>
                <a:cs typeface="Times New Roman" panose="02020603050405020304" pitchFamily="18" charset="0"/>
              </a:rPr>
              <a:t>l’accès à la culture étant ce qui distingue l’homme de l’animal</a:t>
            </a:r>
            <a:r>
              <a:rPr lang="fr-FR" b="1" dirty="0">
                <a:latin typeface="Times New Roman" panose="02020603050405020304" pitchFamily="18" charset="0"/>
                <a:ea typeface="Osaka" charset="0"/>
                <a:cs typeface="Times New Roman" panose="02020603050405020304" pitchFamily="18" charset="0"/>
              </a:rPr>
              <a:t>  ».</a:t>
            </a:r>
          </a:p>
          <a:p>
            <a:pPr marL="0" indent="0" eaLnBrk="1" hangingPunct="1">
              <a:buFont typeface="Monotype Sorts" charset="0"/>
              <a:buNone/>
            </a:pPr>
            <a:endParaRPr lang="fr-FR" dirty="0">
              <a:latin typeface="Arial" charset="0"/>
              <a:ea typeface="Osaka" charset="0"/>
              <a:cs typeface="Osaka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5425" y="1371600"/>
            <a:ext cx="8583613" cy="1143000"/>
          </a:xfrm>
        </p:spPr>
        <p:txBody>
          <a:bodyPr/>
          <a:lstStyle/>
          <a:p>
            <a:pPr eaLnBrk="1" hangingPunct="1"/>
            <a:r>
              <a:rPr lang="fr-FR" b="1" dirty="0">
                <a:latin typeface="Arial" charset="0"/>
                <a:ea typeface="Osaka" charset="0"/>
                <a:cs typeface="Osaka" charset="0"/>
              </a:rPr>
              <a:t>III) L’éducation sous tensions 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8799" y="2514600"/>
            <a:ext cx="8496944" cy="4343400"/>
          </a:xfrm>
        </p:spPr>
        <p:txBody>
          <a:bodyPr/>
          <a:lstStyle/>
          <a:p>
            <a:pPr marL="609600" indent="-609600" eaLnBrk="1" hangingPunct="1">
              <a:lnSpc>
                <a:spcPct val="130000"/>
              </a:lnSpc>
              <a:buFont typeface="Arial" charset="0"/>
              <a:buNone/>
              <a:defRPr/>
            </a:pPr>
            <a:r>
              <a:rPr lang="fr-FR" sz="3600" dirty="0">
                <a:latin typeface="Arial" charset="0"/>
                <a:ea typeface="Osaka" charset="0"/>
                <a:cs typeface="Osaka" charset="0"/>
              </a:rPr>
              <a:t>b) </a:t>
            </a:r>
            <a:r>
              <a:rPr lang="fr-FR" sz="3600" u="sng" dirty="0">
                <a:latin typeface="Arial" charset="0"/>
                <a:ea typeface="Osaka" charset="0"/>
                <a:cs typeface="Osaka" charset="0"/>
              </a:rPr>
              <a:t>La pédagogie et ses antinomies</a:t>
            </a:r>
          </a:p>
          <a:p>
            <a:pPr marL="0" indent="0" eaLnBrk="1" hangingPunct="1">
              <a:lnSpc>
                <a:spcPct val="130000"/>
              </a:lnSpc>
              <a:buFont typeface="Arial" charset="0"/>
              <a:buNone/>
              <a:defRPr/>
            </a:pPr>
            <a:r>
              <a:rPr lang="fr-FR" sz="2900" b="1" dirty="0">
                <a:solidFill>
                  <a:srgbClr val="FFFF00"/>
                </a:solidFill>
                <a:latin typeface="Arial" charset="0"/>
                <a:ea typeface="Osaka" charset="0"/>
                <a:cs typeface="Osaka" charset="0"/>
              </a:rPr>
              <a:t>PEDAGOGIE : </a:t>
            </a:r>
          </a:p>
          <a:p>
            <a:pPr eaLnBrk="1" hangingPunct="1">
              <a:lnSpc>
                <a:spcPct val="130000"/>
              </a:lnSpc>
              <a:buFontTx/>
              <a:buChar char="-"/>
              <a:defRPr/>
            </a:pPr>
            <a:r>
              <a:rPr lang="fr-FR" sz="2900" dirty="0">
                <a:solidFill>
                  <a:srgbClr val="FFE0E0"/>
                </a:solidFill>
                <a:latin typeface="Arial" charset="0"/>
                <a:ea typeface="Osaka" charset="0"/>
                <a:cs typeface="Osaka" charset="0"/>
              </a:rPr>
              <a:t>science de l’éducation des jeunes</a:t>
            </a:r>
          </a:p>
          <a:p>
            <a:pPr eaLnBrk="1" hangingPunct="1">
              <a:lnSpc>
                <a:spcPct val="130000"/>
              </a:lnSpc>
              <a:buFontTx/>
              <a:buChar char="-"/>
              <a:defRPr/>
            </a:pPr>
            <a:r>
              <a:rPr lang="fr-FR" sz="2900" dirty="0">
                <a:solidFill>
                  <a:srgbClr val="FFFF00"/>
                </a:solidFill>
              </a:rPr>
              <a:t>effort pour penser l'activité éducative, c’est-à-dire l’agir éducatif</a:t>
            </a:r>
            <a:r>
              <a:rPr lang="fr-FR" sz="2900" dirty="0">
                <a:solidFill>
                  <a:srgbClr val="FFE0E0"/>
                </a:solidFill>
              </a:rPr>
              <a:t>, "théorie pratique" (Durkheim)</a:t>
            </a:r>
            <a:endParaRPr lang="fr-FR" sz="2900" dirty="0">
              <a:solidFill>
                <a:srgbClr val="FFE0E0"/>
              </a:solidFill>
              <a:latin typeface="Arial" charset="0"/>
              <a:ea typeface="Osaka" charset="0"/>
              <a:cs typeface="Osaka" charset="0"/>
            </a:endParaRPr>
          </a:p>
          <a:p>
            <a:pPr marL="609600" indent="-609600" eaLnBrk="1" hangingPunct="1">
              <a:lnSpc>
                <a:spcPct val="130000"/>
              </a:lnSpc>
              <a:buFontTx/>
              <a:buNone/>
              <a:defRPr/>
            </a:pPr>
            <a:endParaRPr lang="fr-FR" dirty="0">
              <a:latin typeface="Arial" charset="0"/>
              <a:ea typeface="Osaka" charset="0"/>
              <a:cs typeface="Osaka" charset="0"/>
            </a:endParaRPr>
          </a:p>
          <a:p>
            <a:pPr marL="609600" indent="-609600" eaLnBrk="1" hangingPunct="1">
              <a:lnSpc>
                <a:spcPct val="130000"/>
              </a:lnSpc>
              <a:buFont typeface="Monotype Sorts" charset="0"/>
              <a:buNone/>
              <a:defRPr/>
            </a:pPr>
            <a:endParaRPr lang="fr-FR" dirty="0">
              <a:latin typeface="Arial" charset="0"/>
              <a:ea typeface="Osaka" charset="0"/>
              <a:cs typeface="Osak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uiExpand="1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5425" y="1371600"/>
            <a:ext cx="8583613" cy="1143000"/>
          </a:xfrm>
        </p:spPr>
        <p:txBody>
          <a:bodyPr/>
          <a:lstStyle/>
          <a:p>
            <a:pPr eaLnBrk="1" hangingPunct="1"/>
            <a:r>
              <a:rPr lang="fr-FR" b="1" dirty="0">
                <a:latin typeface="Arial" charset="0"/>
                <a:ea typeface="Osaka" charset="0"/>
                <a:cs typeface="Osaka" charset="0"/>
              </a:rPr>
              <a:t>III) L’éducation sous tensions 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0807" y="2514600"/>
            <a:ext cx="8333656" cy="4343400"/>
          </a:xfrm>
        </p:spPr>
        <p:txBody>
          <a:bodyPr/>
          <a:lstStyle/>
          <a:p>
            <a:pPr marL="609600" indent="-609600" eaLnBrk="1" hangingPunct="1">
              <a:lnSpc>
                <a:spcPct val="130000"/>
              </a:lnSpc>
              <a:buFont typeface="Arial" charset="0"/>
              <a:buNone/>
              <a:defRPr/>
            </a:pPr>
            <a:r>
              <a:rPr lang="fr-FR" sz="3600" dirty="0">
                <a:latin typeface="Arial" charset="0"/>
                <a:ea typeface="Osaka" charset="0"/>
                <a:cs typeface="Osaka" charset="0"/>
              </a:rPr>
              <a:t>b) </a:t>
            </a:r>
            <a:r>
              <a:rPr lang="fr-FR" sz="3600" u="sng" dirty="0">
                <a:latin typeface="Arial" charset="0"/>
                <a:ea typeface="Osaka" charset="0"/>
                <a:cs typeface="Osaka" charset="0"/>
              </a:rPr>
              <a:t>La pédagogie et ses antinomies</a:t>
            </a:r>
          </a:p>
          <a:p>
            <a:pPr marL="0" indent="0" eaLnBrk="1" hangingPunct="1">
              <a:lnSpc>
                <a:spcPct val="130000"/>
              </a:lnSpc>
              <a:buFont typeface="Arial" charset="0"/>
              <a:buNone/>
              <a:defRPr/>
            </a:pPr>
            <a:r>
              <a:rPr lang="fr-FR" sz="3600" dirty="0">
                <a:solidFill>
                  <a:srgbClr val="FFFF00"/>
                </a:solidFill>
                <a:latin typeface="Arial" charset="0"/>
                <a:ea typeface="Osaka" charset="0"/>
                <a:cs typeface="Osaka" charset="0"/>
              </a:rPr>
              <a:t>PEDAGOGIE</a:t>
            </a:r>
            <a:r>
              <a:rPr lang="fr-FR" sz="3600" dirty="0">
                <a:solidFill>
                  <a:srgbClr val="FFE0E0"/>
                </a:solidFill>
                <a:latin typeface="Arial" charset="0"/>
                <a:ea typeface="Osaka" charset="0"/>
                <a:cs typeface="Osaka" charset="0"/>
              </a:rPr>
              <a:t> </a:t>
            </a:r>
          </a:p>
          <a:p>
            <a:pPr marL="0" indent="0" eaLnBrk="1" hangingPunct="1">
              <a:lnSpc>
                <a:spcPct val="130000"/>
              </a:lnSpc>
              <a:buFont typeface="Arial" charset="0"/>
              <a:buNone/>
              <a:defRPr/>
            </a:pPr>
            <a:r>
              <a:rPr lang="fr-FR" sz="3600" dirty="0">
                <a:latin typeface="Arial" charset="0"/>
                <a:ea typeface="Osaka" charset="0"/>
                <a:cs typeface="Osaka" charset="0"/>
              </a:rPr>
              <a:t>-</a:t>
            </a:r>
            <a:r>
              <a:rPr lang="fr-FR" dirty="0">
                <a:latin typeface="Arial" charset="0"/>
                <a:ea typeface="Osaka" charset="0"/>
                <a:cs typeface="Osaka" charset="0"/>
              </a:rPr>
              <a:t> </a:t>
            </a:r>
            <a:r>
              <a:rPr lang="fr-FR" dirty="0">
                <a:solidFill>
                  <a:srgbClr val="CCFFCC"/>
                </a:solidFill>
                <a:latin typeface="Arial" charset="0"/>
                <a:ea typeface="Osaka" charset="0"/>
                <a:cs typeface="Osaka" charset="0"/>
              </a:rPr>
              <a:t>n°2 : la contrainte ou l’envie (le désir) ?</a:t>
            </a:r>
          </a:p>
          <a:p>
            <a:pPr marL="609600" indent="-609600" eaLnBrk="1" hangingPunct="1">
              <a:lnSpc>
                <a:spcPct val="130000"/>
              </a:lnSpc>
              <a:buFontTx/>
              <a:buNone/>
              <a:defRPr/>
            </a:pPr>
            <a:endParaRPr lang="fr-FR" dirty="0">
              <a:latin typeface="Arial" charset="0"/>
              <a:ea typeface="Osaka" charset="0"/>
              <a:cs typeface="Osaka" charset="0"/>
            </a:endParaRPr>
          </a:p>
          <a:p>
            <a:pPr marL="609600" indent="-609600" eaLnBrk="1" hangingPunct="1">
              <a:lnSpc>
                <a:spcPct val="130000"/>
              </a:lnSpc>
              <a:buFont typeface="Monotype Sorts" charset="0"/>
              <a:buNone/>
              <a:defRPr/>
            </a:pPr>
            <a:endParaRPr lang="fr-FR" dirty="0">
              <a:latin typeface="Arial" charset="0"/>
              <a:ea typeface="Osaka" charset="0"/>
              <a:cs typeface="Osak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087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uiExpand="1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03D9D34-B9FE-F3DD-3DBA-F49D15C3B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US" dirty="0"/>
              <a:t>Tableau des séances</a:t>
            </a:r>
          </a:p>
        </p:txBody>
      </p:sp>
      <p:graphicFrame>
        <p:nvGraphicFramePr>
          <p:cNvPr id="4" name="Tableau 4">
            <a:extLst>
              <a:ext uri="{FF2B5EF4-FFF2-40B4-BE49-F238E27FC236}">
                <a16:creationId xmlns:a16="http://schemas.microsoft.com/office/drawing/2014/main" id="{D6B4DD6A-6E24-1771-E3D1-BB0F7BDEC33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8386747"/>
              </p:ext>
            </p:extLst>
          </p:nvPr>
        </p:nvGraphicFramePr>
        <p:xfrm>
          <a:off x="1" y="2491184"/>
          <a:ext cx="9034462" cy="35041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325">
                  <a:extLst>
                    <a:ext uri="{9D8B030D-6E8A-4147-A177-3AD203B41FA5}">
                      <a16:colId xmlns:a16="http://schemas.microsoft.com/office/drawing/2014/main" val="626528714"/>
                    </a:ext>
                  </a:extLst>
                </a:gridCol>
                <a:gridCol w="1045310">
                  <a:extLst>
                    <a:ext uri="{9D8B030D-6E8A-4147-A177-3AD203B41FA5}">
                      <a16:colId xmlns:a16="http://schemas.microsoft.com/office/drawing/2014/main" val="3241019036"/>
                    </a:ext>
                  </a:extLst>
                </a:gridCol>
                <a:gridCol w="3210594">
                  <a:extLst>
                    <a:ext uri="{9D8B030D-6E8A-4147-A177-3AD203B41FA5}">
                      <a16:colId xmlns:a16="http://schemas.microsoft.com/office/drawing/2014/main" val="3911850058"/>
                    </a:ext>
                  </a:extLst>
                </a:gridCol>
                <a:gridCol w="1791959">
                  <a:extLst>
                    <a:ext uri="{9D8B030D-6E8A-4147-A177-3AD203B41FA5}">
                      <a16:colId xmlns:a16="http://schemas.microsoft.com/office/drawing/2014/main" val="1762769867"/>
                    </a:ext>
                  </a:extLst>
                </a:gridCol>
                <a:gridCol w="2613274">
                  <a:extLst>
                    <a:ext uri="{9D8B030D-6E8A-4147-A177-3AD203B41FA5}">
                      <a16:colId xmlns:a16="http://schemas.microsoft.com/office/drawing/2014/main" val="467474188"/>
                    </a:ext>
                  </a:extLst>
                </a:gridCol>
              </a:tblGrid>
              <a:tr h="700499">
                <a:tc>
                  <a:txBody>
                    <a:bodyPr/>
                    <a:lstStyle/>
                    <a:p>
                      <a:endParaRPr lang="fr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US" dirty="0"/>
                        <a:t>Séance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PROGRAMMATION</a:t>
                      </a:r>
                      <a:endParaRPr lang="fr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US" dirty="0"/>
                        <a:t>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US" dirty="0"/>
                        <a:t>Notions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5310342"/>
                  </a:ext>
                </a:extLst>
              </a:tr>
              <a:tr h="700499">
                <a:tc>
                  <a:txBody>
                    <a:bodyPr/>
                    <a:lstStyle/>
                    <a:p>
                      <a:r>
                        <a:rPr lang="fr-US" dirty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US" dirty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US" dirty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Qu’est-ce que l’éducation 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Ma 7</a:t>
                      </a:r>
                      <a:r>
                        <a:rPr lang="fr-US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/11/202</a:t>
                      </a:r>
                      <a:r>
                        <a:rPr lang="fr-FR" dirty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3</a:t>
                      </a:r>
                      <a:endParaRPr lang="fr-US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  <a:p>
                      <a:r>
                        <a:rPr lang="fr-FR" dirty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10h15-12h15</a:t>
                      </a:r>
                      <a:endParaRPr lang="fr-US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É</a:t>
                      </a:r>
                      <a:r>
                        <a:rPr lang="fr-US" dirty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ducation(s), instruction, formation, antinomie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2576924"/>
                  </a:ext>
                </a:extLst>
              </a:tr>
              <a:tr h="700499">
                <a:tc>
                  <a:txBody>
                    <a:bodyPr/>
                    <a:lstStyle/>
                    <a:p>
                      <a:r>
                        <a:rPr lang="fr-US" dirty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US" dirty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TD1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US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Le pari de l’éducabilité (Meirieu)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V24 et L27/11/2023</a:t>
                      </a:r>
                      <a:endParaRPr lang="fr-US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US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éducabilité</a:t>
                      </a:r>
                      <a:endParaRPr lang="fr-US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0805987"/>
                  </a:ext>
                </a:extLst>
              </a:tr>
              <a:tr h="700499">
                <a:tc>
                  <a:txBody>
                    <a:bodyPr/>
                    <a:lstStyle/>
                    <a:p>
                      <a:r>
                        <a:rPr lang="fr-US" dirty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US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TD</a:t>
                      </a:r>
                      <a:r>
                        <a:rPr lang="fr-FR" dirty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3</a:t>
                      </a:r>
                      <a:endParaRPr lang="fr-US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• </a:t>
                      </a:r>
                      <a:r>
                        <a:rPr lang="fr-US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Des points de vue divergents sur l’éducation</a:t>
                      </a:r>
                    </a:p>
                    <a:p>
                      <a:r>
                        <a:rPr lang="fr-FR" dirty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• </a:t>
                      </a:r>
                      <a:r>
                        <a:rPr lang="fr-US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Dix </a:t>
                      </a:r>
                      <a:r>
                        <a:rPr lang="fr-US" dirty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aphorismes de Fernand </a:t>
                      </a:r>
                      <a:r>
                        <a:rPr lang="fr-US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Deligny </a:t>
                      </a:r>
                      <a:endParaRPr lang="fr-US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Me 29/11/2023</a:t>
                      </a:r>
                      <a:endParaRPr lang="fr-US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autorité</a:t>
                      </a:r>
                    </a:p>
                    <a:p>
                      <a:r>
                        <a:rPr lang="fr-FR" dirty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posture de l’enseignant/élève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78242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27264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225425" y="1371600"/>
            <a:ext cx="8583613" cy="1143000"/>
          </a:xfrm>
        </p:spPr>
        <p:txBody>
          <a:bodyPr/>
          <a:lstStyle/>
          <a:p>
            <a:pPr eaLnBrk="1" hangingPunct="1"/>
            <a:r>
              <a:rPr lang="fr-FR" b="1" dirty="0">
                <a:latin typeface="Arial" charset="0"/>
                <a:ea typeface="Osaka" charset="0"/>
                <a:cs typeface="Osaka" charset="0"/>
              </a:rPr>
              <a:t>III) L’éducation sous tensions 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8675" y="2514600"/>
            <a:ext cx="8081044" cy="4343400"/>
          </a:xfrm>
        </p:spPr>
        <p:txBody>
          <a:bodyPr/>
          <a:lstStyle/>
          <a:p>
            <a:pPr marL="609600" indent="-609600" eaLnBrk="1" hangingPunct="1">
              <a:lnSpc>
                <a:spcPts val="6000"/>
              </a:lnSpc>
              <a:buFont typeface="Arial" charset="0"/>
              <a:buNone/>
              <a:defRPr/>
            </a:pPr>
            <a:r>
              <a:rPr lang="fr-FR" sz="3600" dirty="0">
                <a:latin typeface="Arial" charset="0"/>
                <a:ea typeface="Osaka" charset="0"/>
                <a:cs typeface="Osaka" charset="0"/>
              </a:rPr>
              <a:t>b) </a:t>
            </a:r>
            <a:r>
              <a:rPr lang="fr-FR" sz="3600" u="sng" dirty="0">
                <a:latin typeface="Arial" charset="0"/>
                <a:ea typeface="Osaka" charset="0"/>
                <a:cs typeface="Osaka" charset="0"/>
              </a:rPr>
              <a:t>La pédagogie et ses antinomies</a:t>
            </a:r>
          </a:p>
          <a:p>
            <a:pPr marL="609600" indent="-609600" eaLnBrk="1" hangingPunct="1">
              <a:lnSpc>
                <a:spcPts val="6000"/>
              </a:lnSpc>
              <a:buFontTx/>
              <a:buChar char="-"/>
              <a:defRPr/>
            </a:pPr>
            <a:r>
              <a:rPr lang="fr-FR" dirty="0">
                <a:solidFill>
                  <a:srgbClr val="CCFFCC"/>
                </a:solidFill>
                <a:latin typeface="Arial" charset="0"/>
                <a:ea typeface="Osaka" charset="0"/>
                <a:cs typeface="Osaka" charset="0"/>
              </a:rPr>
              <a:t>n°3 : la transmission ou la spontanéité ?</a:t>
            </a:r>
          </a:p>
          <a:p>
            <a:pPr marL="609600" indent="-609600" eaLnBrk="1" hangingPunct="1">
              <a:lnSpc>
                <a:spcPts val="6000"/>
              </a:lnSpc>
              <a:buFontTx/>
              <a:buChar char="-"/>
              <a:defRPr/>
            </a:pPr>
            <a:r>
              <a:rPr lang="fr-FR" dirty="0">
                <a:solidFill>
                  <a:srgbClr val="CCFFCC"/>
                </a:solidFill>
                <a:latin typeface="Arial" charset="0"/>
                <a:ea typeface="Osaka" charset="0"/>
                <a:cs typeface="Osaka" charset="0"/>
              </a:rPr>
              <a:t>n°4 : la technicité ou l’incertitude ?</a:t>
            </a:r>
          </a:p>
          <a:p>
            <a:pPr marL="609600" indent="-609600" eaLnBrk="1" hangingPunct="1">
              <a:lnSpc>
                <a:spcPts val="6000"/>
              </a:lnSpc>
              <a:buFontTx/>
              <a:buChar char="-"/>
              <a:defRPr/>
            </a:pPr>
            <a:r>
              <a:rPr lang="fr-FR" dirty="0">
                <a:solidFill>
                  <a:srgbClr val="CCFFCC"/>
                </a:solidFill>
                <a:latin typeface="Arial" charset="0"/>
                <a:ea typeface="Osaka" charset="0"/>
                <a:cs typeface="Osaka" charset="0"/>
              </a:rPr>
              <a:t>n°5 : la rupture ou la continuité ?</a:t>
            </a:r>
          </a:p>
          <a:p>
            <a:pPr marL="609600" indent="-609600" eaLnBrk="1" hangingPunct="1">
              <a:lnSpc>
                <a:spcPct val="130000"/>
              </a:lnSpc>
              <a:buFontTx/>
              <a:buNone/>
              <a:defRPr/>
            </a:pPr>
            <a:endParaRPr lang="fr-FR" dirty="0">
              <a:latin typeface="Arial" charset="0"/>
              <a:ea typeface="Osaka" charset="0"/>
              <a:cs typeface="Osaka" charset="0"/>
            </a:endParaRPr>
          </a:p>
          <a:p>
            <a:pPr marL="609600" indent="-609600" eaLnBrk="1" hangingPunct="1">
              <a:lnSpc>
                <a:spcPct val="130000"/>
              </a:lnSpc>
              <a:buFont typeface="Monotype Sorts" charset="0"/>
              <a:buNone/>
              <a:defRPr/>
            </a:pPr>
            <a:endParaRPr lang="fr-FR" dirty="0">
              <a:latin typeface="Arial" charset="0"/>
              <a:ea typeface="Osaka" charset="0"/>
              <a:cs typeface="Osak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uiExpand="1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225425" y="1371600"/>
            <a:ext cx="8583613" cy="1143000"/>
          </a:xfrm>
        </p:spPr>
        <p:txBody>
          <a:bodyPr/>
          <a:lstStyle/>
          <a:p>
            <a:pPr eaLnBrk="1" hangingPunct="1"/>
            <a:r>
              <a:rPr lang="fr-FR" b="1" dirty="0">
                <a:latin typeface="Arial" charset="0"/>
                <a:ea typeface="Osaka" charset="0"/>
                <a:cs typeface="Osaka" charset="0"/>
              </a:rPr>
              <a:t>III) L’éducation sous tensions 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8675" y="2362200"/>
            <a:ext cx="7980363" cy="4495800"/>
          </a:xfrm>
        </p:spPr>
        <p:txBody>
          <a:bodyPr/>
          <a:lstStyle/>
          <a:p>
            <a:pPr marL="0" indent="0" eaLnBrk="1" hangingPunct="1">
              <a:lnSpc>
                <a:spcPct val="130000"/>
              </a:lnSpc>
              <a:buFont typeface="Arial" charset="0"/>
              <a:buNone/>
              <a:defRPr/>
            </a:pPr>
            <a:r>
              <a:rPr lang="fr-FR" dirty="0">
                <a:latin typeface="Arial" charset="0"/>
                <a:ea typeface="Osaka" charset="0"/>
                <a:cs typeface="Osaka" charset="0"/>
              </a:rPr>
              <a:t>c) </a:t>
            </a:r>
            <a:r>
              <a:rPr lang="fr-FR" u="sng" dirty="0">
                <a:latin typeface="Arial" charset="0"/>
                <a:ea typeface="Osaka" charset="0"/>
                <a:cs typeface="Osaka" charset="0"/>
              </a:rPr>
              <a:t>L’autorité</a:t>
            </a:r>
            <a:r>
              <a:rPr lang="fr-FR" dirty="0">
                <a:latin typeface="Arial" charset="0"/>
                <a:ea typeface="Osaka" charset="0"/>
                <a:cs typeface="Osaka" charset="0"/>
              </a:rPr>
              <a:t> </a:t>
            </a:r>
          </a:p>
          <a:p>
            <a:pPr marL="0" indent="0" eaLnBrk="1" hangingPunct="1">
              <a:lnSpc>
                <a:spcPct val="130000"/>
              </a:lnSpc>
              <a:buFontTx/>
              <a:buChar char="-"/>
              <a:defRPr/>
            </a:pPr>
            <a:r>
              <a:rPr lang="fr-FR" sz="2800" dirty="0">
                <a:latin typeface="Arial" charset="0"/>
                <a:ea typeface="Osaka" charset="0"/>
                <a:cs typeface="Osaka" charset="0"/>
              </a:rPr>
              <a:t>Qu’est-ce que </a:t>
            </a:r>
            <a:r>
              <a:rPr lang="fr-FR" sz="2800" b="1" dirty="0">
                <a:solidFill>
                  <a:srgbClr val="FFFF00"/>
                </a:solidFill>
                <a:latin typeface="Arial" charset="0"/>
                <a:ea typeface="Osaka" charset="0"/>
                <a:cs typeface="Osaka" charset="0"/>
              </a:rPr>
              <a:t>l’autorité</a:t>
            </a:r>
            <a:r>
              <a:rPr lang="fr-FR" sz="2800" dirty="0">
                <a:latin typeface="Arial" charset="0"/>
                <a:ea typeface="Osaka" charset="0"/>
                <a:cs typeface="Osaka" charset="0"/>
              </a:rPr>
              <a:t> ?</a:t>
            </a:r>
            <a:endParaRPr lang="fr-FR" sz="2800" b="1" dirty="0">
              <a:latin typeface="Times New Roman" charset="0"/>
              <a:ea typeface="Osaka" charset="0"/>
              <a:cs typeface="Osaka" charset="0"/>
            </a:endParaRPr>
          </a:p>
          <a:p>
            <a:pPr marL="0" indent="0" algn="just" eaLnBrk="1" hangingPunct="1">
              <a:lnSpc>
                <a:spcPct val="90000"/>
              </a:lnSpc>
              <a:buFont typeface="Monotype Sorts" charset="0"/>
              <a:buNone/>
              <a:defRPr/>
            </a:pPr>
            <a:r>
              <a:rPr lang="fr-FR" sz="2800" dirty="0">
                <a:solidFill>
                  <a:srgbClr val="FFFF00"/>
                </a:solidFill>
                <a:latin typeface="Arial" charset="0"/>
                <a:ea typeface="Osaka" charset="0"/>
                <a:cs typeface="Osaka" charset="0"/>
              </a:rPr>
              <a:t>Le pouvoir qu’a quelqu’un de faire faire à d’autres ce qu’il veut sans avoir recours à la violence</a:t>
            </a:r>
            <a:r>
              <a:rPr lang="fr-FR" sz="2800" b="1" dirty="0">
                <a:latin typeface="Arial" charset="0"/>
                <a:ea typeface="Osaka" charset="0"/>
                <a:cs typeface="Osaka" charset="0"/>
              </a:rPr>
              <a:t>.</a:t>
            </a:r>
            <a:endParaRPr lang="fr-FR" sz="2800" dirty="0">
              <a:latin typeface="Arial" charset="0"/>
              <a:ea typeface="Osaka" charset="0"/>
              <a:cs typeface="Osaka" charset="0"/>
            </a:endParaRPr>
          </a:p>
          <a:p>
            <a:pPr marL="0" indent="0" algn="just" eaLnBrk="1" hangingPunct="1">
              <a:lnSpc>
                <a:spcPct val="90000"/>
              </a:lnSpc>
              <a:buFont typeface="Monotype Sorts" charset="0"/>
              <a:buNone/>
              <a:defRPr/>
            </a:pPr>
            <a:r>
              <a:rPr lang="fr-FR" sz="2800" dirty="0">
                <a:latin typeface="Arial" charset="0"/>
                <a:ea typeface="Osaka" charset="0"/>
                <a:cs typeface="Osaka" charset="0"/>
              </a:rPr>
              <a:t>Toute autorité se fonde sur une </a:t>
            </a:r>
            <a:r>
              <a:rPr lang="fr-FR" sz="2800" dirty="0">
                <a:solidFill>
                  <a:srgbClr val="F5BEBE"/>
                </a:solidFill>
                <a:latin typeface="Arial" charset="0"/>
                <a:ea typeface="Osaka" charset="0"/>
                <a:cs typeface="Osaka" charset="0"/>
              </a:rPr>
              <a:t>légitimité</a:t>
            </a:r>
            <a:r>
              <a:rPr lang="fr-FR" sz="2800" dirty="0">
                <a:latin typeface="Arial" charset="0"/>
                <a:ea typeface="Osaka" charset="0"/>
                <a:cs typeface="Osaka" charset="0"/>
              </a:rPr>
              <a:t> qui est d’un tout autre ordre que la force physique.</a:t>
            </a:r>
            <a:r>
              <a:rPr lang="fr-FR" sz="2800" b="1" dirty="0">
                <a:latin typeface="Times New Roman" charset="0"/>
                <a:ea typeface="Osaka" charset="0"/>
                <a:cs typeface="Osaka" charset="0"/>
              </a:rPr>
              <a:t> </a:t>
            </a:r>
            <a:endParaRPr lang="fr-FR" sz="2800" dirty="0">
              <a:latin typeface="Arial" charset="0"/>
              <a:ea typeface="Osaka" charset="0"/>
              <a:cs typeface="Osaka" charset="0"/>
            </a:endParaRPr>
          </a:p>
          <a:p>
            <a:pPr marL="0" indent="0" eaLnBrk="1" hangingPunct="1">
              <a:lnSpc>
                <a:spcPct val="130000"/>
              </a:lnSpc>
              <a:buFontTx/>
              <a:buNone/>
              <a:defRPr/>
            </a:pPr>
            <a:endParaRPr lang="fr-FR" sz="2800" dirty="0">
              <a:latin typeface="Arial" charset="0"/>
              <a:ea typeface="Osaka" charset="0"/>
              <a:cs typeface="Osaka" charset="0"/>
            </a:endParaRPr>
          </a:p>
          <a:p>
            <a:pPr marL="0" indent="0" eaLnBrk="1" hangingPunct="1">
              <a:lnSpc>
                <a:spcPct val="130000"/>
              </a:lnSpc>
              <a:buFontTx/>
              <a:buNone/>
              <a:defRPr/>
            </a:pPr>
            <a:endParaRPr lang="fr-FR" sz="2800" dirty="0">
              <a:latin typeface="Arial" charset="0"/>
              <a:ea typeface="Osaka" charset="0"/>
              <a:cs typeface="Osaka" charset="0"/>
            </a:endParaRPr>
          </a:p>
          <a:p>
            <a:pPr marL="0" indent="0" eaLnBrk="1" hangingPunct="1">
              <a:lnSpc>
                <a:spcPct val="130000"/>
              </a:lnSpc>
              <a:buFont typeface="Monotype Sorts" charset="0"/>
              <a:buNone/>
              <a:defRPr/>
            </a:pPr>
            <a:endParaRPr lang="fr-FR" sz="2800" dirty="0">
              <a:latin typeface="Arial" charset="0"/>
              <a:ea typeface="Osaka" charset="0"/>
              <a:cs typeface="Osak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 uiExpand="1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225425" y="1371600"/>
            <a:ext cx="8583613" cy="1143000"/>
          </a:xfrm>
        </p:spPr>
        <p:txBody>
          <a:bodyPr/>
          <a:lstStyle/>
          <a:p>
            <a:pPr eaLnBrk="1" hangingPunct="1"/>
            <a:r>
              <a:rPr lang="fr-FR" b="1" dirty="0">
                <a:latin typeface="Arial" charset="0"/>
                <a:ea typeface="Osaka" charset="0"/>
                <a:cs typeface="Osaka" charset="0"/>
              </a:rPr>
              <a:t>III) L’éducation sous tensions 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8675" y="2362200"/>
            <a:ext cx="7980363" cy="4495800"/>
          </a:xfrm>
        </p:spPr>
        <p:txBody>
          <a:bodyPr/>
          <a:lstStyle/>
          <a:p>
            <a:pPr marL="609600" indent="-609600" eaLnBrk="1" hangingPunct="1">
              <a:lnSpc>
                <a:spcPct val="130000"/>
              </a:lnSpc>
              <a:buFont typeface="Arial" charset="0"/>
              <a:buNone/>
              <a:defRPr/>
            </a:pPr>
            <a:r>
              <a:rPr lang="fr-FR" sz="2800" dirty="0">
                <a:latin typeface="Arial" charset="0"/>
                <a:ea typeface="Osaka" charset="0"/>
                <a:cs typeface="Osaka" charset="0"/>
              </a:rPr>
              <a:t>c) </a:t>
            </a:r>
            <a:r>
              <a:rPr lang="fr-FR" sz="2800" u="sng" dirty="0">
                <a:latin typeface="Arial" charset="0"/>
                <a:ea typeface="Osaka" charset="0"/>
                <a:cs typeface="Osaka" charset="0"/>
              </a:rPr>
              <a:t>L’autorité</a:t>
            </a:r>
            <a:r>
              <a:rPr lang="fr-FR" sz="2800" dirty="0">
                <a:latin typeface="Arial" charset="0"/>
                <a:ea typeface="Osaka" charset="0"/>
                <a:cs typeface="Osaka" charset="0"/>
              </a:rPr>
              <a:t> </a:t>
            </a:r>
            <a:endParaRPr lang="fr-FR" sz="2400" dirty="0">
              <a:latin typeface="Arial" charset="0"/>
              <a:ea typeface="Osaka" charset="0"/>
              <a:cs typeface="Osaka" charset="0"/>
            </a:endParaRPr>
          </a:p>
          <a:p>
            <a:pPr marL="609600" indent="-609600" eaLnBrk="1" hangingPunct="1">
              <a:lnSpc>
                <a:spcPct val="130000"/>
              </a:lnSpc>
              <a:buFontTx/>
              <a:buChar char="-"/>
              <a:defRPr/>
            </a:pPr>
            <a:r>
              <a:rPr lang="fr-FR" sz="2800" dirty="0">
                <a:latin typeface="Arial" charset="0"/>
                <a:ea typeface="Osaka" charset="0"/>
                <a:cs typeface="Osaka" charset="0"/>
              </a:rPr>
              <a:t>Les figures de l’autorité</a:t>
            </a:r>
          </a:p>
          <a:p>
            <a:pPr marL="609600" indent="-609600" eaLnBrk="1" hangingPunct="1">
              <a:lnSpc>
                <a:spcPct val="130000"/>
              </a:lnSpc>
              <a:buNone/>
              <a:defRPr/>
            </a:pPr>
            <a:r>
              <a:rPr lang="fr-FR" sz="2800" dirty="0">
                <a:solidFill>
                  <a:srgbClr val="FFFF00"/>
                </a:solidFill>
                <a:latin typeface="Arial" charset="0"/>
                <a:ea typeface="Osaka" charset="0"/>
                <a:cs typeface="Osaka" charset="0"/>
              </a:rPr>
              <a:t>Le leader			Le Roi-père</a:t>
            </a:r>
            <a:endParaRPr lang="fr-FR" sz="2400" dirty="0">
              <a:solidFill>
                <a:srgbClr val="FFFF00"/>
              </a:solidFill>
              <a:latin typeface="Arial" charset="0"/>
              <a:ea typeface="Osaka" charset="0"/>
              <a:cs typeface="Osaka" charset="0"/>
            </a:endParaRPr>
          </a:p>
          <a:p>
            <a:pPr marL="609600" indent="-609600" eaLnBrk="1" hangingPunct="1">
              <a:lnSpc>
                <a:spcPct val="130000"/>
              </a:lnSpc>
              <a:buNone/>
              <a:defRPr/>
            </a:pPr>
            <a:r>
              <a:rPr lang="fr-FR" sz="2800" dirty="0">
                <a:solidFill>
                  <a:srgbClr val="FFFF00"/>
                </a:solidFill>
                <a:latin typeface="Arial" charset="0"/>
                <a:ea typeface="Osaka" charset="0"/>
                <a:cs typeface="Osaka" charset="0"/>
              </a:rPr>
              <a:t>L’arbitre			Le modèle</a:t>
            </a:r>
          </a:p>
          <a:p>
            <a:pPr marL="609600" indent="-609600" eaLnBrk="1" hangingPunct="1">
              <a:lnSpc>
                <a:spcPct val="130000"/>
              </a:lnSpc>
              <a:buFontTx/>
              <a:buNone/>
              <a:defRPr/>
            </a:pPr>
            <a:r>
              <a:rPr lang="fr-FR" sz="2800" dirty="0">
                <a:solidFill>
                  <a:srgbClr val="FFFF00"/>
                </a:solidFill>
                <a:latin typeface="Arial" charset="0"/>
                <a:ea typeface="Osaka" charset="0"/>
                <a:cs typeface="Osaka" charset="0"/>
              </a:rPr>
              <a:t>Le contractant		L’expert</a:t>
            </a:r>
          </a:p>
          <a:p>
            <a:pPr marL="609600" indent="-609600" eaLnBrk="1" hangingPunct="1">
              <a:lnSpc>
                <a:spcPct val="130000"/>
              </a:lnSpc>
              <a:buFontTx/>
              <a:buNone/>
              <a:defRPr/>
            </a:pPr>
            <a:endParaRPr lang="fr-FR" sz="2400" dirty="0">
              <a:latin typeface="Arial" charset="0"/>
              <a:ea typeface="Osaka" charset="0"/>
              <a:cs typeface="Osaka" charset="0"/>
            </a:endParaRPr>
          </a:p>
          <a:p>
            <a:pPr marL="609600" indent="-609600" eaLnBrk="1" hangingPunct="1">
              <a:lnSpc>
                <a:spcPct val="130000"/>
              </a:lnSpc>
              <a:buFontTx/>
              <a:buNone/>
              <a:defRPr/>
            </a:pPr>
            <a:endParaRPr lang="fr-FR" sz="2400" dirty="0">
              <a:latin typeface="Arial" charset="0"/>
              <a:ea typeface="Osaka" charset="0"/>
              <a:cs typeface="Osaka" charset="0"/>
            </a:endParaRPr>
          </a:p>
          <a:p>
            <a:pPr marL="609600" indent="-609600" eaLnBrk="1" hangingPunct="1">
              <a:lnSpc>
                <a:spcPct val="130000"/>
              </a:lnSpc>
              <a:buFont typeface="Monotype Sorts" charset="0"/>
              <a:buNone/>
              <a:defRPr/>
            </a:pPr>
            <a:endParaRPr lang="fr-FR" sz="2400" dirty="0">
              <a:latin typeface="Arial" charset="0"/>
              <a:ea typeface="Osaka" charset="0"/>
              <a:cs typeface="Osak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7" grpId="0" uiExpand="1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225425" y="1371600"/>
            <a:ext cx="8583613" cy="1143000"/>
          </a:xfrm>
        </p:spPr>
        <p:txBody>
          <a:bodyPr/>
          <a:lstStyle/>
          <a:p>
            <a:pPr eaLnBrk="1" hangingPunct="1"/>
            <a:r>
              <a:rPr lang="fr-FR" b="1" dirty="0">
                <a:latin typeface="Arial" charset="0"/>
                <a:ea typeface="Osaka" charset="0"/>
                <a:cs typeface="Osaka" charset="0"/>
              </a:rPr>
              <a:t>III) L’éducation sous tensions 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0807" y="2362200"/>
            <a:ext cx="8405664" cy="4495800"/>
          </a:xfrm>
        </p:spPr>
        <p:txBody>
          <a:bodyPr/>
          <a:lstStyle/>
          <a:p>
            <a:pPr marL="609600" indent="-609600" eaLnBrk="1" hangingPunct="1">
              <a:lnSpc>
                <a:spcPct val="130000"/>
              </a:lnSpc>
              <a:buFont typeface="Arial" charset="0"/>
              <a:buNone/>
              <a:defRPr/>
            </a:pPr>
            <a:r>
              <a:rPr lang="fr-FR" dirty="0">
                <a:latin typeface="Arial" charset="0"/>
                <a:ea typeface="Osaka" charset="0"/>
                <a:cs typeface="Osaka" charset="0"/>
              </a:rPr>
              <a:t>c) </a:t>
            </a:r>
            <a:r>
              <a:rPr lang="fr-FR" u="sng" dirty="0">
                <a:latin typeface="Arial" charset="0"/>
                <a:ea typeface="Osaka" charset="0"/>
                <a:cs typeface="Osaka" charset="0"/>
              </a:rPr>
              <a:t>L’autorité</a:t>
            </a:r>
            <a:r>
              <a:rPr lang="fr-FR" dirty="0">
                <a:latin typeface="Arial" charset="0"/>
                <a:ea typeface="Osaka" charset="0"/>
                <a:cs typeface="Osaka" charset="0"/>
              </a:rPr>
              <a:t> </a:t>
            </a:r>
          </a:p>
          <a:p>
            <a:pPr marL="609600" indent="-609600" eaLnBrk="1" hangingPunct="1">
              <a:lnSpc>
                <a:spcPct val="130000"/>
              </a:lnSpc>
              <a:buFontTx/>
              <a:buChar char="-"/>
              <a:defRPr/>
            </a:pPr>
            <a:r>
              <a:rPr lang="fr-FR" sz="2800" dirty="0">
                <a:solidFill>
                  <a:srgbClr val="92D050"/>
                </a:solidFill>
                <a:latin typeface="Arial" charset="0"/>
                <a:ea typeface="Osaka" charset="0"/>
                <a:cs typeface="Osaka" charset="0"/>
              </a:rPr>
              <a:t>Le débat sur l’autorité en éducation </a:t>
            </a:r>
            <a:r>
              <a:rPr lang="fr-FR" sz="2800" dirty="0">
                <a:latin typeface="Arial" charset="0"/>
                <a:ea typeface="Osaka" charset="0"/>
                <a:cs typeface="Osaka" charset="0"/>
              </a:rPr>
              <a:t>: liberté ou autorité ? </a:t>
            </a:r>
            <a:r>
              <a:rPr lang="fr-FR" sz="2800" dirty="0">
                <a:solidFill>
                  <a:srgbClr val="FFFF00"/>
                </a:solidFill>
                <a:latin typeface="Arial" charset="0"/>
                <a:ea typeface="Osaka" charset="0"/>
                <a:cs typeface="Osaka" charset="0"/>
              </a:rPr>
              <a:t>Quelle autorité ?</a:t>
            </a:r>
          </a:p>
          <a:p>
            <a:pPr marL="609600" indent="-609600" eaLnBrk="1" hangingPunct="1">
              <a:lnSpc>
                <a:spcPts val="6000"/>
              </a:lnSpc>
              <a:buFontTx/>
              <a:buNone/>
              <a:defRPr/>
            </a:pPr>
            <a:r>
              <a:rPr lang="fr-FR" sz="260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charset="0"/>
                <a:ea typeface="Osaka" charset="0"/>
                <a:cs typeface="Osaka" charset="0"/>
              </a:rPr>
              <a:t>Chez les classiques : l’expert, l’arbitre et le </a:t>
            </a:r>
            <a:r>
              <a:rPr lang="fr-FR" sz="26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charset="0"/>
                <a:ea typeface="Osaka" charset="0"/>
                <a:cs typeface="Osaka" charset="0"/>
              </a:rPr>
              <a:t>modèle</a:t>
            </a:r>
          </a:p>
          <a:p>
            <a:pPr marL="609600" indent="-609600" eaLnBrk="1" hangingPunct="1">
              <a:lnSpc>
                <a:spcPts val="6000"/>
              </a:lnSpc>
              <a:buFontTx/>
              <a:buNone/>
              <a:defRPr/>
            </a:pPr>
            <a:r>
              <a:rPr lang="fr-FR" sz="2600" dirty="0">
                <a:solidFill>
                  <a:srgbClr val="FFC000"/>
                </a:solidFill>
                <a:latin typeface="Arial" charset="0"/>
                <a:ea typeface="Osaka" charset="0"/>
                <a:cs typeface="Osaka" charset="0"/>
              </a:rPr>
              <a:t>Chez les novateurs : l’expert, l’arbitre et le </a:t>
            </a:r>
            <a:r>
              <a:rPr lang="fr-FR" sz="2600" b="1" dirty="0">
                <a:solidFill>
                  <a:srgbClr val="FFC000"/>
                </a:solidFill>
                <a:latin typeface="Arial" charset="0"/>
                <a:ea typeface="Osaka" charset="0"/>
                <a:cs typeface="Osaka" charset="0"/>
              </a:rPr>
              <a:t>contractant</a:t>
            </a:r>
          </a:p>
          <a:p>
            <a:pPr marL="609600" indent="-609600" eaLnBrk="1" hangingPunct="1">
              <a:lnSpc>
                <a:spcPct val="130000"/>
              </a:lnSpc>
              <a:buFontTx/>
              <a:buNone/>
              <a:defRPr/>
            </a:pPr>
            <a:endParaRPr lang="fr-FR" sz="2800" dirty="0">
              <a:latin typeface="Arial" charset="0"/>
              <a:ea typeface="Osaka" charset="0"/>
              <a:cs typeface="Osaka" charset="0"/>
            </a:endParaRPr>
          </a:p>
          <a:p>
            <a:pPr marL="609600" indent="-609600" eaLnBrk="1" hangingPunct="1">
              <a:lnSpc>
                <a:spcPct val="130000"/>
              </a:lnSpc>
              <a:buFontTx/>
              <a:buNone/>
              <a:defRPr/>
            </a:pPr>
            <a:endParaRPr lang="fr-FR" sz="2800" dirty="0">
              <a:latin typeface="Arial" charset="0"/>
              <a:ea typeface="Osaka" charset="0"/>
              <a:cs typeface="Osaka" charset="0"/>
            </a:endParaRPr>
          </a:p>
          <a:p>
            <a:pPr marL="609600" indent="-609600" eaLnBrk="1" hangingPunct="1">
              <a:lnSpc>
                <a:spcPct val="130000"/>
              </a:lnSpc>
              <a:buFont typeface="Monotype Sorts" charset="0"/>
              <a:buNone/>
              <a:defRPr/>
            </a:pPr>
            <a:endParaRPr lang="fr-FR" sz="2800" dirty="0">
              <a:latin typeface="Arial" charset="0"/>
              <a:ea typeface="Osaka" charset="0"/>
              <a:cs typeface="Osak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 uiExpand="1" build="p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225425" y="1371600"/>
            <a:ext cx="8583613" cy="1143000"/>
          </a:xfrm>
        </p:spPr>
        <p:txBody>
          <a:bodyPr/>
          <a:lstStyle/>
          <a:p>
            <a:pPr eaLnBrk="1" hangingPunct="1">
              <a:defRPr/>
            </a:pPr>
            <a:r>
              <a:rPr lang="fr-FR" b="1" dirty="0"/>
              <a:t>IV) Eduquer, instruire, former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8675" y="2362200"/>
            <a:ext cx="7980363" cy="4495800"/>
          </a:xfrm>
        </p:spPr>
        <p:txBody>
          <a:bodyPr/>
          <a:lstStyle/>
          <a:p>
            <a:pPr marL="0" indent="0" eaLnBrk="1" hangingPunct="1">
              <a:lnSpc>
                <a:spcPct val="130000"/>
              </a:lnSpc>
              <a:buFont typeface="Arial" charset="0"/>
              <a:buAutoNum type="alphaLcParenR"/>
              <a:defRPr/>
            </a:pPr>
            <a:r>
              <a:rPr lang="fr-FR" sz="2800" dirty="0">
                <a:latin typeface="Arial" charset="0"/>
                <a:ea typeface="Osaka" charset="0"/>
                <a:cs typeface="Osaka" charset="0"/>
              </a:rPr>
              <a:t> </a:t>
            </a:r>
            <a:r>
              <a:rPr lang="fr-FR" sz="2800" u="sng" dirty="0">
                <a:latin typeface="Arial" charset="0"/>
                <a:ea typeface="Osaka" charset="0"/>
                <a:cs typeface="Osaka" charset="0"/>
              </a:rPr>
              <a:t>L’instruction</a:t>
            </a:r>
          </a:p>
          <a:p>
            <a:pPr marL="0" indent="0" eaLnBrk="1" hangingPunct="1">
              <a:lnSpc>
                <a:spcPct val="130000"/>
              </a:lnSpc>
              <a:buFont typeface="Arial" charset="0"/>
              <a:buNone/>
              <a:defRPr/>
            </a:pPr>
            <a:r>
              <a:rPr lang="fr-FR" sz="2800" dirty="0">
                <a:solidFill>
                  <a:srgbClr val="CCFFCC"/>
                </a:solidFill>
                <a:latin typeface="Arial" charset="0"/>
                <a:ea typeface="Osaka" charset="0"/>
                <a:cs typeface="Osaka" charset="0"/>
              </a:rPr>
              <a:t>Instruire</a:t>
            </a:r>
            <a:r>
              <a:rPr lang="fr-FR" sz="2800" dirty="0">
                <a:latin typeface="Arial" charset="0"/>
                <a:ea typeface="Osaka" charset="0"/>
                <a:cs typeface="Osaka" charset="0"/>
              </a:rPr>
              <a:t>, c’est </a:t>
            </a:r>
          </a:p>
          <a:p>
            <a:pPr marL="0" indent="0" eaLnBrk="1" hangingPunct="1">
              <a:lnSpc>
                <a:spcPct val="130000"/>
              </a:lnSpc>
              <a:buFont typeface="Arial" charset="0"/>
              <a:buNone/>
              <a:defRPr/>
            </a:pPr>
            <a:r>
              <a:rPr lang="fr-FR" sz="2800" dirty="0">
                <a:solidFill>
                  <a:srgbClr val="CCFFCC"/>
                </a:solidFill>
                <a:latin typeface="Arial" charset="0"/>
                <a:ea typeface="Osaka" charset="0"/>
                <a:cs typeface="Osaka" charset="0"/>
              </a:rPr>
              <a:t>mettre quelqu’un en possession de </a:t>
            </a:r>
            <a:r>
              <a:rPr lang="fr-FR" sz="2800" dirty="0">
                <a:latin typeface="Arial" charset="0"/>
                <a:ea typeface="Osaka" charset="0"/>
                <a:cs typeface="Osaka" charset="0"/>
              </a:rPr>
              <a:t>(transmettre à quelqu’un des) </a:t>
            </a:r>
            <a:r>
              <a:rPr lang="fr-FR" sz="2800" dirty="0">
                <a:solidFill>
                  <a:srgbClr val="CCFFCC"/>
                </a:solidFill>
                <a:latin typeface="Arial" charset="0"/>
                <a:ea typeface="Osaka" charset="0"/>
                <a:cs typeface="Osaka" charset="0"/>
              </a:rPr>
              <a:t>connaissances</a:t>
            </a:r>
            <a:r>
              <a:rPr lang="fr-FR" sz="2800" dirty="0">
                <a:latin typeface="Arial" charset="0"/>
                <a:ea typeface="Osaka" charset="0"/>
                <a:cs typeface="Osaka" charset="0"/>
              </a:rPr>
              <a:t> nouvelles</a:t>
            </a:r>
          </a:p>
          <a:p>
            <a:pPr marL="0" indent="0" eaLnBrk="1" hangingPunct="1">
              <a:lnSpc>
                <a:spcPct val="130000"/>
              </a:lnSpc>
              <a:buFontTx/>
              <a:buNone/>
              <a:defRPr/>
            </a:pPr>
            <a:endParaRPr lang="fr-FR" sz="2800" dirty="0">
              <a:latin typeface="Arial" charset="0"/>
              <a:ea typeface="Osaka" charset="0"/>
              <a:cs typeface="Osaka" charset="0"/>
            </a:endParaRPr>
          </a:p>
          <a:p>
            <a:pPr marL="0" indent="0" eaLnBrk="1" hangingPunct="1">
              <a:lnSpc>
                <a:spcPct val="130000"/>
              </a:lnSpc>
              <a:buFontTx/>
              <a:buNone/>
              <a:defRPr/>
            </a:pPr>
            <a:endParaRPr lang="fr-FR" sz="2800" dirty="0">
              <a:latin typeface="Arial" charset="0"/>
              <a:ea typeface="Osaka" charset="0"/>
              <a:cs typeface="Osaka" charset="0"/>
            </a:endParaRPr>
          </a:p>
          <a:p>
            <a:pPr marL="0" indent="0" eaLnBrk="1" hangingPunct="1">
              <a:lnSpc>
                <a:spcPct val="130000"/>
              </a:lnSpc>
              <a:buFont typeface="Monotype Sorts" charset="0"/>
              <a:buNone/>
              <a:defRPr/>
            </a:pPr>
            <a:endParaRPr lang="fr-FR" sz="2800" dirty="0">
              <a:latin typeface="Arial" charset="0"/>
              <a:ea typeface="Osaka" charset="0"/>
              <a:cs typeface="Osak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 uiExpand="1" build="p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225425" y="1371600"/>
            <a:ext cx="8583613" cy="1143000"/>
          </a:xfrm>
        </p:spPr>
        <p:txBody>
          <a:bodyPr/>
          <a:lstStyle/>
          <a:p>
            <a:pPr eaLnBrk="1" hangingPunct="1">
              <a:defRPr/>
            </a:pPr>
            <a:r>
              <a:rPr lang="fr-FR" b="1" dirty="0"/>
              <a:t>IV) Eduquer, instruire, former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8675" y="2362200"/>
            <a:ext cx="7980363" cy="4495800"/>
          </a:xfrm>
        </p:spPr>
        <p:txBody>
          <a:bodyPr/>
          <a:lstStyle/>
          <a:p>
            <a:pPr marL="609600" indent="-609600" eaLnBrk="1" hangingPunct="1">
              <a:lnSpc>
                <a:spcPct val="130000"/>
              </a:lnSpc>
              <a:buFont typeface="Arial" charset="0"/>
              <a:buNone/>
            </a:pPr>
            <a:r>
              <a:rPr lang="fr-FR" sz="2800" dirty="0">
                <a:latin typeface="Arial" charset="0"/>
                <a:ea typeface="Osaka" charset="0"/>
                <a:cs typeface="Osaka" charset="0"/>
              </a:rPr>
              <a:t>b) « </a:t>
            </a:r>
            <a:r>
              <a:rPr lang="fr-FR" sz="2800" i="1" u="sng" dirty="0">
                <a:solidFill>
                  <a:srgbClr val="FFFF00"/>
                </a:solidFill>
                <a:latin typeface="Arial" charset="0"/>
                <a:ea typeface="Osaka" charset="0"/>
                <a:cs typeface="Osaka" charset="0"/>
              </a:rPr>
              <a:t>L’éducation</a:t>
            </a:r>
          </a:p>
          <a:p>
            <a:pPr marL="609600" indent="-609600" eaLnBrk="1" hangingPunct="1">
              <a:lnSpc>
                <a:spcPct val="130000"/>
              </a:lnSpc>
              <a:buFont typeface="Arial" charset="0"/>
              <a:buNone/>
            </a:pPr>
            <a:r>
              <a:rPr lang="fr-FR" sz="2800" i="1" dirty="0">
                <a:solidFill>
                  <a:srgbClr val="FFFF00"/>
                </a:solidFill>
                <a:latin typeface="Arial" charset="0"/>
                <a:ea typeface="Osaka" charset="0"/>
                <a:cs typeface="Osaka" charset="0"/>
              </a:rPr>
              <a:t>est une relation</a:t>
            </a:r>
          </a:p>
          <a:p>
            <a:pPr marL="609600" indent="-609600" eaLnBrk="1" hangingPunct="1">
              <a:lnSpc>
                <a:spcPct val="130000"/>
              </a:lnSpc>
              <a:buFont typeface="Arial" charset="0"/>
              <a:buNone/>
            </a:pPr>
            <a:r>
              <a:rPr lang="fr-FR" sz="2800" i="1" dirty="0">
                <a:solidFill>
                  <a:srgbClr val="FFFF00"/>
                </a:solidFill>
                <a:latin typeface="Arial" charset="0"/>
                <a:ea typeface="Osaka" charset="0"/>
                <a:cs typeface="Osaka" charset="0"/>
              </a:rPr>
              <a:t>dissymétrique</a:t>
            </a:r>
          </a:p>
          <a:p>
            <a:pPr marL="609600" indent="-609600" eaLnBrk="1" hangingPunct="1">
              <a:lnSpc>
                <a:spcPct val="130000"/>
              </a:lnSpc>
              <a:buFont typeface="Arial" charset="0"/>
              <a:buNone/>
            </a:pPr>
            <a:r>
              <a:rPr lang="fr-FR" sz="2800" i="1" dirty="0">
                <a:solidFill>
                  <a:srgbClr val="FFFF00"/>
                </a:solidFill>
                <a:latin typeface="Arial" charset="0"/>
                <a:ea typeface="Osaka" charset="0"/>
                <a:cs typeface="Osaka" charset="0"/>
              </a:rPr>
              <a:t>nécessaire</a:t>
            </a:r>
          </a:p>
          <a:p>
            <a:pPr marL="609600" indent="-609600" eaLnBrk="1" hangingPunct="1">
              <a:lnSpc>
                <a:spcPct val="130000"/>
              </a:lnSpc>
              <a:buFont typeface="Arial" charset="0"/>
              <a:buNone/>
            </a:pPr>
            <a:r>
              <a:rPr lang="fr-FR" sz="2800" i="1" dirty="0">
                <a:solidFill>
                  <a:srgbClr val="FFFF00"/>
                </a:solidFill>
                <a:latin typeface="Arial" charset="0"/>
                <a:ea typeface="Osaka" charset="0"/>
                <a:cs typeface="Osaka" charset="0"/>
              </a:rPr>
              <a:t>et provisoire</a:t>
            </a:r>
          </a:p>
          <a:p>
            <a:pPr marL="609600" indent="-609600" eaLnBrk="1" hangingPunct="1">
              <a:lnSpc>
                <a:spcPct val="130000"/>
              </a:lnSpc>
              <a:buFont typeface="Arial" charset="0"/>
              <a:buNone/>
            </a:pPr>
            <a:r>
              <a:rPr lang="fr-FR" sz="2800" i="1" dirty="0">
                <a:solidFill>
                  <a:srgbClr val="FFFF00"/>
                </a:solidFill>
                <a:latin typeface="Arial" charset="0"/>
                <a:ea typeface="Osaka" charset="0"/>
                <a:cs typeface="Osaka" charset="0"/>
              </a:rPr>
              <a:t>visant à l’émergence du sujet </a:t>
            </a:r>
            <a:r>
              <a:rPr lang="fr-FR" sz="2800" dirty="0">
                <a:solidFill>
                  <a:srgbClr val="FFFF00"/>
                </a:solidFill>
                <a:latin typeface="Arial" charset="0"/>
                <a:ea typeface="Osaka" charset="0"/>
                <a:cs typeface="Osaka" charset="0"/>
              </a:rPr>
              <a:t>» (</a:t>
            </a:r>
            <a:r>
              <a:rPr lang="fr-FR" sz="2800" dirty="0" err="1">
                <a:solidFill>
                  <a:srgbClr val="FFFF00"/>
                </a:solidFill>
                <a:latin typeface="Arial" charset="0"/>
                <a:ea typeface="Osaka" charset="0"/>
                <a:cs typeface="Osaka" charset="0"/>
              </a:rPr>
              <a:t>Meirieu</a:t>
            </a:r>
            <a:r>
              <a:rPr lang="fr-FR" sz="2800" dirty="0">
                <a:solidFill>
                  <a:srgbClr val="FFFF00"/>
                </a:solidFill>
                <a:latin typeface="Arial" charset="0"/>
                <a:ea typeface="Osaka" charset="0"/>
                <a:cs typeface="Osaka" charset="0"/>
              </a:rPr>
              <a:t>)</a:t>
            </a:r>
          </a:p>
          <a:p>
            <a:pPr marL="609600" indent="-609600" eaLnBrk="1" hangingPunct="1">
              <a:lnSpc>
                <a:spcPct val="130000"/>
              </a:lnSpc>
              <a:buFontTx/>
              <a:buNone/>
            </a:pPr>
            <a:endParaRPr lang="fr-FR" sz="2800" dirty="0">
              <a:latin typeface="Arial" charset="0"/>
              <a:ea typeface="Osaka" charset="0"/>
              <a:cs typeface="Osaka" charset="0"/>
            </a:endParaRPr>
          </a:p>
          <a:p>
            <a:pPr marL="609600" indent="-609600" eaLnBrk="1" hangingPunct="1">
              <a:lnSpc>
                <a:spcPct val="130000"/>
              </a:lnSpc>
              <a:buFontTx/>
              <a:buNone/>
            </a:pPr>
            <a:endParaRPr lang="fr-FR" sz="2800" dirty="0">
              <a:latin typeface="Arial" charset="0"/>
              <a:ea typeface="Osaka" charset="0"/>
              <a:cs typeface="Osaka" charset="0"/>
            </a:endParaRPr>
          </a:p>
          <a:p>
            <a:pPr marL="609600" indent="-609600" eaLnBrk="1" hangingPunct="1">
              <a:lnSpc>
                <a:spcPct val="130000"/>
              </a:lnSpc>
              <a:buFont typeface="Monotype Sorts" charset="0"/>
              <a:buNone/>
            </a:pPr>
            <a:endParaRPr lang="fr-FR" sz="2800" dirty="0">
              <a:latin typeface="Arial" charset="0"/>
              <a:ea typeface="Osaka" charset="0"/>
              <a:cs typeface="Osak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uiExpand="1" build="p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225425" y="1371600"/>
            <a:ext cx="8583613" cy="1143000"/>
          </a:xfrm>
        </p:spPr>
        <p:txBody>
          <a:bodyPr/>
          <a:lstStyle/>
          <a:p>
            <a:pPr eaLnBrk="1" hangingPunct="1">
              <a:defRPr/>
            </a:pPr>
            <a:r>
              <a:rPr lang="fr-FR" b="1" dirty="0"/>
              <a:t>IV) Eduquer, instruire, former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2475" y="2362200"/>
            <a:ext cx="8207375" cy="4495800"/>
          </a:xfrm>
        </p:spPr>
        <p:txBody>
          <a:bodyPr/>
          <a:lstStyle/>
          <a:p>
            <a:pPr marL="0" indent="0" eaLnBrk="1" hangingPunct="1">
              <a:lnSpc>
                <a:spcPct val="130000"/>
              </a:lnSpc>
              <a:buFont typeface="Arial" charset="0"/>
              <a:buNone/>
              <a:defRPr/>
            </a:pPr>
            <a:r>
              <a:rPr lang="fr-FR" sz="2800" dirty="0">
                <a:latin typeface="Arial" charset="0"/>
                <a:ea typeface="Osaka" charset="0"/>
                <a:cs typeface="Osaka" charset="0"/>
              </a:rPr>
              <a:t>c) </a:t>
            </a:r>
            <a:r>
              <a:rPr lang="fr-FR" sz="2800" u="sng" dirty="0">
                <a:latin typeface="Arial" charset="0"/>
                <a:ea typeface="Osaka" charset="0"/>
                <a:cs typeface="Osaka" charset="0"/>
              </a:rPr>
              <a:t>La </a:t>
            </a:r>
            <a:r>
              <a:rPr lang="fr-FR" sz="2800" u="sng" dirty="0">
                <a:solidFill>
                  <a:srgbClr val="FFFF00"/>
                </a:solidFill>
                <a:latin typeface="Arial" charset="0"/>
                <a:ea typeface="Osaka" charset="0"/>
                <a:cs typeface="Osaka" charset="0"/>
              </a:rPr>
              <a:t>formation</a:t>
            </a:r>
          </a:p>
          <a:p>
            <a:pPr marL="0" indent="0" eaLnBrk="1" hangingPunct="1">
              <a:lnSpc>
                <a:spcPct val="130000"/>
              </a:lnSpc>
              <a:buFont typeface="Arial" charset="0"/>
              <a:buNone/>
              <a:defRPr/>
            </a:pPr>
            <a:r>
              <a:rPr lang="fr-FR" sz="2800" dirty="0">
                <a:latin typeface="Arial" charset="0"/>
                <a:ea typeface="Osaka" charset="0"/>
                <a:cs typeface="Osaka" charset="0"/>
              </a:rPr>
              <a:t>est une </a:t>
            </a:r>
            <a:r>
              <a:rPr lang="fr-FR" sz="280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charset="0"/>
                <a:ea typeface="Osaka" charset="0"/>
                <a:cs typeface="Osaka" charset="0"/>
              </a:rPr>
              <a:t>forme particulière d’activité éducative</a:t>
            </a:r>
          </a:p>
          <a:p>
            <a:pPr marL="0" indent="0" eaLnBrk="1" hangingPunct="1">
              <a:lnSpc>
                <a:spcPct val="130000"/>
              </a:lnSpc>
              <a:buFontTx/>
              <a:buNone/>
              <a:defRPr/>
            </a:pPr>
            <a:r>
              <a:rPr lang="fr-FR" sz="2800" dirty="0">
                <a:latin typeface="Arial" charset="0"/>
                <a:ea typeface="Osaka" charset="0"/>
                <a:cs typeface="Osaka" charset="0"/>
              </a:rPr>
              <a:t>inscrite </a:t>
            </a:r>
            <a:r>
              <a:rPr lang="fr-FR" sz="2800" dirty="0">
                <a:solidFill>
                  <a:srgbClr val="FFFF00"/>
                </a:solidFill>
                <a:latin typeface="Arial" charset="0"/>
                <a:ea typeface="Osaka" charset="0"/>
                <a:cs typeface="Osaka" charset="0"/>
              </a:rPr>
              <a:t>dans une perspective contractuelle</a:t>
            </a:r>
          </a:p>
          <a:p>
            <a:pPr marL="0" indent="0" eaLnBrk="1" hangingPunct="1">
              <a:lnSpc>
                <a:spcPct val="130000"/>
              </a:lnSpc>
              <a:buFontTx/>
              <a:buNone/>
              <a:defRPr/>
            </a:pPr>
            <a:r>
              <a:rPr lang="fr-FR" sz="2800" dirty="0">
                <a:solidFill>
                  <a:srgbClr val="FFFF00"/>
                </a:solidFill>
                <a:latin typeface="Arial" charset="0"/>
                <a:ea typeface="Osaka" charset="0"/>
                <a:cs typeface="Osaka" charset="0"/>
              </a:rPr>
              <a:t>visant à l’acquisition de compétences spécifiques</a:t>
            </a:r>
          </a:p>
          <a:p>
            <a:pPr marL="0" indent="0" eaLnBrk="1" hangingPunct="1">
              <a:lnSpc>
                <a:spcPct val="130000"/>
              </a:lnSpc>
              <a:buFontTx/>
              <a:buNone/>
              <a:defRPr/>
            </a:pPr>
            <a:r>
              <a:rPr lang="fr-FR" sz="2800" dirty="0">
                <a:latin typeface="Arial" charset="0"/>
                <a:ea typeface="Osaka" charset="0"/>
                <a:cs typeface="Osaka" charset="0"/>
              </a:rPr>
              <a:t>et se donnant pour </a:t>
            </a:r>
            <a:r>
              <a:rPr lang="fr-FR" sz="2800" dirty="0">
                <a:solidFill>
                  <a:srgbClr val="FFFF00"/>
                </a:solidFill>
                <a:latin typeface="Arial" charset="0"/>
                <a:ea typeface="Osaka" charset="0"/>
                <a:cs typeface="Osaka" charset="0"/>
              </a:rPr>
              <a:t>projet la progression maximale de chaque participant</a:t>
            </a:r>
          </a:p>
          <a:p>
            <a:pPr marL="0" indent="0" eaLnBrk="1" hangingPunct="1">
              <a:lnSpc>
                <a:spcPct val="130000"/>
              </a:lnSpc>
              <a:buFontTx/>
              <a:buNone/>
              <a:defRPr/>
            </a:pPr>
            <a:endParaRPr lang="fr-FR" sz="2800" dirty="0">
              <a:latin typeface="Arial" charset="0"/>
              <a:ea typeface="Osaka" charset="0"/>
              <a:cs typeface="Osaka" charset="0"/>
            </a:endParaRPr>
          </a:p>
          <a:p>
            <a:pPr marL="0" indent="0" eaLnBrk="1" hangingPunct="1">
              <a:lnSpc>
                <a:spcPct val="130000"/>
              </a:lnSpc>
              <a:buFont typeface="Monotype Sorts" charset="0"/>
              <a:buNone/>
              <a:defRPr/>
            </a:pPr>
            <a:endParaRPr lang="fr-FR" sz="2800" dirty="0">
              <a:latin typeface="Arial" charset="0"/>
              <a:ea typeface="Osaka" charset="0"/>
              <a:cs typeface="Osak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 uiExpand="1" build="p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225425" y="1371600"/>
            <a:ext cx="8583613" cy="1143000"/>
          </a:xfrm>
        </p:spPr>
        <p:txBody>
          <a:bodyPr/>
          <a:lstStyle/>
          <a:p>
            <a:pPr eaLnBrk="1" hangingPunct="1">
              <a:defRPr/>
            </a:pPr>
            <a:r>
              <a:rPr lang="fr-FR" b="1" dirty="0"/>
              <a:t>IV) Eduquer, instruire, former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8676" y="2362200"/>
            <a:ext cx="7648996" cy="4495800"/>
          </a:xfrm>
        </p:spPr>
        <p:txBody>
          <a:bodyPr/>
          <a:lstStyle/>
          <a:p>
            <a:pPr marL="0" indent="0" eaLnBrk="1" hangingPunct="1">
              <a:lnSpc>
                <a:spcPct val="130000"/>
              </a:lnSpc>
              <a:buFont typeface="Arial" charset="0"/>
              <a:buNone/>
            </a:pPr>
            <a:r>
              <a:rPr lang="fr-FR" sz="2800" dirty="0">
                <a:latin typeface="Arial" charset="0"/>
                <a:ea typeface="Osaka" charset="0"/>
                <a:cs typeface="Osaka" charset="0"/>
              </a:rPr>
              <a:t>d) </a:t>
            </a:r>
            <a:r>
              <a:rPr lang="fr-FR" sz="2800" u="sng" dirty="0">
                <a:latin typeface="Arial" charset="0"/>
                <a:ea typeface="Osaka" charset="0"/>
                <a:cs typeface="Osaka" charset="0"/>
              </a:rPr>
              <a:t>Les valeurs et l’éducation</a:t>
            </a:r>
          </a:p>
          <a:p>
            <a:pPr marL="0" indent="0" algn="just" eaLnBrk="1" hangingPunct="1">
              <a:lnSpc>
                <a:spcPct val="130000"/>
              </a:lnSpc>
              <a:buFont typeface="Arial" charset="0"/>
              <a:buNone/>
            </a:pPr>
            <a:r>
              <a:rPr lang="fr-FR" sz="2800" dirty="0">
                <a:solidFill>
                  <a:srgbClr val="FFFF00"/>
                </a:solidFill>
                <a:latin typeface="Arial" charset="0"/>
                <a:ea typeface="Osaka" charset="0"/>
                <a:cs typeface="Osaka" charset="0"/>
              </a:rPr>
              <a:t>Tout acte éducatif repose sur mais aussi véhicule des valeurs </a:t>
            </a:r>
            <a:r>
              <a:rPr lang="fr-FR" sz="2800" dirty="0">
                <a:latin typeface="Arial" charset="0"/>
                <a:ea typeface="Osaka" charset="0"/>
                <a:cs typeface="Osaka" charset="0"/>
              </a:rPr>
              <a:t>: la manière d’</a:t>
            </a:r>
            <a:r>
              <a:rPr lang="fr-FR" altLang="ja-JP" sz="2800" dirty="0">
                <a:latin typeface="Arial" charset="0"/>
                <a:ea typeface="Osaka" charset="0"/>
                <a:cs typeface="Osaka" charset="0"/>
              </a:rPr>
              <a:t>être de l’enseignant, le savoir à enseigner et enseigné, la démarche d’enseignement…</a:t>
            </a:r>
          </a:p>
          <a:p>
            <a:pPr marL="0" indent="0" eaLnBrk="1" hangingPunct="1">
              <a:lnSpc>
                <a:spcPct val="130000"/>
              </a:lnSpc>
              <a:buFont typeface="Arial" charset="0"/>
              <a:buNone/>
            </a:pPr>
            <a:r>
              <a:rPr lang="fr-FR" altLang="ja-JP" sz="2800" dirty="0">
                <a:solidFill>
                  <a:srgbClr val="FFFF00"/>
                </a:solidFill>
                <a:latin typeface="Arial" charset="0"/>
                <a:ea typeface="Osaka" charset="0"/>
                <a:cs typeface="Osaka" charset="0"/>
                <a:sym typeface="Wingdings" pitchFamily="2" charset="2"/>
              </a:rPr>
              <a:t> Ce qui unit</a:t>
            </a:r>
            <a:r>
              <a:rPr lang="fr-FR" altLang="ja-JP" sz="2800" dirty="0">
                <a:latin typeface="Arial" charset="0"/>
                <a:ea typeface="Osaka" charset="0"/>
                <a:cs typeface="Osaka" charset="0"/>
                <a:sym typeface="Wingdings" pitchFamily="2" charset="2"/>
              </a:rPr>
              <a:t>		</a:t>
            </a:r>
            <a:r>
              <a:rPr lang="fr-FR" altLang="ja-JP" sz="2800" dirty="0">
                <a:solidFill>
                  <a:srgbClr val="FFFF00"/>
                </a:solidFill>
                <a:latin typeface="Arial" charset="0"/>
                <a:ea typeface="Osaka" charset="0"/>
                <a:cs typeface="Osaka" charset="0"/>
                <a:sym typeface="Wingdings" pitchFamily="2" charset="2"/>
              </a:rPr>
              <a:t> Ce qui libère</a:t>
            </a:r>
            <a:endParaRPr lang="fr-FR" altLang="ja-JP" sz="2800" dirty="0">
              <a:solidFill>
                <a:srgbClr val="FFFF00"/>
              </a:solidFill>
              <a:latin typeface="Arial" charset="0"/>
              <a:ea typeface="Osaka" charset="0"/>
              <a:cs typeface="Osaka" charset="0"/>
            </a:endParaRPr>
          </a:p>
          <a:p>
            <a:pPr marL="0" indent="0" eaLnBrk="1" hangingPunct="1">
              <a:lnSpc>
                <a:spcPct val="130000"/>
              </a:lnSpc>
              <a:buFontTx/>
              <a:buNone/>
            </a:pPr>
            <a:endParaRPr lang="fr-FR" sz="2800" dirty="0">
              <a:latin typeface="Arial" charset="0"/>
              <a:ea typeface="Osaka" charset="0"/>
              <a:cs typeface="Osaka" charset="0"/>
            </a:endParaRPr>
          </a:p>
          <a:p>
            <a:pPr marL="0" indent="0" eaLnBrk="1" hangingPunct="1">
              <a:lnSpc>
                <a:spcPct val="130000"/>
              </a:lnSpc>
              <a:buFontTx/>
              <a:buNone/>
            </a:pPr>
            <a:endParaRPr lang="fr-FR" sz="2800" dirty="0">
              <a:latin typeface="Arial" charset="0"/>
              <a:ea typeface="Osaka" charset="0"/>
              <a:cs typeface="Osaka" charset="0"/>
            </a:endParaRPr>
          </a:p>
          <a:p>
            <a:pPr marL="0" indent="0" eaLnBrk="1" hangingPunct="1">
              <a:lnSpc>
                <a:spcPct val="130000"/>
              </a:lnSpc>
              <a:buFont typeface="Monotype Sorts" charset="0"/>
              <a:buNone/>
            </a:pPr>
            <a:endParaRPr lang="fr-FR" sz="2800" dirty="0">
              <a:latin typeface="Arial" charset="0"/>
              <a:ea typeface="Osaka" charset="0"/>
              <a:cs typeface="Osak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 uiExpand="1" build="p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225425" y="1371600"/>
            <a:ext cx="8583613" cy="1143000"/>
          </a:xfrm>
        </p:spPr>
        <p:txBody>
          <a:bodyPr/>
          <a:lstStyle/>
          <a:p>
            <a:pPr eaLnBrk="1" hangingPunct="1">
              <a:defRPr/>
            </a:pPr>
            <a:r>
              <a:rPr lang="fr-FR" b="1" dirty="0"/>
              <a:t>IV) Eduquer, instruire, former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44823" y="2362200"/>
            <a:ext cx="8189640" cy="4495800"/>
          </a:xfrm>
        </p:spPr>
        <p:txBody>
          <a:bodyPr/>
          <a:lstStyle/>
          <a:p>
            <a:pPr marL="609600" indent="-609600" eaLnBrk="1" hangingPunct="1">
              <a:lnSpc>
                <a:spcPct val="130000"/>
              </a:lnSpc>
              <a:buFont typeface="Arial" charset="0"/>
              <a:buNone/>
            </a:pPr>
            <a:r>
              <a:rPr lang="fr-FR" dirty="0">
                <a:latin typeface="Arial" charset="0"/>
                <a:ea typeface="Osaka" charset="0"/>
                <a:cs typeface="Osaka" charset="0"/>
              </a:rPr>
              <a:t>e) </a:t>
            </a:r>
            <a:r>
              <a:rPr lang="fr-FR" u="sng" dirty="0">
                <a:latin typeface="Arial" charset="0"/>
                <a:ea typeface="Osaka" charset="0"/>
                <a:cs typeface="Osaka" charset="0"/>
              </a:rPr>
              <a:t>Les 3 finalités de l’éducation en France</a:t>
            </a:r>
          </a:p>
          <a:p>
            <a:pPr marL="609600" indent="-609600" eaLnBrk="1" hangingPunct="1">
              <a:lnSpc>
                <a:spcPct val="130000"/>
              </a:lnSpc>
              <a:buFontTx/>
              <a:buChar char="-"/>
            </a:pPr>
            <a:r>
              <a:rPr lang="fr-FR" dirty="0">
                <a:solidFill>
                  <a:srgbClr val="FFFF00"/>
                </a:solidFill>
                <a:latin typeface="Arial" charset="0"/>
                <a:ea typeface="Osaka" charset="0"/>
                <a:cs typeface="Osaka" charset="0"/>
              </a:rPr>
              <a:t>Faire advenir un </a:t>
            </a:r>
            <a:r>
              <a:rPr lang="fr-FR" altLang="ja-JP" dirty="0">
                <a:solidFill>
                  <a:srgbClr val="FFFF00"/>
                </a:solidFill>
                <a:latin typeface="Arial" charset="0"/>
                <a:ea typeface="Osaka" charset="0"/>
                <a:cs typeface="Osaka" charset="0"/>
              </a:rPr>
              <a:t>être pensant (l’individu)</a:t>
            </a:r>
          </a:p>
          <a:p>
            <a:pPr marL="609600" indent="-609600" eaLnBrk="1" hangingPunct="1">
              <a:lnSpc>
                <a:spcPct val="130000"/>
              </a:lnSpc>
              <a:buFontTx/>
              <a:buChar char="-"/>
            </a:pPr>
            <a:r>
              <a:rPr lang="fr-FR" dirty="0">
                <a:solidFill>
                  <a:srgbClr val="FFFF00"/>
                </a:solidFill>
                <a:latin typeface="Arial" charset="0"/>
                <a:ea typeface="Osaka" charset="0"/>
                <a:cs typeface="Osaka" charset="0"/>
              </a:rPr>
              <a:t>Construire un citoyen (la société)</a:t>
            </a:r>
          </a:p>
          <a:p>
            <a:pPr marL="609600" indent="-609600" eaLnBrk="1" hangingPunct="1">
              <a:lnSpc>
                <a:spcPct val="130000"/>
              </a:lnSpc>
              <a:buFontTx/>
              <a:buChar char="-"/>
            </a:pPr>
            <a:r>
              <a:rPr lang="fr-FR" dirty="0">
                <a:solidFill>
                  <a:srgbClr val="FFFF00"/>
                </a:solidFill>
                <a:latin typeface="Arial" charset="0"/>
                <a:ea typeface="Osaka" charset="0"/>
                <a:cs typeface="Osaka" charset="0"/>
              </a:rPr>
              <a:t>Préparer un travailleur (l’économie)</a:t>
            </a:r>
            <a:endParaRPr lang="fr-FR" sz="2800" dirty="0">
              <a:solidFill>
                <a:srgbClr val="FFFF00"/>
              </a:solidFill>
              <a:latin typeface="Arial" charset="0"/>
              <a:ea typeface="Osaka" charset="0"/>
              <a:cs typeface="Osaka" charset="0"/>
            </a:endParaRPr>
          </a:p>
          <a:p>
            <a:pPr marL="609600" indent="-609600" eaLnBrk="1" hangingPunct="1">
              <a:lnSpc>
                <a:spcPct val="130000"/>
              </a:lnSpc>
              <a:buFontTx/>
              <a:buNone/>
            </a:pPr>
            <a:endParaRPr lang="fr-FR" sz="2800" dirty="0">
              <a:latin typeface="Arial" charset="0"/>
              <a:ea typeface="Osaka" charset="0"/>
              <a:cs typeface="Osaka" charset="0"/>
            </a:endParaRPr>
          </a:p>
          <a:p>
            <a:pPr marL="609600" indent="-609600" eaLnBrk="1" hangingPunct="1">
              <a:lnSpc>
                <a:spcPct val="130000"/>
              </a:lnSpc>
              <a:buFontTx/>
              <a:buNone/>
            </a:pPr>
            <a:endParaRPr lang="fr-FR" sz="2800" dirty="0">
              <a:latin typeface="Arial" charset="0"/>
              <a:ea typeface="Osaka" charset="0"/>
              <a:cs typeface="Osaka" charset="0"/>
            </a:endParaRPr>
          </a:p>
          <a:p>
            <a:pPr marL="609600" indent="-609600" eaLnBrk="1" hangingPunct="1">
              <a:lnSpc>
                <a:spcPct val="130000"/>
              </a:lnSpc>
              <a:buFont typeface="Monotype Sorts" charset="0"/>
              <a:buNone/>
            </a:pPr>
            <a:endParaRPr lang="fr-FR" sz="2800" dirty="0">
              <a:latin typeface="Arial" charset="0"/>
              <a:ea typeface="Osaka" charset="0"/>
              <a:cs typeface="Osak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9" grpId="0" uiExpand="1" build="p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74624FB4-AFDA-4547-943D-1FA1DAEEF3B0}"/>
              </a:ext>
            </a:extLst>
          </p:cNvPr>
          <p:cNvSpPr txBox="1"/>
          <p:nvPr/>
        </p:nvSpPr>
        <p:spPr>
          <a:xfrm>
            <a:off x="2933055" y="1844824"/>
            <a:ext cx="26805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Finalités, valeurs</a:t>
            </a:r>
          </a:p>
        </p:txBody>
      </p:sp>
      <p:cxnSp>
        <p:nvCxnSpPr>
          <p:cNvPr id="4" name="Connecteur droit avec flèche 3">
            <a:extLst>
              <a:ext uri="{FF2B5EF4-FFF2-40B4-BE49-F238E27FC236}">
                <a16:creationId xmlns:a16="http://schemas.microsoft.com/office/drawing/2014/main" id="{643C90AB-AB9A-D946-BE59-A27D84FB1B25}"/>
              </a:ext>
            </a:extLst>
          </p:cNvPr>
          <p:cNvCxnSpPr>
            <a:cxnSpLocks/>
          </p:cNvCxnSpPr>
          <p:nvPr/>
        </p:nvCxnSpPr>
        <p:spPr bwMode="auto">
          <a:xfrm flipH="1">
            <a:off x="2356991" y="2348880"/>
            <a:ext cx="1656184" cy="220263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5" name="Connecteur droit avec flèche 4">
            <a:extLst>
              <a:ext uri="{FF2B5EF4-FFF2-40B4-BE49-F238E27FC236}">
                <a16:creationId xmlns:a16="http://schemas.microsoft.com/office/drawing/2014/main" id="{5555641F-A127-074C-A1FF-8474CC40CF50}"/>
              </a:ext>
            </a:extLst>
          </p:cNvPr>
          <p:cNvCxnSpPr>
            <a:cxnSpLocks/>
          </p:cNvCxnSpPr>
          <p:nvPr/>
        </p:nvCxnSpPr>
        <p:spPr bwMode="auto">
          <a:xfrm>
            <a:off x="2501007" y="4797152"/>
            <a:ext cx="3384346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2688850A-505D-D64B-A730-27175A7BCE03}"/>
              </a:ext>
            </a:extLst>
          </p:cNvPr>
          <p:cNvCxnSpPr>
            <a:cxnSpLocks/>
          </p:cNvCxnSpPr>
          <p:nvPr/>
        </p:nvCxnSpPr>
        <p:spPr bwMode="auto">
          <a:xfrm>
            <a:off x="4517231" y="2420888"/>
            <a:ext cx="1440160" cy="213062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14" name="ZoneTexte 13">
            <a:extLst>
              <a:ext uri="{FF2B5EF4-FFF2-40B4-BE49-F238E27FC236}">
                <a16:creationId xmlns:a16="http://schemas.microsoft.com/office/drawing/2014/main" id="{33B3C60E-ADEE-B349-838B-CD7562510E62}"/>
              </a:ext>
            </a:extLst>
          </p:cNvPr>
          <p:cNvSpPr txBox="1"/>
          <p:nvPr/>
        </p:nvSpPr>
        <p:spPr>
          <a:xfrm>
            <a:off x="844823" y="4797152"/>
            <a:ext cx="28536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Apports, étayages</a:t>
            </a:r>
          </a:p>
          <a:p>
            <a:r>
              <a:rPr lang="fr-FR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scientifiques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07797F51-0000-A44A-AB9B-E3F07FE93698}"/>
              </a:ext>
            </a:extLst>
          </p:cNvPr>
          <p:cNvSpPr txBox="1"/>
          <p:nvPr/>
        </p:nvSpPr>
        <p:spPr>
          <a:xfrm>
            <a:off x="5237311" y="4820423"/>
            <a:ext cx="28344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Pratiques, actions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0330D6B9-E19E-C240-8F69-2E23B8EED1E3}"/>
              </a:ext>
            </a:extLst>
          </p:cNvPr>
          <p:cNvSpPr txBox="1"/>
          <p:nvPr/>
        </p:nvSpPr>
        <p:spPr>
          <a:xfrm>
            <a:off x="3252939" y="3735323"/>
            <a:ext cx="19748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FFFF00"/>
                </a:solidFill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30760753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>
          <a:xfrm>
            <a:off x="225425" y="1371600"/>
            <a:ext cx="8583613" cy="1143000"/>
          </a:xfrm>
        </p:spPr>
        <p:txBody>
          <a:bodyPr/>
          <a:lstStyle/>
          <a:p>
            <a:pPr eaLnBrk="1" hangingPunct="1"/>
            <a:r>
              <a:rPr lang="fr-FR" dirty="0">
                <a:latin typeface="Arial" charset="0"/>
                <a:ea typeface="Osaka" charset="0"/>
                <a:cs typeface="Osaka" charset="0"/>
              </a:rPr>
              <a:t>Introduction : le concept d’</a:t>
            </a:r>
            <a:r>
              <a:rPr lang="fr-FR" dirty="0">
                <a:solidFill>
                  <a:srgbClr val="FFFF00"/>
                </a:solidFill>
                <a:latin typeface="Arial" charset="0"/>
                <a:ea typeface="Osaka" charset="0"/>
                <a:cs typeface="Osaka" charset="0"/>
              </a:rPr>
              <a:t>éducation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8675" y="2438400"/>
            <a:ext cx="7980363" cy="35052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 typeface="Monotype Sorts" charset="0"/>
              <a:buNone/>
              <a:defRPr/>
            </a:pPr>
            <a:r>
              <a:rPr lang="fr-FR" dirty="0">
                <a:latin typeface="Arial" charset="0"/>
                <a:ea typeface="Osaka" charset="0"/>
                <a:cs typeface="Osaka" charset="0"/>
              </a:rPr>
              <a:t>- Un concept complexe englobant le terme « enseignement » (et « apprentissage »)</a:t>
            </a:r>
          </a:p>
          <a:p>
            <a:pPr eaLnBrk="1" hangingPunct="1">
              <a:lnSpc>
                <a:spcPct val="140000"/>
              </a:lnSpc>
              <a:buFont typeface="Monotype Sorts" charset="0"/>
              <a:buNone/>
              <a:defRPr/>
            </a:pPr>
            <a:r>
              <a:rPr lang="fr-FR" dirty="0">
                <a:latin typeface="Arial" charset="0"/>
                <a:ea typeface="Osaka" charset="0"/>
                <a:cs typeface="Osaka" charset="0"/>
              </a:rPr>
              <a:t>- Un lien consubstantiel avec la philosophie</a:t>
            </a:r>
          </a:p>
          <a:p>
            <a:pPr eaLnBrk="1" hangingPunct="1">
              <a:lnSpc>
                <a:spcPct val="140000"/>
              </a:lnSpc>
              <a:buFont typeface="Monotype Sorts" charset="0"/>
              <a:buNone/>
              <a:defRPr/>
            </a:pPr>
            <a:r>
              <a:rPr lang="fr-FR" dirty="0">
                <a:latin typeface="Arial" charset="0"/>
                <a:ea typeface="Osaka" charset="0"/>
                <a:cs typeface="Osaka" charset="0"/>
              </a:rPr>
              <a:t>- Une approche philosophique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 autoUpdateAnimBg="0"/>
      <p:bldP spid="1027" grpId="0" build="p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447800"/>
            <a:ext cx="7894638" cy="4572000"/>
          </a:xfrm>
        </p:spPr>
        <p:txBody>
          <a:bodyPr/>
          <a:lstStyle/>
          <a:p>
            <a:pPr marL="0" indent="0" algn="just" eaLnBrk="1" hangingPunct="1">
              <a:buFont typeface="Monotype Sorts" charset="0"/>
              <a:buNone/>
            </a:pPr>
            <a:r>
              <a:rPr lang="fr-FR" sz="2800" dirty="0">
                <a:latin typeface="Arial" charset="0"/>
                <a:ea typeface="Osaka" charset="0"/>
                <a:cs typeface="Osaka" charset="0"/>
              </a:rPr>
              <a:t>« </a:t>
            </a:r>
            <a:r>
              <a:rPr lang="fr-FR" i="1" dirty="0">
                <a:latin typeface="Arial" charset="0"/>
                <a:ea typeface="Osaka" charset="0"/>
                <a:cs typeface="Osaka" charset="0"/>
              </a:rPr>
              <a:t>Pour faire un </a:t>
            </a:r>
            <a:r>
              <a:rPr lang="fr-FR" b="1" i="1" dirty="0">
                <a:solidFill>
                  <a:srgbClr val="FFFF00"/>
                </a:solidFill>
                <a:latin typeface="Arial" charset="0"/>
                <a:ea typeface="Osaka" charset="0"/>
                <a:cs typeface="Osaka" charset="0"/>
              </a:rPr>
              <a:t>citoyen</a:t>
            </a:r>
            <a:r>
              <a:rPr lang="fr-FR" b="1" i="1" dirty="0">
                <a:latin typeface="Arial" charset="0"/>
                <a:ea typeface="Osaka" charset="0"/>
                <a:cs typeface="Osaka" charset="0"/>
              </a:rPr>
              <a:t> [républicain]</a:t>
            </a:r>
            <a:r>
              <a:rPr lang="fr-FR" i="1" dirty="0">
                <a:latin typeface="Arial" charset="0"/>
                <a:ea typeface="Osaka" charset="0"/>
                <a:cs typeface="Osaka" charset="0"/>
              </a:rPr>
              <a:t>, il faut prendre l’être humain, si petit et si humble qu’il soit, et </a:t>
            </a:r>
            <a:r>
              <a:rPr lang="fr-FR" b="1" i="1" dirty="0">
                <a:solidFill>
                  <a:srgbClr val="FFFF00"/>
                </a:solidFill>
                <a:latin typeface="Arial" charset="0"/>
                <a:ea typeface="Osaka" charset="0"/>
                <a:cs typeface="Osaka" charset="0"/>
              </a:rPr>
              <a:t>lui donner l’idée qu’il faut penser par lui-même</a:t>
            </a:r>
            <a:r>
              <a:rPr lang="fr-FR" i="1" dirty="0">
                <a:latin typeface="Arial" charset="0"/>
                <a:ea typeface="Osaka" charset="0"/>
                <a:cs typeface="Osaka" charset="0"/>
              </a:rPr>
              <a:t>, qu’il ne doit ni foi ni obéissance à personne, que c’est à lui de </a:t>
            </a:r>
            <a:r>
              <a:rPr lang="fr-FR" b="1" i="1" dirty="0">
                <a:solidFill>
                  <a:srgbClr val="FFFF00"/>
                </a:solidFill>
                <a:latin typeface="Arial" charset="0"/>
                <a:ea typeface="Osaka" charset="0"/>
                <a:cs typeface="Osaka" charset="0"/>
              </a:rPr>
              <a:t>chercher la vérité</a:t>
            </a:r>
            <a:r>
              <a:rPr lang="fr-FR" i="1" dirty="0">
                <a:solidFill>
                  <a:srgbClr val="FFFF00"/>
                </a:solidFill>
                <a:latin typeface="Arial" charset="0"/>
                <a:ea typeface="Osaka" charset="0"/>
                <a:cs typeface="Osaka" charset="0"/>
              </a:rPr>
              <a:t> </a:t>
            </a:r>
            <a:r>
              <a:rPr lang="fr-FR" i="1" dirty="0">
                <a:latin typeface="Arial" charset="0"/>
                <a:ea typeface="Osaka" charset="0"/>
                <a:cs typeface="Osaka" charset="0"/>
              </a:rPr>
              <a:t>et </a:t>
            </a:r>
            <a:r>
              <a:rPr lang="fr-FR" b="1" i="1" dirty="0">
                <a:solidFill>
                  <a:srgbClr val="FFFF00"/>
                </a:solidFill>
                <a:latin typeface="Arial" charset="0"/>
                <a:ea typeface="Osaka" charset="0"/>
                <a:cs typeface="Osaka" charset="0"/>
              </a:rPr>
              <a:t>non pas</a:t>
            </a:r>
            <a:r>
              <a:rPr lang="fr-FR" i="1" dirty="0">
                <a:solidFill>
                  <a:srgbClr val="FFFF00"/>
                </a:solidFill>
                <a:latin typeface="Arial" charset="0"/>
                <a:ea typeface="Osaka" charset="0"/>
                <a:cs typeface="Osaka" charset="0"/>
              </a:rPr>
              <a:t> </a:t>
            </a:r>
            <a:r>
              <a:rPr lang="fr-FR" i="1" dirty="0">
                <a:latin typeface="Arial" charset="0"/>
                <a:ea typeface="Osaka" charset="0"/>
                <a:cs typeface="Osaka" charset="0"/>
              </a:rPr>
              <a:t>à </a:t>
            </a:r>
            <a:r>
              <a:rPr lang="fr-FR" b="1" i="1" dirty="0">
                <a:solidFill>
                  <a:srgbClr val="FFFF00"/>
                </a:solidFill>
                <a:latin typeface="Arial" charset="0"/>
                <a:ea typeface="Osaka" charset="0"/>
                <a:cs typeface="Osaka" charset="0"/>
              </a:rPr>
              <a:t>la recevoir toute faite</a:t>
            </a:r>
            <a:r>
              <a:rPr lang="fr-FR" b="1" i="1" dirty="0">
                <a:latin typeface="Arial" charset="0"/>
                <a:ea typeface="Osaka" charset="0"/>
                <a:cs typeface="Osaka" charset="0"/>
              </a:rPr>
              <a:t> d’un maître, d’un directeur, d’un chef, quel qu’il soit</a:t>
            </a:r>
            <a:r>
              <a:rPr lang="fr-FR" dirty="0">
                <a:latin typeface="Arial" charset="0"/>
                <a:ea typeface="Osaka" charset="0"/>
                <a:cs typeface="Osaka" charset="0"/>
              </a:rPr>
              <a:t> ». </a:t>
            </a:r>
          </a:p>
          <a:p>
            <a:pPr marL="0" indent="0" algn="r" eaLnBrk="1" hangingPunct="1">
              <a:buFont typeface="Monotype Sorts" charset="0"/>
              <a:buNone/>
            </a:pPr>
            <a:r>
              <a:rPr lang="fr-FR" dirty="0">
                <a:latin typeface="Arial" charset="0"/>
                <a:ea typeface="Osaka" charset="0"/>
                <a:cs typeface="Osaka" charset="0"/>
              </a:rPr>
              <a:t>Ferdinand BUISSON (1841-1932)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677863" y="1052513"/>
            <a:ext cx="7678737" cy="1143000"/>
          </a:xfrm>
        </p:spPr>
        <p:txBody>
          <a:bodyPr/>
          <a:lstStyle/>
          <a:p>
            <a:pPr eaLnBrk="1" hangingPunct="1">
              <a:defRPr/>
            </a:pPr>
            <a:r>
              <a:rPr lang="fr-FR" b="1" dirty="0">
                <a:solidFill>
                  <a:srgbClr val="CCFFCC"/>
                </a:solidFill>
              </a:rPr>
              <a:t>CONCLUSION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8288" y="1911350"/>
            <a:ext cx="8569325" cy="4038600"/>
          </a:xfrm>
        </p:spPr>
        <p:txBody>
          <a:bodyPr/>
          <a:lstStyle/>
          <a:p>
            <a:pPr marL="609600" indent="-609600" algn="just" eaLnBrk="1" hangingPunct="1">
              <a:lnSpc>
                <a:spcPct val="90000"/>
              </a:lnSpc>
              <a:buFont typeface="Arial" charset="0"/>
              <a:buAutoNum type="arabicParenR"/>
              <a:defRPr/>
            </a:pPr>
            <a:r>
              <a:rPr lang="fr-FR" dirty="0">
                <a:latin typeface="Arial" charset="0"/>
                <a:ea typeface="Osaka" charset="0"/>
                <a:cs typeface="Osaka" charset="0"/>
              </a:rPr>
              <a:t>« Faire » des êtres humains, ce n’est pas décider ce qu’ils seront, mais </a:t>
            </a:r>
            <a:r>
              <a:rPr lang="fr-FR" dirty="0">
                <a:solidFill>
                  <a:srgbClr val="FFFF00"/>
                </a:solidFill>
                <a:latin typeface="Arial" charset="0"/>
                <a:ea typeface="Osaka" charset="0"/>
                <a:cs typeface="Osaka" charset="0"/>
              </a:rPr>
              <a:t>leur donner les moyens de choisir ce qu’ils seront </a:t>
            </a:r>
            <a:r>
              <a:rPr lang="fr-FR" dirty="0">
                <a:latin typeface="Arial" charset="0"/>
                <a:ea typeface="Osaka" charset="0"/>
                <a:cs typeface="Osaka" charset="0"/>
              </a:rPr>
              <a:t>;</a:t>
            </a:r>
          </a:p>
          <a:p>
            <a:pPr marL="609600" indent="-609600" algn="just" eaLnBrk="1" hangingPunct="1">
              <a:lnSpc>
                <a:spcPct val="90000"/>
              </a:lnSpc>
              <a:buFont typeface="Arial" charset="0"/>
              <a:buAutoNum type="arabicParenR"/>
              <a:defRPr/>
            </a:pPr>
            <a:r>
              <a:rPr lang="fr-FR" dirty="0">
                <a:latin typeface="Arial" charset="0"/>
                <a:ea typeface="Osaka" charset="0"/>
                <a:cs typeface="Osaka" charset="0"/>
              </a:rPr>
              <a:t>Si on éduque des </a:t>
            </a:r>
            <a:r>
              <a:rPr lang="fr-FR" altLang="ja-JP" dirty="0">
                <a:latin typeface="Arial" charset="0"/>
                <a:ea typeface="Osaka" charset="0"/>
                <a:cs typeface="Osaka" charset="0"/>
              </a:rPr>
              <a:t>êtres libres, il n’y a </a:t>
            </a:r>
            <a:r>
              <a:rPr lang="fr-FR" altLang="ja-JP" dirty="0">
                <a:solidFill>
                  <a:srgbClr val="FFFF00"/>
                </a:solidFill>
                <a:latin typeface="Arial" charset="0"/>
                <a:ea typeface="Osaka" charset="0"/>
                <a:cs typeface="Osaka" charset="0"/>
              </a:rPr>
              <a:t>pas d’éducation sans risque </a:t>
            </a:r>
            <a:r>
              <a:rPr lang="fr-FR" altLang="ja-JP" dirty="0">
                <a:latin typeface="Arial" charset="0"/>
                <a:ea typeface="Osaka" charset="0"/>
                <a:cs typeface="Osaka" charset="0"/>
              </a:rPr>
              <a:t>(d’échec) ;</a:t>
            </a:r>
          </a:p>
          <a:p>
            <a:pPr marL="609600" indent="-609600" algn="just" eaLnBrk="1" hangingPunct="1">
              <a:lnSpc>
                <a:spcPct val="90000"/>
              </a:lnSpc>
              <a:buFont typeface="Arial" charset="0"/>
              <a:buAutoNum type="arabicParenR"/>
              <a:defRPr/>
            </a:pPr>
            <a:r>
              <a:rPr lang="fr-FR" altLang="ja-JP" dirty="0">
                <a:solidFill>
                  <a:srgbClr val="FFFF00"/>
                </a:solidFill>
                <a:latin typeface="Arial" charset="0"/>
                <a:ea typeface="Osaka" charset="0"/>
                <a:cs typeface="Osaka" charset="0"/>
              </a:rPr>
              <a:t>Une éducation réussie est inachevée </a:t>
            </a:r>
            <a:r>
              <a:rPr lang="fr-FR" altLang="ja-JP" dirty="0">
                <a:latin typeface="Arial" charset="0"/>
                <a:ea typeface="Osaka" charset="0"/>
                <a:cs typeface="Osaka" charset="0"/>
              </a:rPr>
              <a:t>et donne au sujet éduqué les moyens et le désir de la poursuivre : </a:t>
            </a:r>
            <a:r>
              <a:rPr lang="fr-FR" altLang="ja-JP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charset="0"/>
                <a:ea typeface="Osaka" charset="0"/>
                <a:cs typeface="Osaka" charset="0"/>
              </a:rPr>
              <a:t>on n’a jamais fini de devenir un être humain</a:t>
            </a:r>
            <a:r>
              <a:rPr lang="fr-FR" altLang="ja-JP" dirty="0">
                <a:latin typeface="Arial" charset="0"/>
                <a:ea typeface="Osaka" charset="0"/>
                <a:cs typeface="Osaka" charset="0"/>
              </a:rPr>
              <a:t>.</a:t>
            </a:r>
            <a:endParaRPr lang="fr-FR" dirty="0">
              <a:latin typeface="Arial" charset="0"/>
              <a:ea typeface="Osaka" charset="0"/>
              <a:cs typeface="Osak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9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1" grpId="0" build="p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b="1" dirty="0">
                <a:latin typeface="Arial" charset="0"/>
                <a:ea typeface="Osaka" charset="0"/>
                <a:cs typeface="Osaka" charset="0"/>
              </a:rPr>
              <a:t>L’éducation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7863" y="2895600"/>
            <a:ext cx="8159848" cy="3200400"/>
          </a:xfrm>
        </p:spPr>
        <p:txBody>
          <a:bodyPr/>
          <a:lstStyle/>
          <a:p>
            <a:pPr marL="0" indent="0" algn="just" eaLnBrk="1" hangingPunct="1">
              <a:buFont typeface="Monotype Sorts" charset="0"/>
              <a:buNone/>
            </a:pPr>
            <a:r>
              <a:rPr lang="fr-FR" dirty="0">
                <a:latin typeface="Arial" charset="0"/>
                <a:ea typeface="Osaka" charset="0"/>
                <a:cs typeface="Osaka" charset="0"/>
              </a:rPr>
              <a:t>L’éducation « démocratique » repose sur le </a:t>
            </a:r>
            <a:r>
              <a:rPr lang="fr-FR" dirty="0">
                <a:solidFill>
                  <a:srgbClr val="FFFF00"/>
                </a:solidFill>
                <a:latin typeface="Arial" charset="0"/>
                <a:ea typeface="Osaka" charset="0"/>
                <a:cs typeface="Osaka" charset="0"/>
              </a:rPr>
              <a:t>postulat de l’éducabilité </a:t>
            </a:r>
          </a:p>
          <a:p>
            <a:pPr marL="0" indent="0" algn="just" eaLnBrk="1" hangingPunct="1">
              <a:buFont typeface="Monotype Sorts" charset="0"/>
              <a:buNone/>
            </a:pPr>
            <a:endParaRPr lang="fr-FR" dirty="0">
              <a:solidFill>
                <a:srgbClr val="FFFF00"/>
              </a:solidFill>
              <a:latin typeface="Arial" charset="0"/>
              <a:ea typeface="Osaka" charset="0"/>
              <a:cs typeface="Osaka" charset="0"/>
            </a:endParaRPr>
          </a:p>
          <a:p>
            <a:pPr marL="0" indent="0" algn="just" eaLnBrk="1" hangingPunct="1">
              <a:buFont typeface="Monotype Sorts" charset="0"/>
              <a:buNone/>
            </a:pPr>
            <a:r>
              <a:rPr lang="fr-FR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Arial" charset="0"/>
                <a:ea typeface="Osaka" charset="0"/>
                <a:cs typeface="Osaka" charset="0"/>
                <a:sym typeface="Wingdings" charset="0"/>
              </a:rPr>
              <a:t> lire la</a:t>
            </a:r>
            <a:r>
              <a:rPr lang="fr-FR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Arial" charset="0"/>
                <a:ea typeface="Osaka" charset="0"/>
                <a:cs typeface="Osaka" charset="0"/>
              </a:rPr>
              <a:t> retranscription de la conférence de Philippe Meirieu pour le TD 1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fr-FR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Monotype Sorts" pitchFamily="-105" charset="2"/>
              <a:buChar char="/"/>
              <a:defRPr/>
            </a:pPr>
            <a:endParaRPr lang="fr-FR"/>
          </a:p>
        </p:txBody>
      </p:sp>
      <p:sp>
        <p:nvSpPr>
          <p:cNvPr id="21507" name="Rectangle 5"/>
          <p:cNvSpPr>
            <a:spLocks noChangeArrowheads="1"/>
          </p:cNvSpPr>
          <p:nvPr/>
        </p:nvSpPr>
        <p:spPr bwMode="auto">
          <a:xfrm>
            <a:off x="0" y="0"/>
            <a:ext cx="9034463" cy="6858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 dirty="0"/>
          </a:p>
        </p:txBody>
      </p:sp>
      <p:pic>
        <p:nvPicPr>
          <p:cNvPr id="21508" name="Picture 6" descr="Ecole2000vueen1910-9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8891"/>
            <a:ext cx="5648772" cy="3160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ProstVolIVEnfant-Roi-150">
            <a:extLst>
              <a:ext uri="{FF2B5EF4-FFF2-40B4-BE49-F238E27FC236}">
                <a16:creationId xmlns:a16="http://schemas.microsoft.com/office/drawing/2014/main" id="{A91EF7F4-59C7-5649-BAC5-DF0022701C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656" y="260648"/>
            <a:ext cx="3406964" cy="5087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D23C5B6C-C69D-8A4F-8D01-9E1B9F736D90}"/>
              </a:ext>
            </a:extLst>
          </p:cNvPr>
          <p:cNvSpPr txBox="1"/>
          <p:nvPr/>
        </p:nvSpPr>
        <p:spPr>
          <a:xfrm>
            <a:off x="1856107" y="3356992"/>
            <a:ext cx="11095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>
                <a:solidFill>
                  <a:srgbClr val="002060"/>
                </a:solidFill>
              </a:rPr>
              <a:t>Image 1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46CD4967-97A2-E04D-B52F-DB2F001B6EDA}"/>
              </a:ext>
            </a:extLst>
          </p:cNvPr>
          <p:cNvSpPr txBox="1"/>
          <p:nvPr/>
        </p:nvSpPr>
        <p:spPr>
          <a:xfrm>
            <a:off x="6698563" y="5317633"/>
            <a:ext cx="11095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>
                <a:solidFill>
                  <a:srgbClr val="002060"/>
                </a:solidFill>
              </a:rPr>
              <a:t>Image 2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3D2B1BC-0D61-404D-8857-819AB3F15C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6157" y="3735667"/>
            <a:ext cx="5643656" cy="312233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225425" y="1371600"/>
            <a:ext cx="8583613" cy="1143000"/>
          </a:xfrm>
        </p:spPr>
        <p:txBody>
          <a:bodyPr/>
          <a:lstStyle/>
          <a:p>
            <a:pPr eaLnBrk="1" hangingPunct="1">
              <a:defRPr/>
            </a:pPr>
            <a:r>
              <a:rPr lang="fr-FR" b="1" dirty="0">
                <a:latin typeface="Arial" charset="0"/>
                <a:ea typeface="Osaka" charset="0"/>
                <a:cs typeface="Osaka" charset="0"/>
              </a:rPr>
              <a:t>I) Amorce de la réflexion 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6791" y="3068960"/>
            <a:ext cx="8136904" cy="2895600"/>
          </a:xfrm>
        </p:spPr>
        <p:txBody>
          <a:bodyPr/>
          <a:lstStyle/>
          <a:p>
            <a:pPr eaLnBrk="1" hangingPunct="1">
              <a:lnSpc>
                <a:spcPct val="130000"/>
              </a:lnSpc>
              <a:defRPr/>
            </a:pPr>
            <a:r>
              <a:rPr lang="fr-FR" dirty="0">
                <a:latin typeface="Arial" charset="0"/>
                <a:ea typeface="Osaka" charset="0"/>
                <a:cs typeface="Osaka" charset="0"/>
              </a:rPr>
              <a:t>1) Choisissez quatre termes que vous évoquent chacune deux images suivantes </a:t>
            </a:r>
            <a:r>
              <a:rPr lang="fr-FR" dirty="0">
                <a:latin typeface="Arial" charset="0"/>
                <a:ea typeface="Osaka" charset="0"/>
                <a:cs typeface="Osaka" charset="0"/>
                <a:sym typeface="Wingdings" pitchFamily="2" charset="2"/>
              </a:rPr>
              <a:t></a:t>
            </a:r>
            <a:endParaRPr lang="fr-FR" dirty="0">
              <a:latin typeface="Arial" charset="0"/>
              <a:ea typeface="Osaka" charset="0"/>
              <a:cs typeface="Osak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Ecole2000vueen1910-96">
            <a:extLst>
              <a:ext uri="{FF2B5EF4-FFF2-40B4-BE49-F238E27FC236}">
                <a16:creationId xmlns:a16="http://schemas.microsoft.com/office/drawing/2014/main" id="{AF49A40A-50CD-17D3-C8F1-77275EDC95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839" y="0"/>
            <a:ext cx="7465531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105F0B57-5453-3374-465E-EC06A94CD790}"/>
              </a:ext>
            </a:extLst>
          </p:cNvPr>
          <p:cNvSpPr txBox="1"/>
          <p:nvPr/>
        </p:nvSpPr>
        <p:spPr>
          <a:xfrm>
            <a:off x="257175" y="1314450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US" dirty="0"/>
              <a:t>1.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09463A0-1E23-0EF7-4181-2B4F946447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84905"/>
            <a:ext cx="6173415" cy="2673095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DBE3C3FD-3F5B-FCF7-5810-6B2B5F622CFF}"/>
              </a:ext>
            </a:extLst>
          </p:cNvPr>
          <p:cNvSpPr txBox="1"/>
          <p:nvPr/>
        </p:nvSpPr>
        <p:spPr>
          <a:xfrm>
            <a:off x="6173415" y="4653136"/>
            <a:ext cx="28610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US" dirty="0"/>
              <a:t>4 termes que vous évoque cette image n°1</a:t>
            </a:r>
          </a:p>
        </p:txBody>
      </p:sp>
    </p:spTree>
    <p:extLst>
      <p:ext uri="{BB962C8B-B14F-4D97-AF65-F5344CB8AC3E}">
        <p14:creationId xmlns:p14="http://schemas.microsoft.com/office/powerpoint/2010/main" val="20445745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009463A0-1E23-0EF7-4181-2B4F946447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30" y="4746345"/>
            <a:ext cx="4864341" cy="2106265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DBE3C3FD-3F5B-FCF7-5810-6B2B5F622CFF}"/>
              </a:ext>
            </a:extLst>
          </p:cNvPr>
          <p:cNvSpPr txBox="1"/>
          <p:nvPr/>
        </p:nvSpPr>
        <p:spPr>
          <a:xfrm>
            <a:off x="2026136" y="233532"/>
            <a:ext cx="2883332" cy="120032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fr-US" dirty="0">
                <a:solidFill>
                  <a:schemeClr val="bg2">
                    <a:lumMod val="50000"/>
                  </a:schemeClr>
                </a:solidFill>
              </a:rPr>
              <a:t>4 termes que vous évoque cette image n°2</a:t>
            </a:r>
          </a:p>
        </p:txBody>
      </p:sp>
      <p:pic>
        <p:nvPicPr>
          <p:cNvPr id="4" name="Picture 6" descr="ProstVolIVEnfant-Roi-150">
            <a:extLst>
              <a:ext uri="{FF2B5EF4-FFF2-40B4-BE49-F238E27FC236}">
                <a16:creationId xmlns:a16="http://schemas.microsoft.com/office/drawing/2014/main" id="{E4189C3B-0CFD-0879-8478-3659B2E919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7271" y="-1"/>
            <a:ext cx="4168741" cy="622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1C810B07-5FDD-CD8C-6A66-2E9B8E287EE5}"/>
              </a:ext>
            </a:extLst>
          </p:cNvPr>
          <p:cNvSpPr txBox="1"/>
          <p:nvPr/>
        </p:nvSpPr>
        <p:spPr>
          <a:xfrm>
            <a:off x="4446494" y="2259106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US" dirty="0"/>
              <a:t>2.</a:t>
            </a:r>
          </a:p>
        </p:txBody>
      </p:sp>
    </p:spTree>
    <p:extLst>
      <p:ext uri="{BB962C8B-B14F-4D97-AF65-F5344CB8AC3E}">
        <p14:creationId xmlns:p14="http://schemas.microsoft.com/office/powerpoint/2010/main" val="32185329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44823" y="3891905"/>
            <a:ext cx="4649623" cy="1701621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fr-FR" sz="2800" dirty="0">
                <a:latin typeface="Arial" charset="0"/>
                <a:ea typeface="Osaka" charset="0"/>
                <a:cs typeface="Osaka" charset="0"/>
              </a:rPr>
              <a:t>2) En quoi ces deux images concernent-elles l’éducation ?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766BE99A-918C-BCB1-B00C-2EC098110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US"/>
          </a:p>
        </p:txBody>
      </p:sp>
      <p:pic>
        <p:nvPicPr>
          <p:cNvPr id="4" name="Picture 6" descr="ProstVolIVEnfant-Roi-150">
            <a:extLst>
              <a:ext uri="{FF2B5EF4-FFF2-40B4-BE49-F238E27FC236}">
                <a16:creationId xmlns:a16="http://schemas.microsoft.com/office/drawing/2014/main" id="{FA153707-1A18-CAC2-F5AF-B50D192BF5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1691" y="1799660"/>
            <a:ext cx="3406964" cy="5087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Ecole2000vueen1910-96">
            <a:extLst>
              <a:ext uri="{FF2B5EF4-FFF2-40B4-BE49-F238E27FC236}">
                <a16:creationId xmlns:a16="http://schemas.microsoft.com/office/drawing/2014/main" id="{F693AC22-7C82-E465-6559-858EDD2B42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311" y="0"/>
            <a:ext cx="6471757" cy="3620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5424" y="1234346"/>
            <a:ext cx="8583613" cy="1143000"/>
          </a:xfrm>
        </p:spPr>
        <p:txBody>
          <a:bodyPr/>
          <a:lstStyle/>
          <a:p>
            <a:pPr eaLnBrk="1" hangingPunct="1"/>
            <a:r>
              <a:rPr lang="fr-FR" b="1" dirty="0">
                <a:latin typeface="Arial" charset="0"/>
                <a:ea typeface="Osaka" charset="0"/>
                <a:cs typeface="Osaka" charset="0"/>
              </a:rPr>
              <a:t>II) Autour du concept d’éducation 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0807" y="2118454"/>
            <a:ext cx="8424936" cy="3505200"/>
          </a:xfrm>
        </p:spPr>
        <p:txBody>
          <a:bodyPr/>
          <a:lstStyle/>
          <a:p>
            <a:pPr marL="533400" indent="-533400" eaLnBrk="1" hangingPunct="1">
              <a:lnSpc>
                <a:spcPct val="130000"/>
              </a:lnSpc>
              <a:buFont typeface="Arial" charset="0"/>
              <a:buNone/>
              <a:defRPr/>
            </a:pPr>
            <a:r>
              <a:rPr lang="fr-FR" sz="2800" dirty="0">
                <a:latin typeface="Arial" charset="0"/>
                <a:ea typeface="Osaka" charset="0"/>
                <a:cs typeface="Osaka" charset="0"/>
              </a:rPr>
              <a:t>a) </a:t>
            </a:r>
            <a:r>
              <a:rPr lang="fr-FR" sz="2800" u="sng" dirty="0">
                <a:latin typeface="Arial" charset="0"/>
                <a:ea typeface="Osaka" charset="0"/>
                <a:cs typeface="Osaka" charset="0"/>
              </a:rPr>
              <a:t>Une première définition</a:t>
            </a:r>
          </a:p>
          <a:p>
            <a:pPr marL="533400" indent="-533400" eaLnBrk="1" hangingPunct="1">
              <a:lnSpc>
                <a:spcPct val="130000"/>
              </a:lnSpc>
              <a:buFont typeface="Arial" charset="0"/>
              <a:buNone/>
              <a:defRPr/>
            </a:pPr>
            <a:r>
              <a:rPr lang="fr-FR" sz="2800" dirty="0">
                <a:latin typeface="Arial" charset="0"/>
                <a:ea typeface="Osaka" charset="0"/>
                <a:cs typeface="Osaka" charset="0"/>
              </a:rPr>
              <a:t>Etymologie</a:t>
            </a:r>
          </a:p>
          <a:p>
            <a:pPr marL="533400" indent="-533400" eaLnBrk="1" hangingPunct="1">
              <a:lnSpc>
                <a:spcPct val="130000"/>
              </a:lnSpc>
              <a:buFont typeface="Arial" charset="0"/>
              <a:buNone/>
              <a:defRPr/>
            </a:pPr>
            <a:r>
              <a:rPr lang="fr-FR" sz="2800" dirty="0">
                <a:latin typeface="Arial" charset="0"/>
                <a:ea typeface="Osaka" charset="0"/>
                <a:cs typeface="Osaka" charset="0"/>
              </a:rPr>
              <a:t>Définition</a:t>
            </a:r>
          </a:p>
          <a:p>
            <a:pPr marL="533400" indent="-533400" eaLnBrk="1" hangingPunct="1">
              <a:lnSpc>
                <a:spcPct val="130000"/>
              </a:lnSpc>
              <a:buFont typeface="Arial" charset="0"/>
              <a:buAutoNum type="arabicPeriod"/>
              <a:defRPr/>
            </a:pPr>
            <a:r>
              <a:rPr lang="fr-FR" sz="2800" dirty="0">
                <a:latin typeface="Arial" charset="0"/>
                <a:ea typeface="Osaka" charset="0"/>
                <a:cs typeface="Osaka" charset="0"/>
              </a:rPr>
              <a:t>Développement méthodique d’une faculté (ex : des « éducatifs » en EPS)</a:t>
            </a:r>
          </a:p>
          <a:p>
            <a:pPr marL="533400" indent="-533400" eaLnBrk="1" hangingPunct="1">
              <a:lnSpc>
                <a:spcPct val="130000"/>
              </a:lnSpc>
              <a:buFont typeface="Arial" charset="0"/>
              <a:buAutoNum type="arabicPeriod"/>
              <a:defRPr/>
            </a:pPr>
            <a:r>
              <a:rPr lang="fr-FR" sz="2800" dirty="0">
                <a:solidFill>
                  <a:srgbClr val="FFFF00"/>
                </a:solidFill>
                <a:latin typeface="Arial" charset="0"/>
                <a:ea typeface="Osaka" charset="0"/>
                <a:cs typeface="Osaka" charset="0"/>
              </a:rPr>
              <a:t>Mise en œuvre des moyens propres à assurer le développement d’un </a:t>
            </a:r>
            <a:r>
              <a:rPr lang="fr-FR" altLang="ja-JP" sz="2800" dirty="0">
                <a:solidFill>
                  <a:srgbClr val="FFFF00"/>
                </a:solidFill>
                <a:latin typeface="Arial" charset="0"/>
                <a:ea typeface="Osaka" charset="0"/>
                <a:cs typeface="Osaka" charset="0"/>
              </a:rPr>
              <a:t>être humain</a:t>
            </a:r>
          </a:p>
          <a:p>
            <a:pPr marL="533400" indent="-533400" eaLnBrk="1" hangingPunct="1">
              <a:lnSpc>
                <a:spcPct val="130000"/>
              </a:lnSpc>
              <a:buFont typeface="Monotype Sorts" charset="0"/>
              <a:buNone/>
              <a:defRPr/>
            </a:pPr>
            <a:endParaRPr lang="fr-FR" sz="2800" dirty="0">
              <a:latin typeface="Arial" charset="0"/>
              <a:ea typeface="Osaka" charset="0"/>
              <a:cs typeface="Osaka" charset="0"/>
            </a:endParaRPr>
          </a:p>
        </p:txBody>
      </p:sp>
      <p:sp>
        <p:nvSpPr>
          <p:cNvPr id="27651" name="ZoneTexte 3"/>
          <p:cNvSpPr txBox="1">
            <a:spLocks noChangeArrowheads="1"/>
          </p:cNvSpPr>
          <p:nvPr/>
        </p:nvSpPr>
        <p:spPr bwMode="auto">
          <a:xfrm>
            <a:off x="3005063" y="6397114"/>
            <a:ext cx="26479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fr-FR" b="1" dirty="0">
                <a:solidFill>
                  <a:srgbClr val="0432FF"/>
                </a:solidFill>
              </a:rPr>
              <a:t>UN PROCESSUS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 autoUpdateAnimBg="0"/>
      <p:bldP spid="39939" grpId="0" uiExpand="1" build="p" autoUpdateAnimBg="0"/>
      <p:bldP spid="2765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225425" y="1371600"/>
            <a:ext cx="8583613" cy="1143000"/>
          </a:xfrm>
        </p:spPr>
        <p:txBody>
          <a:bodyPr/>
          <a:lstStyle/>
          <a:p>
            <a:pPr eaLnBrk="1" hangingPunct="1"/>
            <a:r>
              <a:rPr lang="fr-FR" b="1" dirty="0">
                <a:latin typeface="Arial" charset="0"/>
                <a:ea typeface="Osaka" charset="0"/>
                <a:cs typeface="Osaka" charset="0"/>
              </a:rPr>
              <a:t>II) Autour du concept d’éducation 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8675" y="2438400"/>
            <a:ext cx="7829550" cy="4191000"/>
          </a:xfrm>
        </p:spPr>
        <p:txBody>
          <a:bodyPr/>
          <a:lstStyle/>
          <a:p>
            <a:pPr marL="0" indent="0" eaLnBrk="1" hangingPunct="1">
              <a:lnSpc>
                <a:spcPct val="130000"/>
              </a:lnSpc>
              <a:buFont typeface="Arial" charset="0"/>
              <a:buNone/>
            </a:pPr>
            <a:r>
              <a:rPr lang="fr-FR" dirty="0">
                <a:latin typeface="Arial" charset="0"/>
                <a:ea typeface="Osaka" charset="0"/>
                <a:cs typeface="Osaka" charset="0"/>
              </a:rPr>
              <a:t>b) </a:t>
            </a:r>
            <a:r>
              <a:rPr lang="fr-FR" u="sng" dirty="0">
                <a:latin typeface="Arial" charset="0"/>
                <a:ea typeface="Osaka" charset="0"/>
                <a:cs typeface="Osaka" charset="0"/>
              </a:rPr>
              <a:t>Education, homme et société</a:t>
            </a:r>
          </a:p>
          <a:p>
            <a:pPr marL="0" indent="0" eaLnBrk="1" hangingPunct="1">
              <a:lnSpc>
                <a:spcPct val="130000"/>
              </a:lnSpc>
              <a:buFont typeface="Monotype Sorts" charset="0"/>
              <a:buNone/>
            </a:pPr>
            <a:r>
              <a:rPr lang="fr-FR" dirty="0">
                <a:latin typeface="Arial" charset="0"/>
                <a:ea typeface="Osaka" charset="0"/>
                <a:cs typeface="Osaka" charset="0"/>
              </a:rPr>
              <a:t>Le cas de l’« enfant sauvage »</a:t>
            </a:r>
          </a:p>
        </p:txBody>
      </p:sp>
    </p:spTree>
    <p:extLst>
      <p:ext uri="{BB962C8B-B14F-4D97-AF65-F5344CB8AC3E}">
        <p14:creationId xmlns:p14="http://schemas.microsoft.com/office/powerpoint/2010/main" val="773857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uiExpand="1" build="p" autoUpdateAnimBg="0"/>
    </p:bldLst>
  </p:timing>
</p:sld>
</file>

<file path=ppt/theme/theme1.xml><?xml version="1.0" encoding="utf-8"?>
<a:theme xmlns:a="http://schemas.openxmlformats.org/drawingml/2006/main" name="Tableau noir A VOIR">
  <a:themeElements>
    <a:clrScheme name="Tableau noir A VOIR 1">
      <a:dk1>
        <a:srgbClr val="808080"/>
      </a:dk1>
      <a:lt1>
        <a:srgbClr val="FFFFFF"/>
      </a:lt1>
      <a:dk2>
        <a:srgbClr val="5C8564"/>
      </a:dk2>
      <a:lt2>
        <a:srgbClr val="FFFFFF"/>
      </a:lt2>
      <a:accent1>
        <a:srgbClr val="86A1BF"/>
      </a:accent1>
      <a:accent2>
        <a:srgbClr val="FF6666"/>
      </a:accent2>
      <a:accent3>
        <a:srgbClr val="B5C2B8"/>
      </a:accent3>
      <a:accent4>
        <a:srgbClr val="DADADA"/>
      </a:accent4>
      <a:accent5>
        <a:srgbClr val="C3CDDC"/>
      </a:accent5>
      <a:accent6>
        <a:srgbClr val="E75C5C"/>
      </a:accent6>
      <a:hlink>
        <a:srgbClr val="80FF00"/>
      </a:hlink>
      <a:folHlink>
        <a:srgbClr val="FFFF66"/>
      </a:folHlink>
    </a:clrScheme>
    <a:fontScheme name="Tableau noir A VOIR">
      <a:majorFont>
        <a:latin typeface="Arial"/>
        <a:ea typeface="Osaka"/>
        <a:cs typeface="Osaka"/>
      </a:majorFont>
      <a:minorFont>
        <a:latin typeface="Arial"/>
        <a:ea typeface="Osaka"/>
        <a:cs typeface="Osaka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5" charset="0"/>
            <a:ea typeface="ＭＳ Ｐゴシック" pitchFamily="-105" charset="-128"/>
            <a:cs typeface="ＭＳ Ｐゴシック" pitchFamily="-105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5" charset="0"/>
            <a:ea typeface="ＭＳ Ｐゴシック" pitchFamily="-105" charset="-128"/>
            <a:cs typeface="ＭＳ Ｐゴシック" pitchFamily="-105" charset="-128"/>
          </a:defRPr>
        </a:defPPr>
      </a:lstStyle>
    </a:lnDef>
  </a:objectDefaults>
  <a:extraClrSchemeLst>
    <a:extraClrScheme>
      <a:clrScheme name="Tableau noir A VOIR 1">
        <a:dk1>
          <a:srgbClr val="808080"/>
        </a:dk1>
        <a:lt1>
          <a:srgbClr val="FFFFFF"/>
        </a:lt1>
        <a:dk2>
          <a:srgbClr val="5C8564"/>
        </a:dk2>
        <a:lt2>
          <a:srgbClr val="FFFFFF"/>
        </a:lt2>
        <a:accent1>
          <a:srgbClr val="86A1BF"/>
        </a:accent1>
        <a:accent2>
          <a:srgbClr val="FF6666"/>
        </a:accent2>
        <a:accent3>
          <a:srgbClr val="B5C2B8"/>
        </a:accent3>
        <a:accent4>
          <a:srgbClr val="DADADA"/>
        </a:accent4>
        <a:accent5>
          <a:srgbClr val="C3CDDC"/>
        </a:accent5>
        <a:accent6>
          <a:srgbClr val="E75C5C"/>
        </a:accent6>
        <a:hlink>
          <a:srgbClr val="80FF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HD:Applications:Microsoft Office 2004:Modèles:Présentations:Conceptions:Tableau noir A VOIR</Template>
  <TotalTime>893</TotalTime>
  <Words>1057</Words>
  <Application>Microsoft Macintosh PowerPoint</Application>
  <PresentationFormat>Personnalisé</PresentationFormat>
  <Paragraphs>189</Paragraphs>
  <Slides>33</Slides>
  <Notes>27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33</vt:i4>
      </vt:variant>
    </vt:vector>
  </HeadingPairs>
  <TitlesOfParts>
    <vt:vector size="38" baseType="lpstr">
      <vt:lpstr>Times</vt:lpstr>
      <vt:lpstr>Arial</vt:lpstr>
      <vt:lpstr>Monotype Sorts</vt:lpstr>
      <vt:lpstr>Times New Roman</vt:lpstr>
      <vt:lpstr>Tableau noir A VOIR</vt:lpstr>
      <vt:lpstr>Approche philosophique  du concept d’éducation</vt:lpstr>
      <vt:lpstr>Tableau des séances</vt:lpstr>
      <vt:lpstr>Introduction : le concept d’éducation</vt:lpstr>
      <vt:lpstr>I) Amorce de la réflexion </vt:lpstr>
      <vt:lpstr>Présentation PowerPoint</vt:lpstr>
      <vt:lpstr>Présentation PowerPoint</vt:lpstr>
      <vt:lpstr>Présentation PowerPoint</vt:lpstr>
      <vt:lpstr>II) Autour du concept d’éducation </vt:lpstr>
      <vt:lpstr>II) Autour du concept d’éducation </vt:lpstr>
      <vt:lpstr>Présentation PowerPoint</vt:lpstr>
      <vt:lpstr>Présentation PowerPoint</vt:lpstr>
      <vt:lpstr>II) Autour du concept d’éducation </vt:lpstr>
      <vt:lpstr>II) Autour du concept d’éducation </vt:lpstr>
      <vt:lpstr>II) Autour du concept d’éducation </vt:lpstr>
      <vt:lpstr>III) L’éducation sous tensions </vt:lpstr>
      <vt:lpstr>III) L’éducation sous tensions </vt:lpstr>
      <vt:lpstr>La définition d’Olivier Reboul</vt:lpstr>
      <vt:lpstr>III) L’éducation sous tensions </vt:lpstr>
      <vt:lpstr>III) L’éducation sous tensions </vt:lpstr>
      <vt:lpstr>III) L’éducation sous tensions </vt:lpstr>
      <vt:lpstr>III) L’éducation sous tensions </vt:lpstr>
      <vt:lpstr>III) L’éducation sous tensions </vt:lpstr>
      <vt:lpstr>III) L’éducation sous tensions </vt:lpstr>
      <vt:lpstr>IV) Eduquer, instruire, former</vt:lpstr>
      <vt:lpstr>IV) Eduquer, instruire, former</vt:lpstr>
      <vt:lpstr>IV) Eduquer, instruire, former</vt:lpstr>
      <vt:lpstr>IV) Eduquer, instruire, former</vt:lpstr>
      <vt:lpstr>IV) Eduquer, instruire, former</vt:lpstr>
      <vt:lpstr>Présentation PowerPoint</vt:lpstr>
      <vt:lpstr>Présentation PowerPoint</vt:lpstr>
      <vt:lpstr>CONCLUSION</vt:lpstr>
      <vt:lpstr>L’éducation</vt:lpstr>
      <vt:lpstr>Présentation PowerPoint</vt:lpstr>
    </vt:vector>
  </TitlesOfParts>
  <Manager/>
  <Company>INSPE Centre-Val de Loire Site de Châteauroux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Approche philosophique  de l’éducation</dc:title>
  <dc:subject/>
  <dc:creator>Jean-Louis Laubry</dc:creator>
  <cp:keywords/>
  <dc:description/>
  <cp:lastModifiedBy>Laubry Jean-Louis</cp:lastModifiedBy>
  <cp:revision>179</cp:revision>
  <cp:lastPrinted>2017-09-04T10:51:03Z</cp:lastPrinted>
  <dcterms:created xsi:type="dcterms:W3CDTF">2017-09-03T08:19:26Z</dcterms:created>
  <dcterms:modified xsi:type="dcterms:W3CDTF">2023-11-05T21:33:41Z</dcterms:modified>
  <cp:category/>
</cp:coreProperties>
</file>