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300" r:id="rId4"/>
    <p:sldId id="301" r:id="rId5"/>
    <p:sldId id="264" r:id="rId6"/>
    <p:sldId id="310" r:id="rId7"/>
    <p:sldId id="267" r:id="rId8"/>
    <p:sldId id="268" r:id="rId9"/>
    <p:sldId id="311" r:id="rId10"/>
    <p:sldId id="259" r:id="rId11"/>
    <p:sldId id="314" r:id="rId12"/>
    <p:sldId id="313" r:id="rId13"/>
    <p:sldId id="260" r:id="rId14"/>
    <p:sldId id="261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6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1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C35530B2-4567-429F-9115-D7EC52439C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7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0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7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3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6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2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32C5DB-7599-42E3-BFE8-0522D6C01066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1A29AD-C2E1-409D-A064-50F0CB926E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ulturescientifique89.ac-dijon.fr/?C3-CLASSER-LES-ANIMAUX-AU-CYCLE-3-CM1-CM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F53A9-791B-42CC-C860-005F4323B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classification du vivant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56E994-67B9-27DF-7EB4-9A2804299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S. BOURGET</a:t>
            </a:r>
          </a:p>
          <a:p>
            <a:r>
              <a:rPr lang="fr-FR" dirty="0"/>
              <a:t>INSPE CVL</a:t>
            </a:r>
          </a:p>
        </p:txBody>
      </p:sp>
    </p:spTree>
    <p:extLst>
      <p:ext uri="{BB962C8B-B14F-4D97-AF65-F5344CB8AC3E}">
        <p14:creationId xmlns:p14="http://schemas.microsoft.com/office/powerpoint/2010/main" val="79527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53AA4-0874-4E3A-B38D-689F291F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qui a changé?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097C39-6F60-4744-8C2D-8949C6CA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1" y="2872581"/>
            <a:ext cx="7229475" cy="2457450"/>
          </a:xfrm>
        </p:spPr>
      </p:pic>
    </p:spTree>
    <p:extLst>
      <p:ext uri="{BB962C8B-B14F-4D97-AF65-F5344CB8AC3E}">
        <p14:creationId xmlns:p14="http://schemas.microsoft.com/office/powerpoint/2010/main" val="51095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35ED8-B929-4095-9931-93FD76A0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6287EB-8F77-4671-9243-10694DD6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2" y="0"/>
            <a:ext cx="9696358" cy="6858000"/>
          </a:xfrm>
        </p:spPr>
      </p:pic>
    </p:spTree>
    <p:extLst>
      <p:ext uri="{BB962C8B-B14F-4D97-AF65-F5344CB8AC3E}">
        <p14:creationId xmlns:p14="http://schemas.microsoft.com/office/powerpoint/2010/main" val="205318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53AA4-0874-4E3A-B38D-689F291F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qui a changé?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097C39-6F60-4744-8C2D-8949C6CA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81" y="2663191"/>
            <a:ext cx="7229475" cy="2457450"/>
          </a:xfrm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A65CC02B-6D3C-49D0-152A-83B3D1F6E764}"/>
              </a:ext>
            </a:extLst>
          </p:cNvPr>
          <p:cNvSpPr/>
          <p:nvPr/>
        </p:nvSpPr>
        <p:spPr>
          <a:xfrm>
            <a:off x="2105025" y="3238500"/>
            <a:ext cx="742950" cy="7715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21817320-E964-F744-42DD-BC4081B477AE}"/>
              </a:ext>
            </a:extLst>
          </p:cNvPr>
          <p:cNvSpPr/>
          <p:nvPr/>
        </p:nvSpPr>
        <p:spPr>
          <a:xfrm>
            <a:off x="5724525" y="4248150"/>
            <a:ext cx="742950" cy="7715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DC43990C-F74E-E9BC-74B8-E8C515746800}"/>
              </a:ext>
            </a:extLst>
          </p:cNvPr>
          <p:cNvSpPr/>
          <p:nvPr/>
        </p:nvSpPr>
        <p:spPr>
          <a:xfrm>
            <a:off x="7620000" y="4171950"/>
            <a:ext cx="742950" cy="7715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38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35ED8-B929-4095-9931-93FD76A0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6287EB-8F77-4671-9243-10694DD6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2" y="0"/>
            <a:ext cx="9696358" cy="6858000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AA9488A-17FE-5F96-A2B8-BB42CF856213}"/>
              </a:ext>
            </a:extLst>
          </p:cNvPr>
          <p:cNvSpPr/>
          <p:nvPr/>
        </p:nvSpPr>
        <p:spPr>
          <a:xfrm>
            <a:off x="2343150" y="1737360"/>
            <a:ext cx="2200275" cy="37719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59D8E8C-44BD-BF19-32B3-9559034A5C69}"/>
              </a:ext>
            </a:extLst>
          </p:cNvPr>
          <p:cNvSpPr/>
          <p:nvPr/>
        </p:nvSpPr>
        <p:spPr>
          <a:xfrm>
            <a:off x="3443287" y="2118360"/>
            <a:ext cx="2200275" cy="37719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9C06302-568A-1A13-5F5A-9DF449DE192D}"/>
              </a:ext>
            </a:extLst>
          </p:cNvPr>
          <p:cNvSpPr/>
          <p:nvPr/>
        </p:nvSpPr>
        <p:spPr>
          <a:xfrm>
            <a:off x="2543174" y="4937760"/>
            <a:ext cx="990601" cy="377190"/>
          </a:xfrm>
          <a:prstGeom prst="ellipse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C7E6E4-5929-7339-62FE-7B899E2A7E98}"/>
              </a:ext>
            </a:extLst>
          </p:cNvPr>
          <p:cNvSpPr/>
          <p:nvPr/>
        </p:nvSpPr>
        <p:spPr>
          <a:xfrm>
            <a:off x="4048123" y="3191927"/>
            <a:ext cx="990601" cy="377190"/>
          </a:xfrm>
          <a:prstGeom prst="ellipse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9D64CE1-03BD-A0FC-0811-3A3F38F46596}"/>
              </a:ext>
            </a:extLst>
          </p:cNvPr>
          <p:cNvSpPr/>
          <p:nvPr/>
        </p:nvSpPr>
        <p:spPr>
          <a:xfrm>
            <a:off x="4133849" y="3951396"/>
            <a:ext cx="990601" cy="377190"/>
          </a:xfrm>
          <a:prstGeom prst="ellipse">
            <a:avLst/>
          </a:prstGeom>
          <a:noFill/>
          <a:ln w="730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0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5BD62-567F-4218-8F8D-6A784279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8D210A8-1098-476C-AF20-1A1EF979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7A8D6AED-F9DB-449D-A7C3-0A164C995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" y="158788"/>
            <a:ext cx="6125544" cy="65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260351"/>
            <a:ext cx="8540750" cy="583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/>
              <a:t>La nouvelle ou classification phylogénétique…</a:t>
            </a:r>
          </a:p>
          <a:p>
            <a:pPr>
              <a:buFont typeface="Arial" charset="0"/>
              <a:buNone/>
            </a:pPr>
            <a:endParaRPr lang="fr-FR"/>
          </a:p>
          <a:p>
            <a:pPr>
              <a:buFont typeface="Arial" charset="0"/>
              <a:buNone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9894-51A1-472C-9082-903FA28215AD}" type="slidenum">
              <a:rPr lang="fr-FR"/>
              <a:pPr/>
              <a:t>15</a:t>
            </a:fld>
            <a:endParaRPr lang="fr-FR"/>
          </a:p>
        </p:txBody>
      </p:sp>
      <p:pic>
        <p:nvPicPr>
          <p:cNvPr id="57349" name="Picture 5" descr="Arbre_viv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1484314"/>
            <a:ext cx="6877050" cy="5157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8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355F2-D9C2-4AA3-87DB-57864A34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8CB50-010E-4072-862F-B74774F9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E1CD511-19FB-4266-A312-FF3CEDB1A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09" y="1351475"/>
            <a:ext cx="5892715" cy="3941068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DC4F5401-754D-426E-B123-DE3D20356759}"/>
              </a:ext>
            </a:extLst>
          </p:cNvPr>
          <p:cNvSpPr/>
          <p:nvPr/>
        </p:nvSpPr>
        <p:spPr>
          <a:xfrm>
            <a:off x="1004047" y="1004047"/>
            <a:ext cx="8453718" cy="48499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E0A7C-6279-AFCD-5AC0-F3F0D918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90BE6-8656-22C6-6798-8525E01B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http://culturescientifique89.ac-dijon.fr/?C3-CLASSER-LES-ANIMAUX-AU-CYCLE-3-CM1-CM2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dirty="0"/>
              <a:t>La systématique: c’est la science de l’organisation de la diversité des êtres vivants par la réalisation de classifications phylogénétiques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Elle permet d’avoir une idée des parents, ou ancêtre commun des espèces.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14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598B2-643B-4D86-8BE7-41514B3E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2A91D-8654-4E66-9CAE-BD59A26D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De quel animal (le canard colvert ou le brochet) la grenouille est la plus proche?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4" descr="evolution tableau animaux">
            <a:extLst>
              <a:ext uri="{FF2B5EF4-FFF2-40B4-BE49-F238E27FC236}">
                <a16:creationId xmlns:a16="http://schemas.microsoft.com/office/drawing/2014/main" id="{4BEC38BC-0B48-403A-AF8A-C63D947D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852" y="3140186"/>
            <a:ext cx="7632700" cy="243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36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7E449-2E77-4224-2AD6-E6C6DE79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critères pour classer?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FA54D-A4E7-83FA-9D7B-DBC1A691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5598"/>
          </a:xfrm>
        </p:spPr>
        <p:txBody>
          <a:bodyPr>
            <a:normAutofit/>
          </a:bodyPr>
          <a:lstStyle/>
          <a:p>
            <a:r>
              <a:rPr lang="fr-FR" dirty="0"/>
              <a:t>On ne prendra uniquement les critères qu’ils ont en commun, </a:t>
            </a:r>
          </a:p>
          <a:p>
            <a:pPr marL="0" indent="0">
              <a:buNone/>
            </a:pPr>
            <a:r>
              <a:rPr lang="fr-FR" dirty="0"/>
              <a:t>=&gt; ce sont des attributs.</a:t>
            </a:r>
          </a:p>
          <a:p>
            <a:pPr marL="0" marR="0" indent="0" algn="l" rtl="0" eaLnBrk="1" fontAlgn="base" latinLnBrk="0" hangingPunct="1">
              <a:spcBef>
                <a:spcPts val="288"/>
              </a:spcBef>
              <a:spcAft>
                <a:spcPts val="0"/>
              </a:spcAft>
            </a:pP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40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/>
              <a:t>Voici les différents attributs </a:t>
            </a:r>
          </a:p>
        </p:txBody>
      </p:sp>
      <p:graphicFrame>
        <p:nvGraphicFramePr>
          <p:cNvPr id="60476" name="Group 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568447"/>
              </p:ext>
            </p:extLst>
          </p:nvPr>
        </p:nvGraphicFramePr>
        <p:xfrm>
          <a:off x="2009955" y="1279613"/>
          <a:ext cx="6683914" cy="2148840"/>
        </p:xfrm>
        <a:graphic>
          <a:graphicData uri="http://schemas.openxmlformats.org/drawingml/2006/table">
            <a:tbl>
              <a:tblPr/>
              <a:tblGrid>
                <a:gridCol w="130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6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Yeux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Squelet-te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interne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 membres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Plumes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 doigts à la 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Nageoire à rayons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Canard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Grenouille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Brochet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5F7-02D8-4FFC-A53C-631848353BCD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050245"/>
              </p:ext>
            </p:extLst>
          </p:nvPr>
        </p:nvGraphicFramePr>
        <p:xfrm>
          <a:off x="1919536" y="1212758"/>
          <a:ext cx="6840760" cy="2648291"/>
        </p:xfrm>
        <a:graphic>
          <a:graphicData uri="http://schemas.openxmlformats.org/drawingml/2006/table">
            <a:tbl>
              <a:tblPr/>
              <a:tblGrid>
                <a:gridCol w="148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2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Yeux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Squelette interne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 membres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Plumes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 doigts à la 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Nageoire à rayons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Canard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Grenouille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Brochet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66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71D-B848-4A63-A727-8DCE7C082D01}" type="slidenum">
              <a:rPr lang="fr-FR"/>
              <a:pPr/>
              <a:t>7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919288" y="620714"/>
            <a:ext cx="8424862" cy="561657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61965" y="6218962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yeux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95551" y="1341439"/>
            <a:ext cx="7345363" cy="431958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495551" y="5678229"/>
            <a:ext cx="2002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Squelette interne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000375" y="1844675"/>
            <a:ext cx="3455988" cy="3240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7175500" y="1844675"/>
            <a:ext cx="2305050" cy="3240088"/>
          </a:xfrm>
          <a:prstGeom prst="rect">
            <a:avLst/>
          </a:prstGeom>
          <a:solidFill>
            <a:srgbClr val="00B0F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brochet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071813" y="5157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051175" y="510063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4 membres</a:t>
            </a:r>
            <a:r>
              <a:rPr lang="fr-FR" dirty="0"/>
              <a:t>	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7156451" y="5027613"/>
            <a:ext cx="2119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Nageoires à rayons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432175" y="2420939"/>
            <a:ext cx="1295400" cy="1944687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canard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087938" y="2420939"/>
            <a:ext cx="1079500" cy="19446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grenouille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3432176" y="4508500"/>
            <a:ext cx="918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plumes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5067301" y="4379913"/>
            <a:ext cx="112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Main à 4 </a:t>
            </a:r>
          </a:p>
          <a:p>
            <a:r>
              <a:rPr lang="fr-FR" dirty="0">
                <a:solidFill>
                  <a:srgbClr val="7030A0"/>
                </a:solidFill>
              </a:rPr>
              <a:t>doigts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1"/>
            <a:ext cx="8540750" cy="608013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On peut représenter aussi sous forme d’arbre.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83D3-6891-4D33-912E-E651F5C0755B}" type="slidenum">
              <a:rPr lang="fr-FR"/>
              <a:pPr/>
              <a:t>8</a:t>
            </a:fld>
            <a:endParaRPr lang="fr-FR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847851" y="35734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719514" y="35734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224338" y="227647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224338" y="22764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5664200" y="1484314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5664200" y="1484313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5664201" y="29972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4224339" y="4724400"/>
            <a:ext cx="431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2135188" y="3500438"/>
            <a:ext cx="0" cy="1444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1677988" y="3011488"/>
            <a:ext cx="66717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yeux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3359150" y="3500438"/>
            <a:ext cx="0" cy="1444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782889" y="2781301"/>
            <a:ext cx="1180131" cy="64633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Squelette</a:t>
            </a:r>
          </a:p>
          <a:p>
            <a:r>
              <a:rPr lang="fr-FR"/>
              <a:t>interne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6167438" y="1412876"/>
            <a:ext cx="0" cy="1444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6167438" y="2924176"/>
            <a:ext cx="0" cy="1444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4872038" y="4652963"/>
            <a:ext cx="0" cy="1444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4491039" y="4164013"/>
            <a:ext cx="2122697" cy="36933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Nageoires à rayons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656138" y="2205038"/>
            <a:ext cx="0" cy="1444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4079875" y="1700213"/>
            <a:ext cx="1324402" cy="36933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4 membres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788026" y="923925"/>
            <a:ext cx="918841" cy="36933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plumes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788026" y="2508250"/>
            <a:ext cx="2016899" cy="36933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4 doigts à la main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8740776" y="1211263"/>
            <a:ext cx="88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canard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8596313" y="2724150"/>
            <a:ext cx="1220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grenouille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8667751" y="4451350"/>
            <a:ext cx="984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brochet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774826" y="5589589"/>
            <a:ext cx="8648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Donc la grenouille est plus proche du canard que du brochet!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00C09-33A2-1249-09E5-7115F61E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Classer / trier  / ranger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5EDBF-2009-BC34-D959-A15235996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Classer: regrouper par rapport à des </a:t>
            </a:r>
            <a:r>
              <a:rPr lang="fr-FR" dirty="0" err="1"/>
              <a:t>caratères</a:t>
            </a:r>
            <a:r>
              <a:rPr lang="fr-FR" dirty="0"/>
              <a:t> communs</a:t>
            </a:r>
          </a:p>
          <a:p>
            <a:r>
              <a:rPr lang="fr-FR" dirty="0"/>
              <a:t>Trier: répartir en deux groupes par rapport à un critère absent et présent</a:t>
            </a:r>
          </a:p>
          <a:p>
            <a:r>
              <a:rPr lang="fr-FR" dirty="0"/>
              <a:t>Ranger: organiser par rapport à un critère continu</a:t>
            </a:r>
          </a:p>
        </p:txBody>
      </p:sp>
    </p:spTree>
    <p:extLst>
      <p:ext uri="{BB962C8B-B14F-4D97-AF65-F5344CB8AC3E}">
        <p14:creationId xmlns:p14="http://schemas.microsoft.com/office/powerpoint/2010/main" val="24898223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268</Words>
  <Application>Microsoft Office PowerPoint</Application>
  <PresentationFormat>Grand écran</PresentationFormat>
  <Paragraphs>89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Rétrospective</vt:lpstr>
      <vt:lpstr>La classification du vivant</vt:lpstr>
      <vt:lpstr>Introduction </vt:lpstr>
      <vt:lpstr>Problématique:</vt:lpstr>
      <vt:lpstr>Quels critères pour classer?</vt:lpstr>
      <vt:lpstr>Voici les différents attributs </vt:lpstr>
      <vt:lpstr>Présentation PowerPoint</vt:lpstr>
      <vt:lpstr>Présentation PowerPoint</vt:lpstr>
      <vt:lpstr>On peut représenter aussi sous forme d’arbre.</vt:lpstr>
      <vt:lpstr>Classer / trier  / ranger</vt:lpstr>
      <vt:lpstr>Qu’est ce qui a changé?</vt:lpstr>
      <vt:lpstr>Présentation PowerPoint</vt:lpstr>
      <vt:lpstr>Qu’est ce qui a changé?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classification du vivant</dc:title>
  <dc:creator>sylvia bourget</dc:creator>
  <cp:lastModifiedBy>sylvia bourget</cp:lastModifiedBy>
  <cp:revision>1</cp:revision>
  <dcterms:created xsi:type="dcterms:W3CDTF">2023-12-03T23:43:25Z</dcterms:created>
  <dcterms:modified xsi:type="dcterms:W3CDTF">2023-12-04T00:15:18Z</dcterms:modified>
</cp:coreProperties>
</file>