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0" r:id="rId4"/>
    <p:sldId id="307" r:id="rId5"/>
    <p:sldId id="308" r:id="rId6"/>
    <p:sldId id="309" r:id="rId7"/>
    <p:sldId id="310" r:id="rId8"/>
    <p:sldId id="347" r:id="rId9"/>
    <p:sldId id="343" r:id="rId10"/>
    <p:sldId id="263" r:id="rId11"/>
    <p:sldId id="314" r:id="rId12"/>
    <p:sldId id="315" r:id="rId13"/>
    <p:sldId id="316" r:id="rId14"/>
    <p:sldId id="317" r:id="rId15"/>
    <p:sldId id="318" r:id="rId16"/>
    <p:sldId id="276" r:id="rId17"/>
    <p:sldId id="319" r:id="rId18"/>
    <p:sldId id="320" r:id="rId19"/>
    <p:sldId id="321" r:id="rId20"/>
    <p:sldId id="322" r:id="rId21"/>
    <p:sldId id="351" r:id="rId22"/>
    <p:sldId id="350" r:id="rId23"/>
    <p:sldId id="278" r:id="rId24"/>
    <p:sldId id="331" r:id="rId25"/>
    <p:sldId id="332" r:id="rId26"/>
    <p:sldId id="340" r:id="rId27"/>
    <p:sldId id="341" r:id="rId28"/>
    <p:sldId id="342" r:id="rId29"/>
    <p:sldId id="324" r:id="rId30"/>
    <p:sldId id="325" r:id="rId31"/>
    <p:sldId id="293" r:id="rId32"/>
    <p:sldId id="348" r:id="rId33"/>
    <p:sldId id="349" r:id="rId34"/>
    <p:sldId id="266" r:id="rId35"/>
    <p:sldId id="330" r:id="rId36"/>
    <p:sldId id="334" r:id="rId37"/>
    <p:sldId id="326" r:id="rId38"/>
    <p:sldId id="333" r:id="rId39"/>
    <p:sldId id="327" r:id="rId40"/>
    <p:sldId id="323" r:id="rId41"/>
    <p:sldId id="337" r:id="rId42"/>
    <p:sldId id="289" r:id="rId43"/>
    <p:sldId id="328" r:id="rId44"/>
    <p:sldId id="329" r:id="rId45"/>
    <p:sldId id="335" r:id="rId46"/>
    <p:sldId id="338" r:id="rId47"/>
    <p:sldId id="336" r:id="rId48"/>
    <p:sldId id="306" r:id="rId49"/>
    <p:sldId id="298" r:id="rId50"/>
    <p:sldId id="344" r:id="rId51"/>
    <p:sldId id="290" r:id="rId52"/>
    <p:sldId id="300" r:id="rId53"/>
    <p:sldId id="345" r:id="rId54"/>
    <p:sldId id="260" r:id="rId55"/>
    <p:sldId id="339" r:id="rId56"/>
    <p:sldId id="311" r:id="rId57"/>
    <p:sldId id="283" r:id="rId58"/>
    <p:sldId id="346" r:id="rId59"/>
    <p:sldId id="301" r:id="rId60"/>
    <p:sldId id="284" r:id="rId61"/>
    <p:sldId id="355" r:id="rId62"/>
    <p:sldId id="261" r:id="rId63"/>
    <p:sldId id="312" r:id="rId64"/>
    <p:sldId id="352" r:id="rId65"/>
    <p:sldId id="353" r:id="rId66"/>
    <p:sldId id="305" r:id="rId67"/>
    <p:sldId id="295" r:id="rId68"/>
    <p:sldId id="354" r:id="rId69"/>
    <p:sldId id="304" r:id="rId70"/>
    <p:sldId id="313" r:id="rId71"/>
    <p:sldId id="294" r:id="rId72"/>
    <p:sldId id="271" r:id="rId7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9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91" autoAdjust="0"/>
    <p:restoredTop sz="94705"/>
  </p:normalViewPr>
  <p:slideViewPr>
    <p:cSldViewPr snapToGrid="0" snapToObjects="1">
      <p:cViewPr varScale="1">
        <p:scale>
          <a:sx n="104" d="100"/>
          <a:sy n="104" d="100"/>
        </p:scale>
        <p:origin x="141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0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02/05/2021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272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02/05/2021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33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02/05/2021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38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02/05/2021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408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02/05/2021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1191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02/05/2021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32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02/05/2021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256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02/05/2021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88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02/05/2021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676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02/05/2021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8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02/05/2021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72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9CD9F-F569-E64E-8582-9850EA1982E8}" type="datetimeFigureOut">
              <a:rPr lang="fr-FR" smtClean="0"/>
              <a:pPr/>
              <a:t>02/05/2021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53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entre-val-de-loire.developpement-durable.gouv.fr/cartes-des-zonages-de-la-region-centre-val-de-r871.html" TargetMode="External"/><Relationship Id="rId4" Type="http://schemas.openxmlformats.org/officeDocument/2006/relationships/hyperlink" Target="http://carmen.developpement-durable.gouv.fr/index.php?map=DREAL24.map&amp;service_idx=11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Jq7i_3UODM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taterre.fr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quartiers.logement.gouv.fr/carte-interactive/?vue=map&amp;region=24&amp;sens=desc&amp;tri=date-creation" TargetMode="External"/><Relationship Id="rId2" Type="http://schemas.openxmlformats.org/officeDocument/2006/relationships/hyperlink" Target="http://www.ecoquartiers.logement.gouv.fr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://www.centre-val-de-loire.developpement-durable.gouv.fr/les-eco-quartiers-en-region-centre-val-de-loire-r603.html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monconseil.tours.fr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monconseil.tours.fr/cartes-interactives/zoom-sur-ecoquartier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www.ecoquartier-baudens.fr/projets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gcentre.fr/171661-orleans-comment-les-habitants-imaginent-le-futur-eco-quartier-des-groues/" TargetMode="External"/><Relationship Id="rId2" Type="http://schemas.openxmlformats.org/officeDocument/2006/relationships/hyperlink" Target="http://www.orleans-metropole.fr/477/les-groues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entre-val-de-loire.developpement-durable.gouv.fr/l-ecoquartier-coeur-de-ville-a-montlouis-sur-loire-a3222.html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113283"/>
            <a:ext cx="7772400" cy="2772917"/>
          </a:xfrm>
          <a:ln w="38100"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>
                <a:ln>
                  <a:solidFill>
                    <a:schemeClr val="tx1"/>
                  </a:solidFill>
                </a:ln>
                <a:solidFill>
                  <a:srgbClr val="0432FF"/>
                </a:solidFill>
              </a:rPr>
              <a:t>Mieux habiter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174812"/>
            <a:ext cx="6400800" cy="1463987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tx1"/>
                </a:solidFill>
              </a:rPr>
              <a:t>UE22 EC2</a:t>
            </a:r>
          </a:p>
          <a:p>
            <a:r>
              <a:rPr lang="fr-FR" sz="3600" b="1" dirty="0">
                <a:solidFill>
                  <a:schemeClr val="tx1"/>
                </a:solidFill>
              </a:rPr>
              <a:t>TD13</a:t>
            </a:r>
          </a:p>
        </p:txBody>
      </p:sp>
    </p:spTree>
    <p:extLst>
      <p:ext uri="{BB962C8B-B14F-4D97-AF65-F5344CB8AC3E}">
        <p14:creationId xmlns:p14="http://schemas.microsoft.com/office/powerpoint/2010/main" val="1620813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995200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II) La nature en ville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08914"/>
            <a:ext cx="9144000" cy="5866482"/>
          </a:xfrm>
        </p:spPr>
        <p:txBody>
          <a:bodyPr/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2.1. Une contradiction apparente : nature et ville</a:t>
            </a:r>
          </a:p>
          <a:p>
            <a:pPr marL="0" indent="0">
              <a:buNone/>
            </a:pPr>
            <a:r>
              <a:rPr lang="fr-FR" dirty="0"/>
              <a:t>• Les espaces verts « </a:t>
            </a:r>
            <a:r>
              <a:rPr lang="fr-FR" i="1" dirty="0"/>
              <a:t>appareil respiratoire </a:t>
            </a:r>
            <a:r>
              <a:rPr lang="fr-FR" dirty="0"/>
              <a:t>» (XIXème)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Plan Haussmann (Paris) = approche globale avec 3 réseaux : 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- voies, 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- eaux, 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- espaces 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Verts.</a:t>
            </a:r>
          </a:p>
        </p:txBody>
      </p:sp>
      <p:pic>
        <p:nvPicPr>
          <p:cNvPr id="4" name="Image 3" descr="8e9327939cb32b2e9ce7070a03648e4caec588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760596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3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40px-RéalisationsUrbaines2ndEmpir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2" y="2184400"/>
            <a:ext cx="8128001" cy="4673600"/>
          </a:xfrm>
          <a:prstGeom prst="rect">
            <a:avLst/>
          </a:prstGeom>
        </p:spPr>
      </p:pic>
      <p:pic>
        <p:nvPicPr>
          <p:cNvPr id="3" name="Image 2" descr="espaceVertPari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562634" cy="278776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537921" y="26629"/>
            <a:ext cx="569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Espaces verts conçus à trois échelles (bois, jardins, squares)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619062" y="1798083"/>
            <a:ext cx="2007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Voies de circulation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9952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II) La nature en ville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08914"/>
            <a:ext cx="9144000" cy="5610278"/>
          </a:xfrm>
        </p:spPr>
        <p:txBody>
          <a:bodyPr/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2.1. Une contradiction apparente : nature et ville</a:t>
            </a:r>
          </a:p>
          <a:p>
            <a:pPr marL="0" indent="0">
              <a:buNone/>
            </a:pPr>
            <a:r>
              <a:rPr lang="fr-FR" dirty="0"/>
              <a:t>• Les « </a:t>
            </a:r>
            <a:r>
              <a:rPr lang="fr-FR" b="1" dirty="0"/>
              <a:t>cités jardins » </a:t>
            </a:r>
            <a:r>
              <a:rPr lang="fr-FR" sz="2800" dirty="0"/>
              <a:t>(villes de banlieue au R-U début XXe, lotissements dans la France de l’entre-deux-guerres)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5" name="Image 4" descr="Ebenezer_Howard1850-195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6835"/>
            <a:ext cx="2111961" cy="272960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-7730" y="5696444"/>
            <a:ext cx="2119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Howard (1850-1928)</a:t>
            </a:r>
          </a:p>
        </p:txBody>
      </p:sp>
      <p:pic>
        <p:nvPicPr>
          <p:cNvPr id="7" name="Image 6" descr="gardenciti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627" y="2937722"/>
            <a:ext cx="6074158" cy="392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3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093" y="6212364"/>
            <a:ext cx="4080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err="1"/>
              <a:t>Welwyn</a:t>
            </a:r>
            <a:r>
              <a:rPr lang="fr-FR" b="1" dirty="0"/>
              <a:t> Garden City (Royaume Uni)</a:t>
            </a:r>
          </a:p>
          <a:p>
            <a:pPr algn="r"/>
            <a:r>
              <a:rPr lang="fr-FR" dirty="0"/>
              <a:t>Une ville s’inspirant du modèle d’Howard</a:t>
            </a:r>
          </a:p>
          <a:p>
            <a:pPr algn="r"/>
            <a:endParaRPr lang="fr-FR" dirty="0"/>
          </a:p>
        </p:txBody>
      </p:sp>
      <p:pic>
        <p:nvPicPr>
          <p:cNvPr id="3" name="Image 2" descr="GardenscitiesHowar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855307" cy="3291578"/>
          </a:xfrm>
          <a:prstGeom prst="rect">
            <a:avLst/>
          </a:prstGeom>
        </p:spPr>
      </p:pic>
      <p:pic>
        <p:nvPicPr>
          <p:cNvPr id="4" name="Image 3" descr="welwyn-garden-city-town-centre-from-the-howard-centre-hertfordshire-DXBRG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573" y="3472620"/>
            <a:ext cx="5075427" cy="338538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855307" y="1"/>
            <a:ext cx="2696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Image de synthèse du modèle imaginé par Howard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525973" y="0"/>
            <a:ext cx="74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Stains</a:t>
            </a:r>
          </a:p>
        </p:txBody>
      </p:sp>
      <p:pic>
        <p:nvPicPr>
          <p:cNvPr id="4" name="Image 3" descr="6-plan-cj-ophbmds_19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5626"/>
            <a:ext cx="4318472" cy="3318025"/>
          </a:xfrm>
          <a:prstGeom prst="rect">
            <a:avLst/>
          </a:prstGeom>
        </p:spPr>
      </p:pic>
      <p:pic>
        <p:nvPicPr>
          <p:cNvPr id="5" name="Image 4" descr="cite_jardin_stains_aerie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305" y="0"/>
            <a:ext cx="4877695" cy="3235538"/>
          </a:xfrm>
          <a:prstGeom prst="rect">
            <a:avLst/>
          </a:prstGeom>
        </p:spPr>
      </p:pic>
      <p:pic>
        <p:nvPicPr>
          <p:cNvPr id="6" name="Image 5" descr="PlanSuresn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305" y="3497673"/>
            <a:ext cx="4913857" cy="336032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52534" y="6488668"/>
            <a:ext cx="102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Suresnes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0" y="643617"/>
            <a:ext cx="42663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Les « cités jardins » en France</a:t>
            </a:r>
          </a:p>
          <a:p>
            <a:r>
              <a:rPr lang="fr-FR" sz="2400" b="1" dirty="0"/>
              <a:t>(entre-deux-guerres)</a:t>
            </a:r>
          </a:p>
          <a:p>
            <a:r>
              <a:rPr lang="fr-FR" sz="2400" dirty="0"/>
              <a:t>(non pas à l’échelle de la ville, mais à l’échelle du quartier)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9952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II) La nature en ville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3136" y="1391604"/>
            <a:ext cx="8830864" cy="5466396"/>
          </a:xfrm>
        </p:spPr>
        <p:txBody>
          <a:bodyPr/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2.2. Quelle nature en ville au XXIème siècle ?</a:t>
            </a:r>
          </a:p>
          <a:p>
            <a:pPr marL="0" indent="0">
              <a:buNone/>
            </a:pPr>
            <a:r>
              <a:rPr lang="fr-FR" dirty="0"/>
              <a:t>• La </a:t>
            </a:r>
            <a:r>
              <a:rPr lang="fr-FR" b="1" dirty="0"/>
              <a:t>COP 21 </a:t>
            </a:r>
            <a:r>
              <a:rPr lang="fr-FR" dirty="0"/>
              <a:t>(Paris, 2015) : biodiversité et réchauffement climatique</a:t>
            </a:r>
          </a:p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</a:rPr>
              <a:t>+ 4</a:t>
            </a:r>
            <a:r>
              <a:rPr lang="fr-FR" baseline="30000" dirty="0">
                <a:solidFill>
                  <a:srgbClr val="FF0000"/>
                </a:solidFill>
              </a:rPr>
              <a:t>e</a:t>
            </a:r>
            <a:r>
              <a:rPr lang="fr-FR" dirty="0">
                <a:solidFill>
                  <a:srgbClr val="FF0000"/>
                </a:solidFill>
              </a:rPr>
              <a:t> C prévu en 2050</a:t>
            </a:r>
          </a:p>
          <a:p>
            <a:pPr marL="0" indent="0">
              <a:buNone/>
            </a:pPr>
            <a:endParaRPr lang="fr-FR" dirty="0">
              <a:solidFill>
                <a:srgbClr val="FF0000"/>
              </a:solidFill>
            </a:endParaRPr>
          </a:p>
          <a:p>
            <a:pPr marL="0" indent="0">
              <a:buFont typeface="Wingdings" pitchFamily="-101" charset="2"/>
              <a:buChar char="à"/>
            </a:pPr>
            <a:r>
              <a:rPr lang="fr-FR" dirty="0">
                <a:solidFill>
                  <a:srgbClr val="0000FF"/>
                </a:solidFill>
                <a:sym typeface="Wingdings"/>
              </a:rPr>
              <a:t>Développer en ville des </a:t>
            </a:r>
            <a:r>
              <a:rPr lang="fr-FR" b="1" dirty="0">
                <a:solidFill>
                  <a:srgbClr val="0000FF"/>
                </a:solidFill>
                <a:sym typeface="Wingdings"/>
              </a:rPr>
              <a:t>îlots de fraîcheur </a:t>
            </a:r>
            <a:r>
              <a:rPr lang="fr-FR" dirty="0">
                <a:solidFill>
                  <a:srgbClr val="0000FF"/>
                </a:solidFill>
                <a:sym typeface="Wingdings"/>
              </a:rPr>
              <a:t>et </a:t>
            </a:r>
            <a:r>
              <a:rPr lang="fr-FR" b="1" dirty="0">
                <a:solidFill>
                  <a:srgbClr val="0000FF"/>
                </a:solidFill>
                <a:sym typeface="Wingdings"/>
              </a:rPr>
              <a:t>capturer les gaz à effet de serre </a:t>
            </a:r>
            <a:r>
              <a:rPr lang="fr-FR" dirty="0">
                <a:solidFill>
                  <a:srgbClr val="0000FF"/>
                </a:solidFill>
                <a:sym typeface="Wingdings"/>
              </a:rPr>
              <a:t>(arbres)</a:t>
            </a:r>
          </a:p>
          <a:p>
            <a:pPr marL="0" indent="0">
              <a:buFont typeface="Wingdings" pitchFamily="-101" charset="2"/>
              <a:buChar char="à"/>
            </a:pPr>
            <a:endParaRPr lang="fr-FR" dirty="0">
              <a:solidFill>
                <a:srgbClr val="0000FF"/>
              </a:solidFill>
              <a:sym typeface="Wingdings"/>
            </a:endParaRPr>
          </a:p>
          <a:p>
            <a:pPr marL="0" indent="0">
              <a:buFont typeface="Wingdings" pitchFamily="-101" charset="2"/>
              <a:buChar char="à"/>
            </a:pPr>
            <a:r>
              <a:rPr lang="fr-FR" dirty="0">
                <a:solidFill>
                  <a:srgbClr val="0000FF"/>
                </a:solidFill>
                <a:sym typeface="Wingdings"/>
              </a:rPr>
              <a:t>Mise en place de </a:t>
            </a:r>
            <a:r>
              <a:rPr lang="fr-FR" b="1" dirty="0">
                <a:solidFill>
                  <a:srgbClr val="008000"/>
                </a:solidFill>
                <a:sym typeface="Wingdings"/>
              </a:rPr>
              <a:t>trames vertes </a:t>
            </a:r>
            <a:r>
              <a:rPr lang="fr-FR" b="1" dirty="0">
                <a:solidFill>
                  <a:srgbClr val="0000FF"/>
                </a:solidFill>
                <a:sym typeface="Wingdings"/>
              </a:rPr>
              <a:t>et bleues</a:t>
            </a:r>
            <a:endParaRPr lang="fr-FR" b="1" dirty="0">
              <a:solidFill>
                <a:srgbClr val="0000FF"/>
              </a:solidFill>
            </a:endParaRPr>
          </a:p>
        </p:txBody>
      </p:sp>
      <p:pic>
        <p:nvPicPr>
          <p:cNvPr id="8" name="Image 7" descr="Logo_COP_21_Paris_20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974" y="608827"/>
            <a:ext cx="2011026" cy="373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3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87966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II) La nature en ville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026308"/>
            <a:ext cx="9144000" cy="5849087"/>
          </a:xfrm>
        </p:spPr>
        <p:txBody>
          <a:bodyPr/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2.2. Quelle nature en ville au XXIème siècle ?</a:t>
            </a:r>
          </a:p>
          <a:p>
            <a:pPr marL="0" indent="0">
              <a:buNone/>
            </a:pPr>
            <a:r>
              <a:rPr lang="fr-FR" b="1" dirty="0"/>
              <a:t>• Des espaces verdis</a:t>
            </a:r>
          </a:p>
          <a:p>
            <a:pPr marL="0" indent="0">
              <a:buNone/>
            </a:pPr>
            <a:r>
              <a:rPr lang="fr-FR" dirty="0">
                <a:solidFill>
                  <a:srgbClr val="0000FF"/>
                </a:solidFill>
              </a:rPr>
              <a:t>-&gt; préservation de la biodiversité et gestion écologique</a:t>
            </a:r>
          </a:p>
          <a:p>
            <a:pPr marL="0" indent="0">
              <a:buNone/>
            </a:pPr>
            <a:r>
              <a:rPr lang="fr-FR" dirty="0"/>
              <a:t>ex : développement </a:t>
            </a:r>
          </a:p>
          <a:p>
            <a:pPr marL="0" indent="0">
              <a:buNone/>
            </a:pPr>
            <a:r>
              <a:rPr lang="fr-FR" dirty="0"/>
              <a:t>des toitures </a:t>
            </a:r>
          </a:p>
          <a:p>
            <a:pPr marL="0" indent="0">
              <a:buNone/>
            </a:pPr>
            <a:r>
              <a:rPr lang="fr-FR" dirty="0"/>
              <a:t>végétalisées</a:t>
            </a:r>
          </a:p>
          <a:p>
            <a:pPr marL="0" indent="0">
              <a:buNone/>
            </a:pPr>
            <a:r>
              <a:rPr lang="fr-FR" dirty="0"/>
              <a:t>(pour retenir 50% </a:t>
            </a:r>
          </a:p>
          <a:p>
            <a:pPr marL="0" indent="0">
              <a:buNone/>
            </a:pPr>
            <a:r>
              <a:rPr lang="fr-FR" dirty="0"/>
              <a:t>des eaux</a:t>
            </a:r>
          </a:p>
          <a:p>
            <a:pPr marL="0" indent="0">
              <a:buNone/>
            </a:pPr>
            <a:r>
              <a:rPr lang="fr-FR" dirty="0"/>
              <a:t>pluviales)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ImageSyntheseImmeubleFavoriserNatureVilleCM2-Geographie-3.1-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976" y="2804984"/>
            <a:ext cx="5790023" cy="405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08994" y="6232333"/>
            <a:ext cx="7303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/>
              <a:t>Tower </a:t>
            </a:r>
            <a:r>
              <a:rPr lang="fr-FR" sz="2000" i="1" dirty="0" err="1"/>
              <a:t>Flower</a:t>
            </a:r>
            <a:r>
              <a:rPr lang="fr-FR" sz="2000" i="1" dirty="0"/>
              <a:t> </a:t>
            </a:r>
            <a:r>
              <a:rPr lang="fr-FR" sz="2000" dirty="0"/>
              <a:t>à Paris (2004) : un immeuble de 30 logements sociaux</a:t>
            </a:r>
          </a:p>
        </p:txBody>
      </p:sp>
      <p:pic>
        <p:nvPicPr>
          <p:cNvPr id="3" name="Image 2" descr="towerflower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067" y="2315033"/>
            <a:ext cx="5195933" cy="3899592"/>
          </a:xfrm>
          <a:prstGeom prst="rect">
            <a:avLst/>
          </a:prstGeom>
        </p:spPr>
      </p:pic>
      <p:pic>
        <p:nvPicPr>
          <p:cNvPr id="5" name="Image 4" descr="Flower_Tower_0000_1-TowerFlower__copyright_Paul_Raftery__14_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3948067" cy="49465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87966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II) La nature en ville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26308"/>
            <a:ext cx="8686800" cy="5849087"/>
          </a:xfrm>
        </p:spPr>
        <p:txBody>
          <a:bodyPr/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2.2. Quelle nature en ville au XXIème siècle ?</a:t>
            </a:r>
          </a:p>
          <a:p>
            <a:pPr marL="0" indent="0">
              <a:buNone/>
            </a:pPr>
            <a:r>
              <a:rPr lang="fr-FR" dirty="0"/>
              <a:t>•</a:t>
            </a:r>
            <a:r>
              <a:rPr lang="fr-FR" b="1" dirty="0"/>
              <a:t> Des corridors biologiques</a:t>
            </a:r>
          </a:p>
          <a:p>
            <a:pPr marL="0" indent="0">
              <a:buNone/>
            </a:pPr>
            <a:r>
              <a:rPr lang="fr-FR" dirty="0">
                <a:solidFill>
                  <a:srgbClr val="0000FF"/>
                </a:solidFill>
                <a:sym typeface="Wingdings"/>
              </a:rPr>
              <a:t> Créer des </a:t>
            </a:r>
            <a:r>
              <a:rPr lang="fr-FR" b="1" dirty="0">
                <a:solidFill>
                  <a:srgbClr val="0000FF"/>
                </a:solidFill>
                <a:sym typeface="Wingdings"/>
              </a:rPr>
              <a:t>corridors écologiques </a:t>
            </a:r>
            <a:r>
              <a:rPr lang="fr-FR" dirty="0">
                <a:solidFill>
                  <a:srgbClr val="0000FF"/>
                </a:solidFill>
                <a:sym typeface="Wingdings"/>
              </a:rPr>
              <a:t>pour faciliter la circulation de la faune et de la flore ainsi que les modes « doux » de déplacements des habitants</a:t>
            </a:r>
            <a:endParaRPr lang="fr-FR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 descr="corridor-ecologiqu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644" y="3827395"/>
            <a:ext cx="52451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agunage_linéaire_Lambersart_20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0" y="2364295"/>
            <a:ext cx="3791728" cy="375349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05737" y="6211670"/>
            <a:ext cx="3123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Carte du réseau écologique</a:t>
            </a:r>
          </a:p>
          <a:p>
            <a:r>
              <a:rPr lang="fr-FR" dirty="0"/>
              <a:t>De la région Centre Val de Loire</a:t>
            </a:r>
          </a:p>
        </p:txBody>
      </p:sp>
      <p:pic>
        <p:nvPicPr>
          <p:cNvPr id="6" name="Image 5" descr="reseau ecologique reduc 1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775" y="0"/>
            <a:ext cx="5229225" cy="68580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455753E-27AC-C64F-9384-68BD292AE362}"/>
              </a:ext>
            </a:extLst>
          </p:cNvPr>
          <p:cNvSpPr txBox="1"/>
          <p:nvPr/>
        </p:nvSpPr>
        <p:spPr>
          <a:xfrm>
            <a:off x="48949" y="2427422"/>
            <a:ext cx="180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Une trame verte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16D813B-39F2-9A40-8175-D5D6CD633BBD}"/>
              </a:ext>
            </a:extLst>
          </p:cNvPr>
          <p:cNvSpPr txBox="1"/>
          <p:nvPr/>
        </p:nvSpPr>
        <p:spPr>
          <a:xfrm>
            <a:off x="0" y="81617"/>
            <a:ext cx="3914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4"/>
              </a:rPr>
              <a:t>http://carmen.developpement-durable.gouv.fr/index.php?map=DREAL24.map&amp;service_idx=11</a:t>
            </a:r>
            <a:endParaRPr lang="fr-FR" dirty="0"/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9C661BC-D042-6947-BAA4-4ED6202CCD75}"/>
              </a:ext>
            </a:extLst>
          </p:cNvPr>
          <p:cNvSpPr txBox="1"/>
          <p:nvPr/>
        </p:nvSpPr>
        <p:spPr>
          <a:xfrm>
            <a:off x="0" y="1009664"/>
            <a:ext cx="39147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5"/>
              </a:rPr>
              <a:t>http://www.centre-val-de-loire.developpement-durable.gouv.fr/cartes-des-zonages-de-la-region-centre-val-de-r871.html</a:t>
            </a:r>
            <a:endParaRPr lang="fr-FR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436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fr-FR" b="1" dirty="0"/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339419"/>
            <a:ext cx="9144000" cy="55185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dirty="0"/>
              <a:t>• « Mieux habiter », un intitulé atypique invitant à </a:t>
            </a:r>
            <a:r>
              <a:rPr lang="fr-FR" dirty="0">
                <a:solidFill>
                  <a:srgbClr val="0000FF"/>
                </a:solidFill>
              </a:rPr>
              <a:t>l’action (dans un but précis)</a:t>
            </a:r>
          </a:p>
          <a:p>
            <a:pPr>
              <a:buFont typeface="Wingdings" pitchFamily="2" charset="2"/>
              <a:buChar char="à"/>
            </a:pPr>
            <a:r>
              <a:rPr lang="fr-FR" dirty="0">
                <a:solidFill>
                  <a:srgbClr val="009028"/>
                </a:solidFill>
              </a:rPr>
              <a:t>Une dimension prospective (novatrice, inhabituelle)</a:t>
            </a:r>
          </a:p>
          <a:p>
            <a:pPr>
              <a:buFont typeface="Wingdings" pitchFamily="2" charset="2"/>
              <a:buChar char="à"/>
            </a:pPr>
            <a:r>
              <a:rPr lang="fr-FR" dirty="0">
                <a:solidFill>
                  <a:srgbClr val="009028"/>
                </a:solidFill>
              </a:rPr>
              <a:t> Une relation avec la notion de développement durable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• Trois </a:t>
            </a:r>
            <a:r>
              <a:rPr lang="fr-FR" dirty="0">
                <a:solidFill>
                  <a:srgbClr val="0000FF"/>
                </a:solidFill>
              </a:rPr>
              <a:t>sous-thèmes </a:t>
            </a:r>
            <a:r>
              <a:rPr lang="fr-FR" dirty="0"/>
              <a:t>avec appui sur les </a:t>
            </a:r>
            <a:r>
              <a:rPr lang="fr-FR" dirty="0">
                <a:solidFill>
                  <a:srgbClr val="0000FF"/>
                </a:solidFill>
              </a:rPr>
              <a:t>ressources locales. </a:t>
            </a:r>
            <a:r>
              <a:rPr lang="fr-FR" dirty="0"/>
              <a:t>Exemple pour trois petites séquences :</a:t>
            </a:r>
          </a:p>
          <a:p>
            <a:pPr>
              <a:buFontTx/>
              <a:buChar char="-"/>
            </a:pPr>
            <a:r>
              <a:rPr lang="fr-FR" b="1" dirty="0"/>
              <a:t>Favoriser la place de la « nature » en ville</a:t>
            </a:r>
          </a:p>
          <a:p>
            <a:pPr>
              <a:buFontTx/>
              <a:buChar char="-"/>
            </a:pPr>
            <a:r>
              <a:rPr lang="fr-FR" b="1" dirty="0"/>
              <a:t>Recycler</a:t>
            </a:r>
            <a:r>
              <a:rPr lang="fr-FR" dirty="0"/>
              <a:t> (</a:t>
            </a:r>
            <a:r>
              <a:rPr lang="fr-FR" i="1" dirty="0"/>
              <a:t>les déchets</a:t>
            </a:r>
            <a:r>
              <a:rPr lang="fr-FR" dirty="0"/>
              <a:t>) </a:t>
            </a:r>
            <a:r>
              <a:rPr lang="fr-FR" sz="2800" i="1" dirty="0"/>
              <a:t>(en séquence 1 si école rurale)</a:t>
            </a:r>
          </a:p>
          <a:p>
            <a:pPr>
              <a:buFontTx/>
              <a:buChar char="-"/>
            </a:pPr>
            <a:r>
              <a:rPr lang="fr-FR" b="1" dirty="0"/>
              <a:t>Habiter un </a:t>
            </a:r>
            <a:r>
              <a:rPr lang="fr-FR" b="1" dirty="0" err="1"/>
              <a:t>écoquartier</a:t>
            </a:r>
            <a:endParaRPr lang="fr-FR" b="1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959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seauEcologiqueChateaurou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7063"/>
            <a:ext cx="9144000" cy="61785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643AC414-1F63-0D43-8916-824272751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616"/>
            <a:ext cx="9144000" cy="642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55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, texte, table, volant&#10;&#10;Description générée automatiquement">
            <a:extLst>
              <a:ext uri="{FF2B5EF4-FFF2-40B4-BE49-F238E27FC236}">
                <a16:creationId xmlns:a16="http://schemas.microsoft.com/office/drawing/2014/main" id="{F4EA9A25-F579-8643-AE31-4AFB56F67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218" y="0"/>
            <a:ext cx="5839782" cy="6858000"/>
          </a:xfrm>
          <a:prstGeom prst="rect">
            <a:avLst/>
          </a:prstGeom>
        </p:spPr>
      </p:pic>
      <p:pic>
        <p:nvPicPr>
          <p:cNvPr id="5" name="Image 4" descr="Une image contenant capture d’écran, oiseau&#10;&#10;Description générée automatiquement">
            <a:extLst>
              <a:ext uri="{FF2B5EF4-FFF2-40B4-BE49-F238E27FC236}">
                <a16:creationId xmlns:a16="http://schemas.microsoft.com/office/drawing/2014/main" id="{08CFF752-5A35-494A-BE13-FD2CA6422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73437"/>
            <a:ext cx="4630833" cy="205433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688295D-7A9B-874A-BAD3-B5405333CCAF}"/>
              </a:ext>
            </a:extLst>
          </p:cNvPr>
          <p:cNvSpPr txBox="1"/>
          <p:nvPr/>
        </p:nvSpPr>
        <p:spPr>
          <a:xfrm>
            <a:off x="638510" y="5657671"/>
            <a:ext cx="2665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Carte de synthèse du schéma régional de cohérence écologique (SRCE) Centre-Val de Loire</a:t>
            </a:r>
          </a:p>
        </p:txBody>
      </p:sp>
    </p:spTree>
    <p:extLst>
      <p:ext uri="{BB962C8B-B14F-4D97-AF65-F5344CB8AC3E}">
        <p14:creationId xmlns:p14="http://schemas.microsoft.com/office/powerpoint/2010/main" val="2586067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8008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II) La nature en ville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9492" y="814552"/>
            <a:ext cx="8884508" cy="6060843"/>
          </a:xfrm>
        </p:spPr>
        <p:txBody>
          <a:bodyPr/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2.3. L’agriculture urbaine ?</a:t>
            </a:r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b="1" dirty="0"/>
              <a:t>Héritage des jardins ouvriers des XIXème-XXème : </a:t>
            </a:r>
            <a:r>
              <a:rPr lang="fr-FR" b="1" dirty="0">
                <a:solidFill>
                  <a:srgbClr val="0432FF"/>
                </a:solidFill>
              </a:rPr>
              <a:t>les jardins familiaux</a:t>
            </a:r>
          </a:p>
        </p:txBody>
      </p:sp>
      <p:pic>
        <p:nvPicPr>
          <p:cNvPr id="4" name="Image 3" descr="Tours_jardinsfamiliau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92" y="2481195"/>
            <a:ext cx="6604000" cy="43942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462426" y="5787579"/>
            <a:ext cx="68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Tours</a:t>
            </a:r>
          </a:p>
        </p:txBody>
      </p:sp>
    </p:spTree>
    <p:extLst>
      <p:ext uri="{BB962C8B-B14F-4D97-AF65-F5344CB8AC3E}">
        <p14:creationId xmlns:p14="http://schemas.microsoft.com/office/powerpoint/2010/main" val="297363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115175" y="5152090"/>
            <a:ext cx="1628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Association des Jardins Familiaux Castelroussins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2CDBF7-8524-3046-8ACD-FB2A2E388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8870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eoportailChâteaurouxPhotoAerienneCouleeVer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1637" y="-134937"/>
            <a:ext cx="6978956" cy="3877198"/>
          </a:xfrm>
          <a:prstGeom prst="rect">
            <a:avLst/>
          </a:prstGeom>
        </p:spPr>
      </p:pic>
      <p:pic>
        <p:nvPicPr>
          <p:cNvPr id="3" name="Image 2" descr="GeoportailJardinsFamiliauxIndreJeanGiraudouxSaintChristoph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613" y="3393881"/>
            <a:ext cx="6154636" cy="346411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577319" y="0"/>
            <a:ext cx="1776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Châteauroux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" y="5183726"/>
            <a:ext cx="2989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Jardins familiaux près du Jardin public (bords de l’Indre, Cordeliers)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4999E60-E460-3440-929D-98A9C7D12730}"/>
              </a:ext>
            </a:extLst>
          </p:cNvPr>
          <p:cNvCxnSpPr>
            <a:cxnSpLocks/>
          </p:cNvCxnSpPr>
          <p:nvPr/>
        </p:nvCxnSpPr>
        <p:spPr>
          <a:xfrm flipH="1" flipV="1">
            <a:off x="3188043" y="1668162"/>
            <a:ext cx="2718488" cy="229835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A6DEE55-0AEF-0B42-A3A8-210246B917DF}"/>
              </a:ext>
            </a:extLst>
          </p:cNvPr>
          <p:cNvCxnSpPr>
            <a:cxnSpLocks/>
          </p:cNvCxnSpPr>
          <p:nvPr/>
        </p:nvCxnSpPr>
        <p:spPr>
          <a:xfrm flipV="1">
            <a:off x="2981613" y="5208368"/>
            <a:ext cx="3173024" cy="19961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711226B-CBCE-CE46-AB98-2C07CDFE738A}"/>
              </a:ext>
            </a:extLst>
          </p:cNvPr>
          <p:cNvCxnSpPr>
            <a:cxnSpLocks/>
          </p:cNvCxnSpPr>
          <p:nvPr/>
        </p:nvCxnSpPr>
        <p:spPr>
          <a:xfrm flipV="1">
            <a:off x="2981613" y="5691557"/>
            <a:ext cx="5372218" cy="2304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ueAerienneMaraisdeBourgesGeoportail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67"/>
            <a:ext cx="9144000" cy="6604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FFD3154-B0CC-264F-89E5-85621FB34693}"/>
              </a:ext>
            </a:extLst>
          </p:cNvPr>
          <p:cNvSpPr txBox="1"/>
          <p:nvPr/>
        </p:nvSpPr>
        <p:spPr>
          <a:xfrm>
            <a:off x="0" y="11878"/>
            <a:ext cx="59732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Les « marais » de Bourges : une zone humide située à l’est de Bourges en grande partie sous la forme de jardins</a:t>
            </a:r>
          </a:p>
        </p:txBody>
      </p:sp>
    </p:spTree>
    <p:extLst>
      <p:ext uri="{BB962C8B-B14F-4D97-AF65-F5344CB8AC3E}">
        <p14:creationId xmlns:p14="http://schemas.microsoft.com/office/powerpoint/2010/main" val="1302822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MaraisYèvreBour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6213"/>
            <a:ext cx="9144000" cy="5359121"/>
          </a:xfrm>
          <a:prstGeom prst="rect">
            <a:avLst/>
          </a:prstGeom>
        </p:spPr>
      </p:pic>
      <p:pic>
        <p:nvPicPr>
          <p:cNvPr id="4" name="Image 3" descr="CarteGeoportailMaraisdeBour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6213"/>
            <a:ext cx="9144000" cy="554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0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ourges-tourismeMarai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44" y="0"/>
            <a:ext cx="5937956" cy="4453467"/>
          </a:xfrm>
          <a:prstGeom prst="rect">
            <a:avLst/>
          </a:prstGeom>
        </p:spPr>
      </p:pic>
      <p:pic>
        <p:nvPicPr>
          <p:cNvPr id="3" name="Image 2" descr="PhotMaraisBourgesJardin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" y="2810933"/>
            <a:ext cx="6110676" cy="408906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096000" y="6146800"/>
            <a:ext cx="264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Marais de Bourges (Yèvre)</a:t>
            </a:r>
          </a:p>
        </p:txBody>
      </p:sp>
    </p:spTree>
    <p:extLst>
      <p:ext uri="{BB962C8B-B14F-4D97-AF65-F5344CB8AC3E}">
        <p14:creationId xmlns:p14="http://schemas.microsoft.com/office/powerpoint/2010/main" val="1140552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8008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II) La nature en ville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14552"/>
            <a:ext cx="8686800" cy="6060843"/>
          </a:xfrm>
        </p:spPr>
        <p:txBody>
          <a:bodyPr/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2.3. L’agriculture urbaine ?</a:t>
            </a:r>
          </a:p>
          <a:p>
            <a:pPr marL="0" indent="0">
              <a:buNone/>
            </a:pPr>
            <a:r>
              <a:rPr lang="fr-FR" dirty="0"/>
              <a:t>• Les </a:t>
            </a:r>
            <a:r>
              <a:rPr lang="fr-FR" b="1" dirty="0">
                <a:solidFill>
                  <a:srgbClr val="0432FF"/>
                </a:solidFill>
              </a:rPr>
              <a:t>jardins partagés </a:t>
            </a:r>
            <a:r>
              <a:rPr lang="fr-FR" dirty="0"/>
              <a:t>(en ville), les </a:t>
            </a:r>
            <a:r>
              <a:rPr lang="fr-FR" b="1" dirty="0">
                <a:solidFill>
                  <a:srgbClr val="0432FF"/>
                </a:solidFill>
              </a:rPr>
              <a:t>jardins d’insertion</a:t>
            </a:r>
          </a:p>
        </p:txBody>
      </p:sp>
      <p:pic>
        <p:nvPicPr>
          <p:cNvPr id="4" name="Image 3" descr="Jardins_de_l_espoir_2Jardinsd'InsertionIledeFranc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0311"/>
            <a:ext cx="5790042" cy="434508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790042" y="5551580"/>
            <a:ext cx="1862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Jardin d’insertion,</a:t>
            </a:r>
          </a:p>
          <a:p>
            <a:r>
              <a:rPr lang="fr-FR" dirty="0"/>
              <a:t>Ile de France</a:t>
            </a:r>
          </a:p>
        </p:txBody>
      </p:sp>
    </p:spTree>
    <p:extLst>
      <p:ext uri="{BB962C8B-B14F-4D97-AF65-F5344CB8AC3E}">
        <p14:creationId xmlns:p14="http://schemas.microsoft.com/office/powerpoint/2010/main" val="297363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436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b="1" dirty="0"/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103" y="1433384"/>
            <a:ext cx="8997898" cy="54246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dirty="0"/>
              <a:t>• Une </a:t>
            </a:r>
            <a:r>
              <a:rPr lang="fr-FR" dirty="0">
                <a:solidFill>
                  <a:srgbClr val="0000FF"/>
                </a:solidFill>
              </a:rPr>
              <a:t>approche privilégiant la ville </a:t>
            </a:r>
            <a:r>
              <a:rPr lang="fr-FR" dirty="0"/>
              <a:t>(au moins deux sous-thèmes sur trois) car </a:t>
            </a:r>
          </a:p>
          <a:p>
            <a:pPr marL="0" indent="0">
              <a:buNone/>
            </a:pPr>
            <a:r>
              <a:rPr lang="fr-FR" dirty="0"/>
              <a:t>- </a:t>
            </a:r>
            <a:r>
              <a:rPr lang="fr-FR" dirty="0">
                <a:solidFill>
                  <a:srgbClr val="FF0000"/>
                </a:solidFill>
              </a:rPr>
              <a:t>95% des Français sous influence urbaine</a:t>
            </a:r>
          </a:p>
          <a:p>
            <a:pPr>
              <a:buFontTx/>
              <a:buChar char="-"/>
            </a:pPr>
            <a:r>
              <a:rPr lang="fr-FR" b="1"/>
              <a:t>80</a:t>
            </a:r>
            <a:r>
              <a:rPr lang="fr-FR" b="1" dirty="0"/>
              <a:t>% des émissions de CO2 émanant des </a:t>
            </a:r>
            <a:r>
              <a:rPr lang="fr-FR" b="1"/>
              <a:t>aires urbaines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b="1" dirty="0"/>
              <a:t>-&gt; PROBLEMATIQUE</a:t>
            </a:r>
            <a:r>
              <a:rPr lang="fr-FR" dirty="0"/>
              <a:t> </a:t>
            </a:r>
            <a:r>
              <a:rPr lang="fr-FR" sz="2800" dirty="0"/>
              <a:t>(ressources d’</a:t>
            </a:r>
            <a:r>
              <a:rPr lang="fr-FR" sz="2800" dirty="0" err="1"/>
              <a:t>accomp</a:t>
            </a:r>
            <a:r>
              <a:rPr lang="fr-FR" sz="2800" dirty="0"/>
              <a:t>. EDUSCOL)</a:t>
            </a:r>
          </a:p>
          <a:p>
            <a:pPr marL="0" indent="0">
              <a:buNone/>
            </a:pPr>
            <a:r>
              <a:rPr lang="fr-FR" b="1" dirty="0">
                <a:solidFill>
                  <a:srgbClr val="0000FF"/>
                </a:solidFill>
              </a:rPr>
              <a:t>Comment mieux habiter par l’amélioration du cadre de vie et la gestion de l’environnement ? 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53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8008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II) La nature en ville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2295" y="814552"/>
            <a:ext cx="8941705" cy="6060843"/>
          </a:xfrm>
        </p:spPr>
        <p:txBody>
          <a:bodyPr/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2.3. L’agriculture urbaine ?</a:t>
            </a:r>
          </a:p>
          <a:p>
            <a:pPr marL="0" indent="0">
              <a:buNone/>
            </a:pPr>
            <a:r>
              <a:rPr lang="fr-FR" dirty="0"/>
              <a:t>• Les « </a:t>
            </a:r>
            <a:r>
              <a:rPr lang="fr-FR" b="1" dirty="0">
                <a:solidFill>
                  <a:srgbClr val="0432FF"/>
                </a:solidFill>
              </a:rPr>
              <a:t>fermes urbaines</a:t>
            </a:r>
            <a:r>
              <a:rPr lang="fr-FR" dirty="0">
                <a:solidFill>
                  <a:srgbClr val="0432FF"/>
                </a:solidFill>
              </a:rPr>
              <a:t> </a:t>
            </a:r>
            <a:r>
              <a:rPr lang="fr-FR" dirty="0"/>
              <a:t>» </a:t>
            </a:r>
          </a:p>
        </p:txBody>
      </p:sp>
      <p:pic>
        <p:nvPicPr>
          <p:cNvPr id="4" name="Image 3" descr="Detroitrooftopfar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1589"/>
            <a:ext cx="7014554" cy="250380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014554" y="6488668"/>
            <a:ext cx="1367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Detroit (E-U)</a:t>
            </a:r>
          </a:p>
        </p:txBody>
      </p:sp>
      <p:pic>
        <p:nvPicPr>
          <p:cNvPr id="6" name="Image 5" descr="ToitSantropolMontrealCollectif de recherche en aménagement urbain et agriculture urbaine (CRAPAUD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725" y="1422780"/>
            <a:ext cx="4573275" cy="294880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65750" y="2584744"/>
            <a:ext cx="2804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Montréal, toit du </a:t>
            </a:r>
            <a:r>
              <a:rPr lang="fr-FR" dirty="0" err="1"/>
              <a:t>Santropol</a:t>
            </a:r>
            <a:r>
              <a:rPr lang="fr-FR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973635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NVITATION-SOIREE-DE-CLOTURE-RV-MAIL-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48" y="3584926"/>
            <a:ext cx="4648151" cy="3273073"/>
          </a:xfrm>
          <a:prstGeom prst="rect">
            <a:avLst/>
          </a:prstGeom>
        </p:spPr>
      </p:pic>
      <p:pic>
        <p:nvPicPr>
          <p:cNvPr id="3" name="Image 2" descr="AgricultureUrbainePar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439714" cy="37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12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menagerAveclaNatureEnVille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70464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370464" y="3231325"/>
            <a:ext cx="2773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Sommaire d’une brochure de l’ADEME sur la nature en ville (mise en ligne sur l’ENT)</a:t>
            </a:r>
          </a:p>
        </p:txBody>
      </p:sp>
    </p:spTree>
    <p:extLst>
      <p:ext uri="{BB962C8B-B14F-4D97-AF65-F5344CB8AC3E}">
        <p14:creationId xmlns:p14="http://schemas.microsoft.com/office/powerpoint/2010/main" val="2756284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AmenagerAveclaNatureEnVille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55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56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8472"/>
            <a:ext cx="9144000" cy="91433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III) Le traitement des déchets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9492" y="1121922"/>
            <a:ext cx="8884508" cy="57360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3.1. Les déchets : un enjeu collectif</a:t>
            </a:r>
          </a:p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</a:rPr>
              <a:t>Un enjeu sanitaire, environnemental et financier</a:t>
            </a:r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L’augmentation des déchets</a:t>
            </a:r>
          </a:p>
          <a:p>
            <a:pPr marL="0" indent="0">
              <a:buFontTx/>
              <a:buChar char="-"/>
            </a:pPr>
            <a:r>
              <a:rPr lang="fr-FR" dirty="0"/>
              <a:t>Un doublement en 50 ans des ordures ménagères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FontTx/>
              <a:buChar char="-"/>
            </a:pPr>
            <a:r>
              <a:rPr lang="fr-FR" dirty="0"/>
              <a:t> les raisons : + de population, changement du mode de vie et des habitudes alimentaires</a:t>
            </a:r>
          </a:p>
          <a:p>
            <a:pPr marL="0" indent="0">
              <a:buFontTx/>
              <a:buChar char="-"/>
            </a:pPr>
            <a:endParaRPr lang="fr-FR" dirty="0"/>
          </a:p>
          <a:p>
            <a:pPr marL="0" indent="0">
              <a:buFontTx/>
              <a:buChar char="-"/>
            </a:pPr>
            <a:r>
              <a:rPr lang="fr-FR" dirty="0"/>
              <a:t> 770 millions de tonnes en 2009 (en volume : 3,5% déchets ménagers seulement, mais 43% agriculture et 41% travaux publics)</a:t>
            </a:r>
          </a:p>
        </p:txBody>
      </p:sp>
    </p:spTree>
    <p:extLst>
      <p:ext uri="{BB962C8B-B14F-4D97-AF65-F5344CB8AC3E}">
        <p14:creationId xmlns:p14="http://schemas.microsoft.com/office/powerpoint/2010/main" val="182969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5F9DC1B-D091-1C4C-B390-EC929E27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7" y="0"/>
            <a:ext cx="6388768" cy="3181758"/>
          </a:xfrm>
          <a:prstGeom prst="rect">
            <a:avLst/>
          </a:prstGeom>
        </p:spPr>
      </p:pic>
      <p:pic>
        <p:nvPicPr>
          <p:cNvPr id="8" name="Image 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92D48174-667D-9043-BAC2-24236020D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547" y="2806237"/>
            <a:ext cx="6268453" cy="401846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DF02887-B172-7446-85C7-E9E134211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00800" cy="4720482"/>
          </a:xfrm>
          <a:prstGeom prst="rect">
            <a:avLst/>
          </a:prstGeom>
        </p:spPr>
      </p:pic>
      <p:pic>
        <p:nvPicPr>
          <p:cNvPr id="9" name="Image 8" descr="CompositionOrduresMenageres2007.jpg">
            <a:extLst>
              <a:ext uri="{FF2B5EF4-FFF2-40B4-BE49-F238E27FC236}">
                <a16:creationId xmlns:a16="http://schemas.microsoft.com/office/drawing/2014/main" id="{4D58BAC0-4AFC-424E-ABCC-A0EB6A9C1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291" y="4186989"/>
            <a:ext cx="4959710" cy="2671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8472"/>
            <a:ext cx="9144000" cy="91433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III) Le traitement des déchets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1922"/>
            <a:ext cx="8686800" cy="573607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3.1. Les déchets : un enjeu collectif</a:t>
            </a:r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dirty="0">
                <a:solidFill>
                  <a:srgbClr val="0000FF"/>
                </a:solidFill>
              </a:rPr>
              <a:t>Un </a:t>
            </a:r>
            <a:r>
              <a:rPr lang="fr-FR" b="1" dirty="0">
                <a:solidFill>
                  <a:srgbClr val="0000FF"/>
                </a:solidFill>
                <a:highlight>
                  <a:srgbClr val="FFFF00"/>
                </a:highlight>
              </a:rPr>
              <a:t>enjeu national</a:t>
            </a:r>
          </a:p>
          <a:p>
            <a:pPr marL="0" indent="0">
              <a:buFontTx/>
              <a:buChar char="-"/>
            </a:pPr>
            <a:r>
              <a:rPr lang="fr-FR" dirty="0"/>
              <a:t>Une définition juridique du « </a:t>
            </a:r>
            <a:r>
              <a:rPr lang="fr-FR" b="1" dirty="0">
                <a:solidFill>
                  <a:srgbClr val="0000FF"/>
                </a:solidFill>
              </a:rPr>
              <a:t>déchet</a:t>
            </a:r>
            <a:r>
              <a:rPr lang="fr-FR" dirty="0"/>
              <a:t> » (loi de 1975) : « </a:t>
            </a:r>
            <a:r>
              <a:rPr lang="fr-FR" dirty="0">
                <a:solidFill>
                  <a:srgbClr val="0000FF"/>
                </a:solidFill>
              </a:rPr>
              <a:t>résidu ou matériau abandonné par son détenteur »</a:t>
            </a:r>
          </a:p>
          <a:p>
            <a:pPr marL="0" indent="0">
              <a:buFontTx/>
              <a:buChar char="-"/>
            </a:pPr>
            <a:endParaRPr lang="fr-FR" dirty="0"/>
          </a:p>
          <a:p>
            <a:pPr marL="0" indent="0">
              <a:buFontTx/>
              <a:buChar char="-"/>
            </a:pPr>
            <a:r>
              <a:rPr lang="fr-FR" dirty="0"/>
              <a:t> Depuis </a:t>
            </a:r>
            <a:r>
              <a:rPr lang="fr-FR" dirty="0">
                <a:solidFill>
                  <a:srgbClr val="0000FF"/>
                </a:solidFill>
              </a:rPr>
              <a:t>1992, une priorité au </a:t>
            </a:r>
            <a:r>
              <a:rPr lang="fr-FR" b="1" dirty="0">
                <a:solidFill>
                  <a:srgbClr val="0000FF"/>
                </a:solidFill>
              </a:rPr>
              <a:t>recyclage (1)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/>
              <a:t>par rapport à l’</a:t>
            </a:r>
            <a:r>
              <a:rPr lang="fr-FR" b="1" dirty="0"/>
              <a:t>incinération (2)</a:t>
            </a:r>
            <a:r>
              <a:rPr lang="fr-FR" dirty="0"/>
              <a:t> et à l’</a:t>
            </a:r>
            <a:r>
              <a:rPr lang="fr-FR" b="1" dirty="0"/>
              <a:t>enfouissement (3)</a:t>
            </a:r>
            <a:r>
              <a:rPr lang="fr-FR" dirty="0"/>
              <a:t> (les décharges à ciel ouvert étant interdites)</a:t>
            </a:r>
            <a:endParaRPr lang="fr-FR" b="1" dirty="0"/>
          </a:p>
          <a:p>
            <a:pPr marL="0" indent="0">
              <a:buFontTx/>
              <a:buChar char="-"/>
            </a:pPr>
            <a:endParaRPr lang="fr-FR" dirty="0"/>
          </a:p>
          <a:p>
            <a:pPr marL="0" indent="0">
              <a:buFontTx/>
              <a:buChar char="-"/>
            </a:pPr>
            <a:r>
              <a:rPr lang="fr-FR" dirty="0"/>
              <a:t> Objectif de la loi de programmation : </a:t>
            </a:r>
            <a:r>
              <a:rPr lang="fr-FR" dirty="0">
                <a:solidFill>
                  <a:srgbClr val="0000FF"/>
                </a:solidFill>
              </a:rPr>
              <a:t>atteindre </a:t>
            </a:r>
            <a:r>
              <a:rPr lang="fr-FR" b="1" dirty="0">
                <a:solidFill>
                  <a:srgbClr val="0000FF"/>
                </a:solidFill>
              </a:rPr>
              <a:t>45% de recyclage</a:t>
            </a:r>
            <a:r>
              <a:rPr lang="fr-FR" b="1" dirty="0"/>
              <a:t> </a:t>
            </a:r>
            <a:r>
              <a:rPr lang="fr-FR" dirty="0"/>
              <a:t>en 2015 (24% en 2004) : </a:t>
            </a:r>
            <a:r>
              <a:rPr lang="fr-FR" b="1" dirty="0">
                <a:solidFill>
                  <a:srgbClr val="FF0000"/>
                </a:solidFill>
              </a:rPr>
              <a:t>réalité = 40%</a:t>
            </a:r>
          </a:p>
        </p:txBody>
      </p:sp>
    </p:spTree>
    <p:extLst>
      <p:ext uri="{BB962C8B-B14F-4D97-AF65-F5344CB8AC3E}">
        <p14:creationId xmlns:p14="http://schemas.microsoft.com/office/powerpoint/2010/main" val="182969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DEME2016_TypologieDechetsMunicipau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2845"/>
            <a:ext cx="9144001" cy="444182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8472"/>
            <a:ext cx="9144000" cy="91433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III) Le traitement des déchets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1923"/>
            <a:ext cx="8531817" cy="5440588"/>
          </a:xfrm>
        </p:spPr>
        <p:txBody>
          <a:bodyPr/>
          <a:lstStyle/>
          <a:p>
            <a:pPr marL="0" indent="0" algn="just">
              <a:buNone/>
            </a:pPr>
            <a:r>
              <a:rPr lang="fr-FR" u="sng" dirty="0">
                <a:solidFill>
                  <a:srgbClr val="0432FF"/>
                </a:solidFill>
              </a:rPr>
              <a:t>3.1. Les déchets : un enjeu collectif</a:t>
            </a:r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dirty="0">
                <a:solidFill>
                  <a:srgbClr val="0000FF"/>
                </a:solidFill>
              </a:rPr>
              <a:t>Un</a:t>
            </a:r>
            <a:r>
              <a:rPr lang="fr-FR" dirty="0"/>
              <a:t> </a:t>
            </a:r>
            <a:r>
              <a:rPr lang="fr-FR" b="1" dirty="0">
                <a:solidFill>
                  <a:srgbClr val="0000FF"/>
                </a:solidFill>
                <a:highlight>
                  <a:srgbClr val="FFFF00"/>
                </a:highlight>
              </a:rPr>
              <a:t>enjeu communal</a:t>
            </a:r>
          </a:p>
          <a:p>
            <a:pPr marL="0" indent="0" algn="just">
              <a:buFontTx/>
              <a:buChar char="-"/>
            </a:pPr>
            <a:r>
              <a:rPr lang="fr-FR" dirty="0"/>
              <a:t> 1884 : obligation pour les Parisiens d’utiliser un </a:t>
            </a:r>
            <a:r>
              <a:rPr lang="fr-FR" dirty="0">
                <a:solidFill>
                  <a:srgbClr val="0000FF"/>
                </a:solidFill>
              </a:rPr>
              <a:t>récipient spécial </a:t>
            </a:r>
            <a:r>
              <a:rPr lang="fr-FR" dirty="0"/>
              <a:t>pour les ordures ménagères (préfet Poubelle)</a:t>
            </a:r>
          </a:p>
          <a:p>
            <a:pPr marL="0" indent="0" algn="just">
              <a:buFontTx/>
              <a:buChar char="-"/>
            </a:pPr>
            <a:r>
              <a:rPr lang="fr-FR" dirty="0"/>
              <a:t> </a:t>
            </a:r>
            <a:r>
              <a:rPr lang="fr-FR" dirty="0" err="1"/>
              <a:t>Xxème</a:t>
            </a:r>
            <a:r>
              <a:rPr lang="fr-FR" dirty="0"/>
              <a:t> siècle : création de </a:t>
            </a:r>
            <a:r>
              <a:rPr lang="fr-FR" b="1" dirty="0">
                <a:solidFill>
                  <a:srgbClr val="0000FF"/>
                </a:solidFill>
              </a:rPr>
              <a:t>décharges</a:t>
            </a:r>
            <a:r>
              <a:rPr lang="fr-FR" dirty="0">
                <a:solidFill>
                  <a:srgbClr val="0000FF"/>
                </a:solidFill>
              </a:rPr>
              <a:t> à ordures </a:t>
            </a:r>
            <a:r>
              <a:rPr lang="fr-FR" dirty="0"/>
              <a:t>(à ciel ouvert)</a:t>
            </a:r>
          </a:p>
          <a:p>
            <a:pPr marL="0" indent="0" algn="just">
              <a:buFontTx/>
              <a:buChar char="-"/>
            </a:pPr>
            <a:r>
              <a:rPr lang="fr-FR" dirty="0">
                <a:solidFill>
                  <a:srgbClr val="0000FF"/>
                </a:solidFill>
              </a:rPr>
              <a:t>1992 </a:t>
            </a:r>
            <a:r>
              <a:rPr lang="fr-FR" dirty="0"/>
              <a:t>: incitation à la </a:t>
            </a:r>
            <a:r>
              <a:rPr lang="fr-FR" b="1" dirty="0">
                <a:solidFill>
                  <a:srgbClr val="0000FF"/>
                </a:solidFill>
              </a:rPr>
              <a:t>collecte sélective </a:t>
            </a:r>
            <a:r>
              <a:rPr lang="fr-FR" dirty="0">
                <a:solidFill>
                  <a:srgbClr val="0000FF"/>
                </a:solidFill>
              </a:rPr>
              <a:t>et à l’aménagement de </a:t>
            </a:r>
            <a:r>
              <a:rPr lang="fr-FR" b="1" dirty="0">
                <a:solidFill>
                  <a:srgbClr val="0000FF"/>
                </a:solidFill>
              </a:rPr>
              <a:t>déchetteries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/>
              <a:t>(dans le cadre de l’intercommunalité)</a:t>
            </a:r>
          </a:p>
        </p:txBody>
      </p:sp>
    </p:spTree>
    <p:extLst>
      <p:ext uri="{BB962C8B-B14F-4D97-AF65-F5344CB8AC3E}">
        <p14:creationId xmlns:p14="http://schemas.microsoft.com/office/powerpoint/2010/main" val="182969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93221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I) La ville durable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58658"/>
            <a:ext cx="7710616" cy="48675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1.1. Qu’est-ce qu’une « ville durable » 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• ne pas confondre </a:t>
            </a:r>
          </a:p>
          <a:p>
            <a:pPr marL="0" indent="0" algn="just">
              <a:buNone/>
            </a:pPr>
            <a:r>
              <a:rPr lang="fr-FR" dirty="0"/>
              <a:t>- « </a:t>
            </a:r>
            <a:r>
              <a:rPr lang="fr-FR" b="1" dirty="0">
                <a:solidFill>
                  <a:srgbClr val="008000"/>
                </a:solidFill>
              </a:rPr>
              <a:t>ville verte</a:t>
            </a:r>
            <a:r>
              <a:rPr lang="fr-FR" dirty="0"/>
              <a:t> » (seulement </a:t>
            </a:r>
            <a:r>
              <a:rPr lang="fr-FR" dirty="0">
                <a:solidFill>
                  <a:srgbClr val="FF0000"/>
                </a:solidFill>
              </a:rPr>
              <a:t>dimension écologique</a:t>
            </a:r>
            <a:r>
              <a:rPr lang="fr-FR" dirty="0"/>
              <a:t>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FontTx/>
              <a:buChar char="-"/>
            </a:pPr>
            <a:r>
              <a:rPr lang="fr-FR" dirty="0"/>
              <a:t>« </a:t>
            </a:r>
            <a:r>
              <a:rPr lang="fr-FR" b="1" dirty="0">
                <a:solidFill>
                  <a:srgbClr val="0000FF"/>
                </a:solidFill>
              </a:rPr>
              <a:t>ville durable</a:t>
            </a:r>
            <a:r>
              <a:rPr lang="fr-FR" dirty="0"/>
              <a:t> » vivable et équitable (avec des </a:t>
            </a:r>
            <a:r>
              <a:rPr lang="fr-FR" dirty="0">
                <a:solidFill>
                  <a:srgbClr val="0432FF"/>
                </a:solidFill>
              </a:rPr>
              <a:t>dimensions à la fois sociales, culturelles, économiques</a:t>
            </a:r>
            <a:r>
              <a:rPr lang="fr-FR" dirty="0"/>
              <a:t>)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737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8472"/>
            <a:ext cx="9144000" cy="91433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III) Le traitement des déchets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29735"/>
            <a:ext cx="8686800" cy="5440588"/>
          </a:xfrm>
        </p:spPr>
        <p:txBody>
          <a:bodyPr/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3.1. Les déchets : un enjeu collectif</a:t>
            </a:r>
          </a:p>
          <a:p>
            <a:pPr marL="0" indent="0">
              <a:buNone/>
            </a:pPr>
            <a:r>
              <a:rPr lang="fr-FR" dirty="0"/>
              <a:t>• La mise en place d’une « </a:t>
            </a: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économie circulaire</a:t>
            </a:r>
            <a:r>
              <a:rPr lang="fr-FR" dirty="0">
                <a:highlight>
                  <a:srgbClr val="FFFF00"/>
                </a:highlight>
              </a:rPr>
              <a:t>  </a:t>
            </a:r>
            <a:r>
              <a:rPr lang="fr-FR" dirty="0"/>
              <a:t>» </a:t>
            </a:r>
            <a:r>
              <a:rPr lang="fr-FR" b="1" dirty="0"/>
              <a:t>(rupture avec l’économie linéaire) </a:t>
            </a:r>
            <a:r>
              <a:rPr lang="fr-FR" dirty="0"/>
              <a:t>pour utiliser avec efficacité les ressources</a:t>
            </a:r>
          </a:p>
        </p:txBody>
      </p:sp>
      <p:pic>
        <p:nvPicPr>
          <p:cNvPr id="4" name="Image 3" descr="SchemaEconomieCirculai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59" y="3015952"/>
            <a:ext cx="5469648" cy="38420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91CACB6-B0B9-1A4C-A96C-A2159C10C2F7}"/>
              </a:ext>
            </a:extLst>
          </p:cNvPr>
          <p:cNvSpPr txBox="1"/>
          <p:nvPr/>
        </p:nvSpPr>
        <p:spPr>
          <a:xfrm>
            <a:off x="6203707" y="5020711"/>
            <a:ext cx="2791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3"/>
              </a:rPr>
              <a:t>https://www.youtube.com/watch?v=SJq7i_3UODM</a:t>
            </a:r>
            <a:endParaRPr lang="fr-FR" dirty="0"/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74A555-9BD1-B24E-9C3F-234CCC020FD0}"/>
              </a:ext>
            </a:extLst>
          </p:cNvPr>
          <p:cNvSpPr txBox="1"/>
          <p:nvPr/>
        </p:nvSpPr>
        <p:spPr>
          <a:xfrm>
            <a:off x="6203707" y="4070667"/>
            <a:ext cx="2319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Un film : le cycle de vie d’un produit, qu’est-ce que c’est 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969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echets_verts_cycle_zoo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75" y="0"/>
            <a:ext cx="7445375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3D02432-B599-1F4B-9319-3BE18B93A2AF}"/>
              </a:ext>
            </a:extLst>
          </p:cNvPr>
          <p:cNvSpPr txBox="1"/>
          <p:nvPr/>
        </p:nvSpPr>
        <p:spPr>
          <a:xfrm>
            <a:off x="7635450" y="1735810"/>
            <a:ext cx="150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cas des déchets verts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8472"/>
            <a:ext cx="9144000" cy="97564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III) Le traitement des déchets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6010" y="1121922"/>
            <a:ext cx="8907990" cy="57360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4.2. La gestion locale des déchets : les 3 R</a:t>
            </a:r>
          </a:p>
          <a:p>
            <a:pPr marL="0" indent="0">
              <a:buNone/>
            </a:pPr>
            <a:r>
              <a:rPr lang="fr-FR" b="1" dirty="0">
                <a:highlight>
                  <a:srgbClr val="FFFF00"/>
                </a:highlight>
              </a:rPr>
              <a:t>Les 3 R : réduire, réutiliser, recycler</a:t>
            </a:r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Réduire</a:t>
            </a:r>
          </a:p>
          <a:p>
            <a:pPr marL="0" indent="0">
              <a:buFontTx/>
              <a:buChar char="-"/>
            </a:pPr>
            <a:r>
              <a:rPr lang="fr-FR" dirty="0">
                <a:solidFill>
                  <a:srgbClr val="0000FF"/>
                </a:solidFill>
              </a:rPr>
              <a:t>l’incinération</a:t>
            </a:r>
          </a:p>
          <a:p>
            <a:pPr marL="0" indent="0">
              <a:buNone/>
            </a:pPr>
            <a:r>
              <a:rPr lang="fr-FR" dirty="0"/>
              <a:t>2</a:t>
            </a:r>
            <a:r>
              <a:rPr lang="fr-FR" baseline="30000" dirty="0"/>
              <a:t>e</a:t>
            </a:r>
            <a:r>
              <a:rPr lang="fr-FR" dirty="0"/>
              <a:t> source d’énergie renouvelable pour la production d’électricité et de chaleur mais </a:t>
            </a:r>
            <a:r>
              <a:rPr lang="fr-FR" b="1" dirty="0"/>
              <a:t>pollution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FontTx/>
              <a:buChar char="-"/>
            </a:pPr>
            <a:r>
              <a:rPr lang="fr-FR" dirty="0">
                <a:solidFill>
                  <a:srgbClr val="0000FF"/>
                </a:solidFill>
              </a:rPr>
              <a:t>La collecte sélective </a:t>
            </a:r>
          </a:p>
          <a:p>
            <a:pPr marL="0" indent="0">
              <a:buNone/>
            </a:pPr>
            <a:r>
              <a:rPr lang="fr-FR" dirty="0"/>
              <a:t>privilégiée depuis 1992, mais tri différent selon les communes</a:t>
            </a:r>
          </a:p>
        </p:txBody>
      </p:sp>
    </p:spTree>
    <p:extLst>
      <p:ext uri="{BB962C8B-B14F-4D97-AF65-F5344CB8AC3E}">
        <p14:creationId xmlns:p14="http://schemas.microsoft.com/office/powerpoint/2010/main" val="13461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8472"/>
            <a:ext cx="9144000" cy="97564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III) Le traitement des déchets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1923"/>
            <a:ext cx="8686800" cy="5440588"/>
          </a:xfrm>
        </p:spPr>
        <p:txBody>
          <a:bodyPr/>
          <a:lstStyle/>
          <a:p>
            <a:pPr marL="0" indent="0">
              <a:buNone/>
            </a:pPr>
            <a:r>
              <a:rPr lang="fr-FR" u="sng" dirty="0"/>
              <a:t>3.2. La gestion locale des déchets : les 3 R</a:t>
            </a:r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Réutiliser, recycler</a:t>
            </a:r>
          </a:p>
          <a:p>
            <a:pPr marL="0" indent="0">
              <a:buFontTx/>
              <a:buChar char="-"/>
            </a:pPr>
            <a:r>
              <a:rPr lang="fr-FR" dirty="0"/>
              <a:t>Le </a:t>
            </a:r>
            <a:r>
              <a:rPr lang="fr-FR" dirty="0" err="1">
                <a:solidFill>
                  <a:srgbClr val="0000FF"/>
                </a:solidFill>
              </a:rPr>
              <a:t>pb</a:t>
            </a:r>
            <a:r>
              <a:rPr lang="fr-FR" dirty="0">
                <a:solidFill>
                  <a:srgbClr val="0000FF"/>
                </a:solidFill>
              </a:rPr>
              <a:t> des emballages </a:t>
            </a:r>
            <a:r>
              <a:rPr lang="fr-FR" dirty="0"/>
              <a:t>(50% volume, 30% poids)</a:t>
            </a:r>
          </a:p>
          <a:p>
            <a:pPr marL="0" indent="0">
              <a:buNone/>
            </a:pPr>
            <a:r>
              <a:rPr lang="fr-FR" dirty="0"/>
              <a:t>(poids en diminution, nb en augmentation)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FontTx/>
              <a:buChar char="-"/>
            </a:pPr>
            <a:r>
              <a:rPr lang="fr-FR" dirty="0"/>
              <a:t>Les </a:t>
            </a:r>
            <a:r>
              <a:rPr lang="fr-FR" dirty="0">
                <a:solidFill>
                  <a:srgbClr val="0000FF"/>
                </a:solidFill>
              </a:rPr>
              <a:t>déchets</a:t>
            </a:r>
            <a:r>
              <a:rPr lang="fr-FR" dirty="0"/>
              <a:t> considérés comme une </a:t>
            </a:r>
            <a:r>
              <a:rPr lang="fr-FR" dirty="0">
                <a:solidFill>
                  <a:srgbClr val="0000FF"/>
                </a:solidFill>
              </a:rPr>
              <a:t>ressource pour produire</a:t>
            </a:r>
          </a:p>
          <a:p>
            <a:pPr marL="0" indent="0">
              <a:buFontTx/>
              <a:buChar char="-"/>
            </a:pPr>
            <a:endParaRPr lang="fr-FR" dirty="0"/>
          </a:p>
          <a:p>
            <a:pPr marL="0" indent="0">
              <a:buFontTx/>
              <a:buChar char="-"/>
            </a:pPr>
            <a:r>
              <a:rPr lang="fr-FR" dirty="0"/>
              <a:t>Le </a:t>
            </a:r>
            <a:r>
              <a:rPr lang="fr-FR" dirty="0">
                <a:solidFill>
                  <a:srgbClr val="0000FF"/>
                </a:solidFill>
              </a:rPr>
              <a:t>développement</a:t>
            </a:r>
            <a:r>
              <a:rPr lang="fr-FR" dirty="0"/>
              <a:t> du parc de </a:t>
            </a:r>
            <a:r>
              <a:rPr lang="fr-FR" dirty="0">
                <a:solidFill>
                  <a:srgbClr val="0000FF"/>
                </a:solidFill>
              </a:rPr>
              <a:t>déchetteries</a:t>
            </a:r>
          </a:p>
        </p:txBody>
      </p:sp>
    </p:spTree>
    <p:extLst>
      <p:ext uri="{BB962C8B-B14F-4D97-AF65-F5344CB8AC3E}">
        <p14:creationId xmlns:p14="http://schemas.microsoft.com/office/powerpoint/2010/main" val="13461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rte, capture d’écran&#10;&#10;Description générée automatiquement">
            <a:extLst>
              <a:ext uri="{FF2B5EF4-FFF2-40B4-BE49-F238E27FC236}">
                <a16:creationId xmlns:a16="http://schemas.microsoft.com/office/drawing/2014/main" id="{428FE779-4EDA-C64E-9E85-98D45B76D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58749" cy="3272607"/>
          </a:xfrm>
          <a:prstGeom prst="rect">
            <a:avLst/>
          </a:prstGeom>
        </p:spPr>
      </p:pic>
      <p:pic>
        <p:nvPicPr>
          <p:cNvPr id="8" name="Image 7" descr="Une image contenant capture d’écran, périphérique&#10;&#10;Description générée automatiquement">
            <a:extLst>
              <a:ext uri="{FF2B5EF4-FFF2-40B4-BE49-F238E27FC236}">
                <a16:creationId xmlns:a16="http://schemas.microsoft.com/office/drawing/2014/main" id="{17617C50-8E78-0545-946A-97C9981E3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561" y="3034989"/>
            <a:ext cx="5219440" cy="3823011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auxRecyclageParMateria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25" y="0"/>
            <a:ext cx="5327094" cy="3660528"/>
          </a:xfrm>
          <a:prstGeom prst="rect">
            <a:avLst/>
          </a:prstGeom>
        </p:spPr>
      </p:pic>
      <p:pic>
        <p:nvPicPr>
          <p:cNvPr id="4" name="Image 3" descr="MatieresPremieresIssuesRecycl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0528"/>
            <a:ext cx="5550765" cy="319747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550765" y="6022386"/>
            <a:ext cx="287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Taux d’incorporation = taux de couverture des besoins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B4ACA286-862B-BB41-AC76-881B3165D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31568" cy="3471758"/>
          </a:xfrm>
          <a:prstGeom prst="rect">
            <a:avLst/>
          </a:prstGeom>
        </p:spPr>
      </p:pic>
      <p:pic>
        <p:nvPicPr>
          <p:cNvPr id="9" name="Image 8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3692DE52-0D82-3A4C-AA38-DD0FD7976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779" y="3390789"/>
            <a:ext cx="5799221" cy="346721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hema_collecte_dechet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1311"/>
            <a:ext cx="9144000" cy="447357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8472"/>
            <a:ext cx="9144000" cy="92309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III) Le traitement des déchets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1922"/>
            <a:ext cx="8686800" cy="57360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3.3. Les acteurs de la gestion des déchets</a:t>
            </a:r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dirty="0">
                <a:highlight>
                  <a:srgbClr val="FFFF00"/>
                </a:highlight>
              </a:rPr>
              <a:t>Les </a:t>
            </a:r>
            <a:r>
              <a:rPr lang="fr-FR" b="1" dirty="0">
                <a:highlight>
                  <a:srgbClr val="FFFF00"/>
                </a:highlight>
              </a:rPr>
              <a:t>acteurs nationaux</a:t>
            </a:r>
          </a:p>
          <a:p>
            <a:pPr marL="0" indent="0">
              <a:buFontTx/>
              <a:buChar char="-"/>
            </a:pPr>
            <a:r>
              <a:rPr lang="fr-FR" dirty="0"/>
              <a:t>l’</a:t>
            </a:r>
            <a:r>
              <a:rPr lang="fr-FR" b="1" dirty="0">
                <a:solidFill>
                  <a:srgbClr val="0000FF"/>
                </a:solidFill>
              </a:rPr>
              <a:t>ADEME</a:t>
            </a:r>
            <a:r>
              <a:rPr lang="fr-FR" dirty="0"/>
              <a:t> (Agence de l’environnement et de la maîtrise de l’énergie) (1991)</a:t>
            </a:r>
          </a:p>
          <a:p>
            <a:pPr marL="0" indent="0">
              <a:buFontTx/>
              <a:buChar char="-"/>
            </a:pPr>
            <a:endParaRPr lang="fr-FR" dirty="0"/>
          </a:p>
          <a:p>
            <a:pPr marL="0" indent="0">
              <a:buFontTx/>
              <a:buChar char="-"/>
            </a:pPr>
            <a:r>
              <a:rPr lang="fr-FR" dirty="0"/>
              <a:t> Ministère de l’Ecologie, du DD, des Transports et du Logement (2007)</a:t>
            </a:r>
          </a:p>
          <a:p>
            <a:pPr marL="0" indent="0">
              <a:buFontTx/>
              <a:buChar char="-"/>
            </a:pPr>
            <a:endParaRPr lang="fr-FR" dirty="0"/>
          </a:p>
          <a:p>
            <a:pPr marL="0" indent="0">
              <a:buFontTx/>
              <a:buChar char="-"/>
            </a:pPr>
            <a:r>
              <a:rPr lang="fr-FR" dirty="0"/>
              <a:t> les </a:t>
            </a:r>
            <a:r>
              <a:rPr lang="fr-FR" b="1" dirty="0" err="1">
                <a:solidFill>
                  <a:srgbClr val="0000FF"/>
                </a:solidFill>
              </a:rPr>
              <a:t>Ecoindustries</a:t>
            </a:r>
            <a:r>
              <a:rPr lang="fr-FR" dirty="0"/>
              <a:t> (2400 entreprises en France visant à diminuer l’impact sur l’environnement)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13045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171884" y="4982569"/>
            <a:ext cx="69721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00FF"/>
                </a:solidFill>
              </a:rPr>
              <a:t>http://</a:t>
            </a:r>
            <a:r>
              <a:rPr lang="fr-FR" sz="2000" b="1" dirty="0" err="1">
                <a:solidFill>
                  <a:srgbClr val="0000FF"/>
                </a:solidFill>
              </a:rPr>
              <a:t>www.ademe.fr</a:t>
            </a:r>
            <a:r>
              <a:rPr lang="fr-FR" sz="2000" b="1" dirty="0">
                <a:solidFill>
                  <a:srgbClr val="0000FF"/>
                </a:solidFill>
              </a:rPr>
              <a:t>/expertises/</a:t>
            </a:r>
            <a:r>
              <a:rPr lang="fr-FR" sz="2000" b="1" dirty="0" err="1">
                <a:solidFill>
                  <a:srgbClr val="0000FF"/>
                </a:solidFill>
              </a:rPr>
              <a:t>developpement</a:t>
            </a:r>
            <a:r>
              <a:rPr lang="fr-FR" sz="2000" b="1" dirty="0">
                <a:solidFill>
                  <a:srgbClr val="0000FF"/>
                </a:solidFill>
              </a:rPr>
              <a:t>-durable/</a:t>
            </a:r>
            <a:r>
              <a:rPr lang="fr-FR" sz="2000" b="1" dirty="0" err="1">
                <a:solidFill>
                  <a:srgbClr val="0000FF"/>
                </a:solidFill>
              </a:rPr>
              <a:t>education</a:t>
            </a:r>
            <a:r>
              <a:rPr lang="fr-FR" sz="2000" b="1" dirty="0">
                <a:solidFill>
                  <a:srgbClr val="0000FF"/>
                </a:solidFill>
              </a:rPr>
              <a:t>-</a:t>
            </a:r>
            <a:r>
              <a:rPr lang="fr-FR" sz="2000" b="1" dirty="0" err="1">
                <a:solidFill>
                  <a:srgbClr val="0000FF"/>
                </a:solidFill>
              </a:rPr>
              <a:t>developpement</a:t>
            </a:r>
            <a:r>
              <a:rPr lang="fr-FR" sz="2000" b="1" dirty="0">
                <a:solidFill>
                  <a:srgbClr val="0000FF"/>
                </a:solidFill>
              </a:rPr>
              <a:t>-durable/sensibiliser-</a:t>
            </a:r>
            <a:r>
              <a:rPr lang="fr-FR" sz="2000" b="1" dirty="0" err="1">
                <a:solidFill>
                  <a:srgbClr val="0000FF"/>
                </a:solidFill>
              </a:rPr>
              <a:t>eleves</a:t>
            </a:r>
            <a:r>
              <a:rPr lang="fr-FR" sz="2000" b="1" dirty="0">
                <a:solidFill>
                  <a:srgbClr val="0000FF"/>
                </a:solidFill>
              </a:rPr>
              <a:t>-</a:t>
            </a:r>
            <a:r>
              <a:rPr lang="fr-FR" sz="2000" b="1" dirty="0" err="1">
                <a:solidFill>
                  <a:srgbClr val="0000FF"/>
                </a:solidFill>
              </a:rPr>
              <a:t>etudiants</a:t>
            </a:r>
            <a:r>
              <a:rPr lang="fr-FR" sz="2000" b="1" dirty="0">
                <a:solidFill>
                  <a:srgbClr val="0000FF"/>
                </a:solidFill>
              </a:rPr>
              <a:t>/dossier/</a:t>
            </a:r>
            <a:r>
              <a:rPr lang="fr-FR" sz="2000" b="1" dirty="0" err="1">
                <a:solidFill>
                  <a:srgbClr val="0000FF"/>
                </a:solidFill>
              </a:rPr>
              <a:t>lenseignement</a:t>
            </a:r>
            <a:r>
              <a:rPr lang="fr-FR" sz="2000" b="1" dirty="0">
                <a:solidFill>
                  <a:srgbClr val="0000FF"/>
                </a:solidFill>
              </a:rPr>
              <a:t>-primaire/guides-</a:t>
            </a:r>
            <a:r>
              <a:rPr lang="fr-FR" sz="2000" b="1" dirty="0" err="1">
                <a:solidFill>
                  <a:srgbClr val="0000FF"/>
                </a:solidFill>
              </a:rPr>
              <a:t>pedagogiques</a:t>
            </a:r>
            <a:r>
              <a:rPr lang="fr-FR" sz="2000" b="1" dirty="0">
                <a:solidFill>
                  <a:srgbClr val="0000FF"/>
                </a:solidFill>
              </a:rPr>
              <a:t>-animer-classe</a:t>
            </a:r>
          </a:p>
        </p:txBody>
      </p:sp>
      <p:pic>
        <p:nvPicPr>
          <p:cNvPr id="6" name="Image 5" descr="ADEME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532"/>
            <a:ext cx="9144000" cy="464580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79E45F9-34DA-AF49-8BEB-D9B5B76C46D4}"/>
              </a:ext>
            </a:extLst>
          </p:cNvPr>
          <p:cNvSpPr txBox="1"/>
          <p:nvPr/>
        </p:nvSpPr>
        <p:spPr>
          <a:xfrm>
            <a:off x="2171884" y="6411240"/>
            <a:ext cx="266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hlinkClick r:id="rId3"/>
              </a:rPr>
              <a:t>https://www.mtaterre.fr/</a:t>
            </a:r>
            <a:endParaRPr lang="fr-FR" b="1" dirty="0"/>
          </a:p>
          <a:p>
            <a:endParaRPr lang="fr-FR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B315162-ADD4-0A4B-A998-54996944F336}"/>
              </a:ext>
            </a:extLst>
          </p:cNvPr>
          <p:cNvSpPr txBox="1"/>
          <p:nvPr/>
        </p:nvSpPr>
        <p:spPr>
          <a:xfrm>
            <a:off x="480447" y="5346915"/>
            <a:ext cx="13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enseignants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EDAA876-64CC-B94E-8B36-EC2F63C95018}"/>
              </a:ext>
            </a:extLst>
          </p:cNvPr>
          <p:cNvSpPr txBox="1"/>
          <p:nvPr/>
        </p:nvSpPr>
        <p:spPr>
          <a:xfrm>
            <a:off x="588936" y="6400800"/>
            <a:ext cx="77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élèves</a:t>
            </a:r>
          </a:p>
        </p:txBody>
      </p:sp>
    </p:spTree>
    <p:extLst>
      <p:ext uri="{BB962C8B-B14F-4D97-AF65-F5344CB8AC3E}">
        <p14:creationId xmlns:p14="http://schemas.microsoft.com/office/powerpoint/2010/main" val="257731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89718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I) La ville durable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2468"/>
            <a:ext cx="8106032" cy="555256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1.2. Dans le cadre du développement durable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• DEFINITION DE BASE : </a:t>
            </a:r>
            <a:r>
              <a:rPr lang="fr-FR" dirty="0">
                <a:solidFill>
                  <a:srgbClr val="0000FF"/>
                </a:solidFill>
              </a:rPr>
              <a:t>« </a:t>
            </a:r>
            <a:r>
              <a:rPr lang="fr-FR" i="1" dirty="0">
                <a:solidFill>
                  <a:srgbClr val="0000FF"/>
                </a:solidFill>
              </a:rPr>
              <a:t>développement qui répond aux besoins du présent sans compromettre la capacité des générations futures à satisfaire les leurs </a:t>
            </a:r>
            <a:r>
              <a:rPr lang="fr-FR" dirty="0">
                <a:solidFill>
                  <a:srgbClr val="0000FF"/>
                </a:solidFill>
              </a:rPr>
              <a:t>»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• DEFINITION PLUS COMPLEXE : « </a:t>
            </a:r>
            <a:r>
              <a:rPr lang="fr-FR" i="1" dirty="0"/>
              <a:t>ensemble coordonné de </a:t>
            </a:r>
            <a:r>
              <a:rPr lang="fr-FR" b="1" i="1" dirty="0">
                <a:solidFill>
                  <a:srgbClr val="0000FF"/>
                </a:solidFill>
              </a:rPr>
              <a:t>processus participatifs </a:t>
            </a:r>
            <a:r>
              <a:rPr lang="fr-FR" i="1" dirty="0"/>
              <a:t>permettant de progresser de façon continue dans les domaines de </a:t>
            </a:r>
            <a:r>
              <a:rPr lang="fr-FR" b="1" i="1" dirty="0"/>
              <a:t>l’</a:t>
            </a:r>
            <a:r>
              <a:rPr lang="fr-FR" b="1" i="1" dirty="0">
                <a:solidFill>
                  <a:srgbClr val="0000FF"/>
                </a:solidFill>
              </a:rPr>
              <a:t>analyse</a:t>
            </a:r>
            <a:r>
              <a:rPr lang="fr-FR" i="1" dirty="0"/>
              <a:t>, du </a:t>
            </a:r>
            <a:r>
              <a:rPr lang="fr-FR" b="1" i="1" dirty="0">
                <a:solidFill>
                  <a:srgbClr val="0000FF"/>
                </a:solidFill>
              </a:rPr>
              <a:t>débat</a:t>
            </a:r>
            <a:r>
              <a:rPr lang="fr-FR" i="1" dirty="0"/>
              <a:t> et permettant de </a:t>
            </a:r>
            <a:r>
              <a:rPr lang="fr-FR" b="1" i="1" dirty="0">
                <a:solidFill>
                  <a:srgbClr val="0000FF"/>
                </a:solidFill>
              </a:rPr>
              <a:t>concilier</a:t>
            </a:r>
            <a:r>
              <a:rPr lang="fr-FR" i="1" dirty="0"/>
              <a:t> </a:t>
            </a:r>
            <a:r>
              <a:rPr lang="fr-FR" b="1" i="1" dirty="0">
                <a:solidFill>
                  <a:srgbClr val="0432FF"/>
                </a:solidFill>
              </a:rPr>
              <a:t>les objectifs économiques, sociaux et environnementaux </a:t>
            </a:r>
            <a:r>
              <a:rPr lang="fr-FR" i="1" dirty="0"/>
              <a:t>de la société </a:t>
            </a:r>
            <a:r>
              <a:rPr lang="fr-FR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5142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09522" y="5368583"/>
            <a:ext cx="80148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00FF"/>
                </a:solidFill>
              </a:rPr>
              <a:t>http://</a:t>
            </a:r>
            <a:r>
              <a:rPr lang="fr-FR" sz="2000" b="1" dirty="0" err="1">
                <a:solidFill>
                  <a:srgbClr val="0000FF"/>
                </a:solidFill>
              </a:rPr>
              <a:t>www.ademe.fr</a:t>
            </a:r>
            <a:r>
              <a:rPr lang="fr-FR" sz="2000" b="1" dirty="0">
                <a:solidFill>
                  <a:srgbClr val="0000FF"/>
                </a:solidFill>
              </a:rPr>
              <a:t>/expertises/</a:t>
            </a:r>
            <a:r>
              <a:rPr lang="fr-FR" sz="2000" b="1" dirty="0" err="1">
                <a:solidFill>
                  <a:srgbClr val="0000FF"/>
                </a:solidFill>
              </a:rPr>
              <a:t>developpement</a:t>
            </a:r>
            <a:r>
              <a:rPr lang="fr-FR" sz="2000" b="1" dirty="0">
                <a:solidFill>
                  <a:srgbClr val="0000FF"/>
                </a:solidFill>
              </a:rPr>
              <a:t>-durable/</a:t>
            </a:r>
            <a:r>
              <a:rPr lang="fr-FR" sz="2000" b="1" dirty="0" err="1">
                <a:solidFill>
                  <a:srgbClr val="0000FF"/>
                </a:solidFill>
              </a:rPr>
              <a:t>education</a:t>
            </a:r>
            <a:r>
              <a:rPr lang="fr-FR" sz="2000" b="1" dirty="0">
                <a:solidFill>
                  <a:srgbClr val="0000FF"/>
                </a:solidFill>
              </a:rPr>
              <a:t>-</a:t>
            </a:r>
            <a:r>
              <a:rPr lang="fr-FR" sz="2000" b="1" dirty="0" err="1">
                <a:solidFill>
                  <a:srgbClr val="0000FF"/>
                </a:solidFill>
              </a:rPr>
              <a:t>developpement</a:t>
            </a:r>
            <a:r>
              <a:rPr lang="fr-FR" sz="2000" b="1" dirty="0">
                <a:solidFill>
                  <a:srgbClr val="0000FF"/>
                </a:solidFill>
              </a:rPr>
              <a:t>-durable/sensibiliser-</a:t>
            </a:r>
            <a:r>
              <a:rPr lang="fr-FR" sz="2000" b="1" dirty="0" err="1">
                <a:solidFill>
                  <a:srgbClr val="0000FF"/>
                </a:solidFill>
              </a:rPr>
              <a:t>eleves</a:t>
            </a:r>
            <a:r>
              <a:rPr lang="fr-FR" sz="2000" b="1" dirty="0">
                <a:solidFill>
                  <a:srgbClr val="0000FF"/>
                </a:solidFill>
              </a:rPr>
              <a:t>-</a:t>
            </a:r>
            <a:r>
              <a:rPr lang="fr-FR" sz="2000" b="1" dirty="0" err="1">
                <a:solidFill>
                  <a:srgbClr val="0000FF"/>
                </a:solidFill>
              </a:rPr>
              <a:t>etudiants</a:t>
            </a:r>
            <a:r>
              <a:rPr lang="fr-FR" sz="2000" b="1" dirty="0">
                <a:solidFill>
                  <a:srgbClr val="0000FF"/>
                </a:solidFill>
              </a:rPr>
              <a:t>/dossier/</a:t>
            </a:r>
            <a:r>
              <a:rPr lang="fr-FR" sz="2000" b="1" dirty="0" err="1">
                <a:solidFill>
                  <a:srgbClr val="0000FF"/>
                </a:solidFill>
              </a:rPr>
              <a:t>lenseignement</a:t>
            </a:r>
            <a:r>
              <a:rPr lang="fr-FR" sz="2000" b="1" dirty="0">
                <a:solidFill>
                  <a:srgbClr val="0000FF"/>
                </a:solidFill>
              </a:rPr>
              <a:t>-primaire/</a:t>
            </a:r>
            <a:r>
              <a:rPr lang="fr-FR" sz="2000" b="1" dirty="0" err="1">
                <a:solidFill>
                  <a:srgbClr val="0000FF"/>
                </a:solidFill>
              </a:rPr>
              <a:t>videos</a:t>
            </a:r>
            <a:r>
              <a:rPr lang="fr-FR" sz="2000" b="1" dirty="0">
                <a:solidFill>
                  <a:srgbClr val="0000FF"/>
                </a:solidFill>
              </a:rPr>
              <a:t>-comprendre</a:t>
            </a:r>
          </a:p>
        </p:txBody>
      </p:sp>
      <p:pic>
        <p:nvPicPr>
          <p:cNvPr id="5" name="Image 4" descr="ADEM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284"/>
            <a:ext cx="9144000" cy="473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547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8472"/>
            <a:ext cx="9144000" cy="92309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III) Le traitement des déchets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1922"/>
            <a:ext cx="8268346" cy="57360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3.3. Les acteurs de la gestion des déchets</a:t>
            </a:r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dirty="0">
                <a:highlight>
                  <a:srgbClr val="FFFF00"/>
                </a:highlight>
              </a:rPr>
              <a:t>Les </a:t>
            </a:r>
            <a:r>
              <a:rPr lang="fr-FR" b="1" dirty="0">
                <a:highlight>
                  <a:srgbClr val="FFFF00"/>
                </a:highlight>
              </a:rPr>
              <a:t>acteurs locaux</a:t>
            </a:r>
          </a:p>
          <a:p>
            <a:pPr marL="0" indent="0" algn="just">
              <a:buFontTx/>
              <a:buChar char="-"/>
            </a:pPr>
            <a:r>
              <a:rPr lang="fr-FR" dirty="0"/>
              <a:t>Les </a:t>
            </a:r>
            <a:r>
              <a:rPr lang="fr-FR" dirty="0">
                <a:solidFill>
                  <a:srgbClr val="0000FF"/>
                </a:solidFill>
              </a:rPr>
              <a:t>communes (organisées en syndicats intercommunaux)</a:t>
            </a:r>
            <a:r>
              <a:rPr lang="fr-FR" dirty="0">
                <a:solidFill>
                  <a:srgbClr val="000000"/>
                </a:solidFill>
              </a:rPr>
              <a:t> en charge de la </a:t>
            </a:r>
            <a:r>
              <a:rPr lang="fr-FR" dirty="0">
                <a:solidFill>
                  <a:srgbClr val="FF0000"/>
                </a:solidFill>
              </a:rPr>
              <a:t>collecte</a:t>
            </a:r>
            <a:r>
              <a:rPr lang="fr-FR" dirty="0">
                <a:solidFill>
                  <a:srgbClr val="000000"/>
                </a:solidFill>
              </a:rPr>
              <a:t> et du </a:t>
            </a:r>
            <a:r>
              <a:rPr lang="fr-FR" dirty="0">
                <a:solidFill>
                  <a:srgbClr val="FF0000"/>
                </a:solidFill>
              </a:rPr>
              <a:t>traitement </a:t>
            </a:r>
            <a:r>
              <a:rPr lang="fr-FR" dirty="0">
                <a:solidFill>
                  <a:srgbClr val="000000"/>
                </a:solidFill>
              </a:rPr>
              <a:t>des déchets</a:t>
            </a:r>
            <a:endParaRPr lang="fr-FR" dirty="0">
              <a:solidFill>
                <a:srgbClr val="0000FF"/>
              </a:solidFill>
            </a:endParaRPr>
          </a:p>
          <a:p>
            <a:pPr marL="0" indent="0" algn="just">
              <a:buFontTx/>
              <a:buChar char="-"/>
            </a:pPr>
            <a:endParaRPr lang="fr-FR" dirty="0"/>
          </a:p>
          <a:p>
            <a:pPr marL="0" indent="0" algn="just">
              <a:buFontTx/>
              <a:buChar char="-"/>
            </a:pPr>
            <a:r>
              <a:rPr lang="fr-FR" dirty="0"/>
              <a:t>Les </a:t>
            </a:r>
            <a:r>
              <a:rPr lang="fr-FR" dirty="0">
                <a:solidFill>
                  <a:srgbClr val="0000FF"/>
                </a:solidFill>
              </a:rPr>
              <a:t>départements</a:t>
            </a:r>
            <a:r>
              <a:rPr lang="fr-FR" dirty="0"/>
              <a:t>, responsables </a:t>
            </a:r>
            <a:r>
              <a:rPr lang="fr-FR" dirty="0">
                <a:solidFill>
                  <a:srgbClr val="FF0000"/>
                </a:solidFill>
              </a:rPr>
              <a:t>des plans d’élimination</a:t>
            </a:r>
            <a:r>
              <a:rPr lang="fr-FR" dirty="0"/>
              <a:t> des déchets ménagers (2011)</a:t>
            </a:r>
            <a:endParaRPr lang="fr-FR" dirty="0">
              <a:solidFill>
                <a:srgbClr val="0000FF"/>
              </a:solidFill>
            </a:endParaRPr>
          </a:p>
          <a:p>
            <a:pPr marL="0" indent="0" algn="just">
              <a:buFontTx/>
              <a:buChar char="-"/>
            </a:pPr>
            <a:endParaRPr lang="fr-FR" dirty="0"/>
          </a:p>
          <a:p>
            <a:pPr marL="0" indent="0" algn="just">
              <a:buFontTx/>
              <a:buChar char="-"/>
            </a:pPr>
            <a:r>
              <a:rPr lang="fr-FR" dirty="0"/>
              <a:t>Les </a:t>
            </a:r>
            <a:r>
              <a:rPr lang="fr-FR" dirty="0">
                <a:solidFill>
                  <a:srgbClr val="0000FF"/>
                </a:solidFill>
              </a:rPr>
              <a:t>associations</a:t>
            </a:r>
            <a:r>
              <a:rPr lang="fr-FR" dirty="0"/>
              <a:t> de </a:t>
            </a:r>
            <a:r>
              <a:rPr lang="fr-FR" dirty="0">
                <a:solidFill>
                  <a:srgbClr val="FF0000"/>
                </a:solidFill>
              </a:rPr>
              <a:t>protection de l’environnement </a:t>
            </a:r>
            <a:r>
              <a:rPr lang="fr-FR" dirty="0"/>
              <a:t>(ex : Indre nature, Nature 18, WWF France, France Nature Environnement…)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13045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2567BC0-30CE-2B42-8BE5-BBB462666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898"/>
            <a:ext cx="9144000" cy="515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200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ature1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8" y="0"/>
            <a:ext cx="8749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785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965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IV) Qu’est-ce qu’un </a:t>
            </a:r>
            <a:r>
              <a:rPr lang="fr-FR" b="1" dirty="0" err="1"/>
              <a:t>écoquartier</a:t>
            </a:r>
            <a:r>
              <a:rPr lang="fr-FR" b="1" dirty="0"/>
              <a:t>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60394"/>
            <a:ext cx="8229600" cy="5014011"/>
          </a:xfrm>
        </p:spPr>
        <p:txBody>
          <a:bodyPr>
            <a:normAutofit/>
          </a:bodyPr>
          <a:lstStyle/>
          <a:p>
            <a:pPr marL="0" indent="0">
              <a:spcBef>
                <a:spcPts val="168"/>
              </a:spcBef>
              <a:buNone/>
            </a:pPr>
            <a:r>
              <a:rPr lang="fr-FR" u="sng" dirty="0">
                <a:solidFill>
                  <a:srgbClr val="0432FF"/>
                </a:solidFill>
              </a:rPr>
              <a:t>4.1. Les 4 principes majeurs de l’</a:t>
            </a:r>
            <a:r>
              <a:rPr lang="fr-FR" u="sng" dirty="0" err="1">
                <a:solidFill>
                  <a:srgbClr val="0432FF"/>
                </a:solidFill>
              </a:rPr>
              <a:t>écoquartier</a:t>
            </a:r>
            <a:endParaRPr lang="fr-FR" u="sng" dirty="0">
              <a:solidFill>
                <a:srgbClr val="0432FF"/>
              </a:solidFill>
            </a:endParaRPr>
          </a:p>
          <a:p>
            <a:pPr marL="0" indent="0">
              <a:spcBef>
                <a:spcPts val="168"/>
              </a:spcBef>
              <a:buNone/>
            </a:pPr>
            <a:endParaRPr lang="fr-FR" dirty="0"/>
          </a:p>
          <a:p>
            <a:pPr marL="0" indent="0">
              <a:spcBef>
                <a:spcPts val="168"/>
              </a:spcBef>
              <a:buNone/>
            </a:pPr>
            <a:endParaRPr lang="fr-FR" dirty="0"/>
          </a:p>
          <a:p>
            <a:pPr marL="0" indent="0" algn="just">
              <a:spcBef>
                <a:spcPts val="168"/>
              </a:spcBef>
              <a:buNone/>
            </a:pPr>
            <a:r>
              <a:rPr lang="fr-FR" b="1" dirty="0"/>
              <a:t>Définition</a:t>
            </a:r>
            <a:r>
              <a:rPr lang="fr-FR" dirty="0"/>
              <a:t> : un </a:t>
            </a:r>
            <a:r>
              <a:rPr lang="fr-FR" b="1" dirty="0">
                <a:solidFill>
                  <a:srgbClr val="0000FF"/>
                </a:solidFill>
              </a:rPr>
              <a:t>projet d’aménagement urbain </a:t>
            </a:r>
            <a:r>
              <a:rPr lang="fr-FR" dirty="0"/>
              <a:t>qui respecte les </a:t>
            </a:r>
            <a:r>
              <a:rPr lang="fr-FR" b="1" dirty="0">
                <a:solidFill>
                  <a:srgbClr val="0000FF"/>
                </a:solidFill>
              </a:rPr>
              <a:t>principes du développement durable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>
                <a:solidFill>
                  <a:srgbClr val="000000"/>
                </a:solidFill>
              </a:rPr>
              <a:t>à l</a:t>
            </a:r>
            <a:r>
              <a:rPr lang="fr-FR" dirty="0">
                <a:solidFill>
                  <a:srgbClr val="0000FF"/>
                </a:solidFill>
              </a:rPr>
              <a:t>’</a:t>
            </a:r>
            <a:r>
              <a:rPr lang="fr-FR" b="1" dirty="0">
                <a:solidFill>
                  <a:srgbClr val="0000FF"/>
                </a:solidFill>
              </a:rPr>
              <a:t>échelle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>
                <a:solidFill>
                  <a:srgbClr val="000000"/>
                </a:solidFill>
              </a:rPr>
              <a:t>d’un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b="1" dirty="0">
                <a:solidFill>
                  <a:srgbClr val="0000FF"/>
                </a:solidFill>
              </a:rPr>
              <a:t>quartier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/>
              <a:t>(donc au sein de l’aire urbaine où il se situe).</a:t>
            </a:r>
          </a:p>
        </p:txBody>
      </p:sp>
    </p:spTree>
    <p:extLst>
      <p:ext uri="{BB962C8B-B14F-4D97-AF65-F5344CB8AC3E}">
        <p14:creationId xmlns:p14="http://schemas.microsoft.com/office/powerpoint/2010/main" val="143610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965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IV) Qu’est-ce qu’un </a:t>
            </a:r>
            <a:r>
              <a:rPr lang="fr-FR" b="1" dirty="0" err="1"/>
              <a:t>écoquartier</a:t>
            </a:r>
            <a:r>
              <a:rPr lang="fr-FR" b="1" dirty="0"/>
              <a:t>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259"/>
            <a:ext cx="8362670" cy="6209027"/>
          </a:xfrm>
        </p:spPr>
        <p:txBody>
          <a:bodyPr>
            <a:normAutofit/>
          </a:bodyPr>
          <a:lstStyle/>
          <a:p>
            <a:pPr marL="0" indent="0">
              <a:spcBef>
                <a:spcPts val="2568"/>
              </a:spcBef>
              <a:buNone/>
            </a:pPr>
            <a:r>
              <a:rPr lang="fr-FR" u="sng" dirty="0">
                <a:solidFill>
                  <a:srgbClr val="0432FF"/>
                </a:solidFill>
              </a:rPr>
              <a:t>4.1. Les 4 principes majeurs de l’</a:t>
            </a:r>
            <a:r>
              <a:rPr lang="fr-FR" u="sng" dirty="0" err="1">
                <a:solidFill>
                  <a:srgbClr val="0432FF"/>
                </a:solidFill>
              </a:rPr>
              <a:t>écoquartier</a:t>
            </a:r>
            <a:endParaRPr lang="fr-FR" u="sng" dirty="0">
              <a:solidFill>
                <a:srgbClr val="0432FF"/>
              </a:solidFill>
            </a:endParaRPr>
          </a:p>
          <a:p>
            <a:pPr marL="0" indent="0">
              <a:spcBef>
                <a:spcPts val="1968"/>
              </a:spcBef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4 principes majeurs</a:t>
            </a:r>
          </a:p>
          <a:p>
            <a:pPr marL="514350" lvl="0" indent="-514350">
              <a:spcBef>
                <a:spcPts val="1968"/>
              </a:spcBef>
              <a:buAutoNum type="arabicParenR"/>
            </a:pPr>
            <a:r>
              <a:rPr lang="fr-FR" b="1" dirty="0">
                <a:solidFill>
                  <a:srgbClr val="0000FF"/>
                </a:solidFill>
              </a:rPr>
              <a:t>l’implication de tous </a:t>
            </a:r>
            <a:r>
              <a:rPr lang="fr-FR" dirty="0"/>
              <a:t>les acteurs de la ville (du citoyen à l’élu)</a:t>
            </a:r>
            <a:endParaRPr lang="en-GB" dirty="0"/>
          </a:p>
          <a:p>
            <a:pPr marL="514350" lvl="0" indent="-514350">
              <a:spcBef>
                <a:spcPts val="1968"/>
              </a:spcBef>
              <a:buAutoNum type="arabicParenR"/>
            </a:pPr>
            <a:r>
              <a:rPr lang="fr-FR" dirty="0"/>
              <a:t>la mise en place d’un </a:t>
            </a:r>
            <a:r>
              <a:rPr lang="fr-FR" b="1" dirty="0">
                <a:solidFill>
                  <a:srgbClr val="0000FF"/>
                </a:solidFill>
              </a:rPr>
              <a:t>cadre de vie</a:t>
            </a:r>
            <a:r>
              <a:rPr lang="fr-FR" dirty="0">
                <a:solidFill>
                  <a:srgbClr val="0000FF"/>
                </a:solidFill>
              </a:rPr>
              <a:t> sain et sûr </a:t>
            </a:r>
            <a:endParaRPr lang="en-GB" dirty="0">
              <a:solidFill>
                <a:srgbClr val="0000FF"/>
              </a:solidFill>
            </a:endParaRPr>
          </a:p>
          <a:p>
            <a:pPr marL="0" lvl="0" indent="0" algn="just">
              <a:spcBef>
                <a:spcPts val="1968"/>
              </a:spcBef>
              <a:buNone/>
            </a:pPr>
            <a:r>
              <a:rPr lang="fr-FR" dirty="0"/>
              <a:t>3) la participation du quartier au </a:t>
            </a:r>
            <a:r>
              <a:rPr lang="fr-FR" b="1" dirty="0">
                <a:solidFill>
                  <a:srgbClr val="0000FF"/>
                </a:solidFill>
              </a:rPr>
              <a:t>dynamisme économique et territorial</a:t>
            </a:r>
            <a:endParaRPr lang="en-GB" b="1" dirty="0">
              <a:solidFill>
                <a:srgbClr val="0000FF"/>
              </a:solidFill>
            </a:endParaRPr>
          </a:p>
          <a:p>
            <a:pPr lvl="0">
              <a:spcBef>
                <a:spcPts val="1968"/>
              </a:spcBef>
              <a:buNone/>
            </a:pPr>
            <a:r>
              <a:rPr lang="fr-FR" dirty="0"/>
              <a:t>4) la gestion responsable des </a:t>
            </a:r>
            <a:r>
              <a:rPr lang="fr-FR" b="1" dirty="0">
                <a:solidFill>
                  <a:srgbClr val="0000FF"/>
                </a:solidFill>
              </a:rPr>
              <a:t>ressources</a:t>
            </a:r>
            <a:r>
              <a:rPr lang="fr-FR" dirty="0">
                <a:solidFill>
                  <a:srgbClr val="0000FF"/>
                </a:solidFill>
              </a:rPr>
              <a:t> </a:t>
            </a:r>
            <a:endParaRPr lang="en-GB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218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coquartier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712" y="0"/>
            <a:ext cx="7732152" cy="688719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462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IV) Qu’est-ce qu’un </a:t>
            </a:r>
            <a:r>
              <a:rPr lang="fr-FR" b="1" dirty="0" err="1"/>
              <a:t>écoquartier</a:t>
            </a:r>
            <a:r>
              <a:rPr lang="fr-FR" b="1" dirty="0"/>
              <a:t>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68552"/>
            <a:ext cx="8686800" cy="5789448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1320"/>
              </a:spcBef>
              <a:buNone/>
            </a:pPr>
            <a:r>
              <a:rPr lang="fr-FR" u="sng" dirty="0">
                <a:solidFill>
                  <a:srgbClr val="0432FF"/>
                </a:solidFill>
              </a:rPr>
              <a:t>4.2. Le label « </a:t>
            </a:r>
            <a:r>
              <a:rPr lang="fr-FR" u="sng" dirty="0" err="1">
                <a:solidFill>
                  <a:srgbClr val="0432FF"/>
                </a:solidFill>
              </a:rPr>
              <a:t>EcoQuartier</a:t>
            </a:r>
            <a:r>
              <a:rPr lang="fr-FR" u="sng" dirty="0">
                <a:solidFill>
                  <a:srgbClr val="0432FF"/>
                </a:solidFill>
              </a:rPr>
              <a:t> »</a:t>
            </a:r>
          </a:p>
          <a:p>
            <a:pPr marL="0" indent="0">
              <a:spcBef>
                <a:spcPts val="1320"/>
              </a:spcBef>
              <a:buNone/>
            </a:pPr>
            <a:r>
              <a:rPr lang="fr-FR" dirty="0"/>
              <a:t>• création par l’Etat en 2012 du </a:t>
            </a:r>
            <a:r>
              <a:rPr lang="fr-FR" b="1" dirty="0"/>
              <a:t>label national « </a:t>
            </a:r>
            <a:r>
              <a:rPr lang="fr-FR" b="1" dirty="0" err="1"/>
              <a:t>EcoQuartier</a:t>
            </a:r>
            <a:r>
              <a:rPr lang="fr-FR" b="1" dirty="0"/>
              <a:t> » </a:t>
            </a:r>
            <a:r>
              <a:rPr lang="fr-FR" dirty="0"/>
              <a:t>pour accompagner et garantir la qualité</a:t>
            </a:r>
          </a:p>
          <a:p>
            <a:pPr marL="0" indent="0">
              <a:spcBef>
                <a:spcPts val="1320"/>
              </a:spcBef>
              <a:buNone/>
            </a:pPr>
            <a:r>
              <a:rPr lang="fr-FR" dirty="0">
                <a:hlinkClick r:id="rId2"/>
              </a:rPr>
              <a:t>http://www.ecoquartiers.logement.gouv.fr/</a:t>
            </a:r>
            <a:endParaRPr lang="fr-FR" dirty="0"/>
          </a:p>
          <a:p>
            <a:pPr marL="0" indent="0">
              <a:spcBef>
                <a:spcPts val="1320"/>
              </a:spcBef>
              <a:buNone/>
            </a:pPr>
            <a:r>
              <a:rPr lang="fr-FR" dirty="0">
                <a:hlinkClick r:id="rId3"/>
              </a:rPr>
              <a:t>http://www.ecoquartiers.logement.gouv.fr/carte-interactive/?vue=map&amp;region=24&amp;sens=desc&amp;tri=date-creation</a:t>
            </a:r>
            <a:r>
              <a:rPr lang="fr-FR" dirty="0"/>
              <a:t>    (carte interactive, recherche région/</a:t>
            </a:r>
            <a:r>
              <a:rPr lang="fr-FR" dirty="0" err="1"/>
              <a:t>dpt</a:t>
            </a:r>
            <a:r>
              <a:rPr lang="fr-FR" dirty="0"/>
              <a:t>, fiche)</a:t>
            </a:r>
          </a:p>
          <a:p>
            <a:pPr marL="0" indent="0">
              <a:spcBef>
                <a:spcPts val="1320"/>
              </a:spcBef>
              <a:buNone/>
            </a:pPr>
            <a:endParaRPr lang="fr-FR" dirty="0"/>
          </a:p>
          <a:p>
            <a:pPr marL="0" indent="0">
              <a:spcBef>
                <a:spcPts val="1320"/>
              </a:spcBef>
              <a:buNone/>
            </a:pPr>
            <a:r>
              <a:rPr lang="fr-FR" dirty="0"/>
              <a:t>• </a:t>
            </a:r>
            <a:r>
              <a:rPr lang="fr-FR" b="1" dirty="0"/>
              <a:t>Chiffres clés</a:t>
            </a:r>
            <a:r>
              <a:rPr lang="fr-FR" dirty="0"/>
              <a:t> du label </a:t>
            </a:r>
            <a:r>
              <a:rPr lang="fr-FR" dirty="0" err="1"/>
              <a:t>Ecoquartier</a:t>
            </a:r>
            <a:r>
              <a:rPr lang="fr-FR" dirty="0"/>
              <a:t> début 2021 </a:t>
            </a:r>
          </a:p>
          <a:p>
            <a:pPr marL="0" indent="0">
              <a:spcBef>
                <a:spcPts val="1320"/>
              </a:spcBef>
              <a:buNone/>
            </a:pPr>
            <a:r>
              <a:rPr lang="fr-FR" dirty="0"/>
              <a:t>Etape 1 			Etape 2 			Etape 3 			Etape 4 </a:t>
            </a:r>
          </a:p>
          <a:p>
            <a:pPr marL="0" indent="0">
              <a:spcBef>
                <a:spcPts val="1320"/>
              </a:spcBef>
              <a:buNone/>
            </a:pPr>
            <a:r>
              <a:rPr lang="fr-FR" dirty="0"/>
              <a:t>380 				200 				51 				6 </a:t>
            </a:r>
          </a:p>
          <a:p>
            <a:pPr marL="0" indent="0">
              <a:spcBef>
                <a:spcPts val="1320"/>
              </a:spcBef>
              <a:buNone/>
            </a:pPr>
            <a:r>
              <a:rPr lang="fr-FR" dirty="0">
                <a:sym typeface="Wingdings" pitchFamily="2" charset="2"/>
              </a:rPr>
              <a:t> </a:t>
            </a:r>
            <a:r>
              <a:rPr lang="fr-FR" dirty="0"/>
              <a:t>au total </a:t>
            </a:r>
            <a:r>
              <a:rPr lang="fr-FR" b="1" dirty="0"/>
              <a:t>637 </a:t>
            </a:r>
            <a:r>
              <a:rPr lang="fr-FR" b="1" dirty="0" err="1"/>
              <a:t>Ecoquartiers</a:t>
            </a:r>
            <a:r>
              <a:rPr lang="fr-FR" b="1" dirty="0"/>
              <a:t> 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441325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697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LabelsEcoquartiers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2" y="1"/>
            <a:ext cx="7467855" cy="4427930"/>
          </a:xfrm>
          <a:prstGeom prst="rect">
            <a:avLst/>
          </a:prstGeom>
        </p:spPr>
      </p:pic>
      <p:pic>
        <p:nvPicPr>
          <p:cNvPr id="3" name="Image 2" descr="Label4Ecoquartier.jpe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2" y="4216121"/>
            <a:ext cx="7467855" cy="262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257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'estQuoiUnEcoquarti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1451"/>
            <a:ext cx="4918533" cy="5912626"/>
          </a:xfrm>
          <a:prstGeom prst="rect">
            <a:avLst/>
          </a:prstGeom>
        </p:spPr>
      </p:pic>
      <p:pic>
        <p:nvPicPr>
          <p:cNvPr id="4" name="Image 3" descr="CarteEcoquartiersFrance2018.jpe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90" y="1146674"/>
            <a:ext cx="4398910" cy="541404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274282" y="458670"/>
            <a:ext cx="3754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Carte des </a:t>
            </a:r>
            <a:r>
              <a:rPr lang="fr-FR" dirty="0" err="1"/>
              <a:t>écoquartiers</a:t>
            </a:r>
            <a:r>
              <a:rPr lang="fr-FR" dirty="0"/>
              <a:t> au 13/12/2018</a:t>
            </a:r>
          </a:p>
        </p:txBody>
      </p:sp>
    </p:spTree>
    <p:extLst>
      <p:ext uri="{BB962C8B-B14F-4D97-AF65-F5344CB8AC3E}">
        <p14:creationId xmlns:p14="http://schemas.microsoft.com/office/powerpoint/2010/main" val="1750194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89718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I) La ville durable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56374"/>
            <a:ext cx="9144000" cy="5698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1.2. Dans le cadre du développement durable</a:t>
            </a:r>
          </a:p>
          <a:p>
            <a:pPr marL="0" indent="0">
              <a:buNone/>
            </a:pPr>
            <a:r>
              <a:rPr lang="fr-FR" sz="2800" dirty="0"/>
              <a:t>• </a:t>
            </a:r>
            <a:r>
              <a:rPr lang="fr-FR" sz="2800" b="1" dirty="0">
                <a:solidFill>
                  <a:srgbClr val="0000FF"/>
                </a:solidFill>
              </a:rPr>
              <a:t>3 sphères d’évolution </a:t>
            </a:r>
            <a:r>
              <a:rPr lang="fr-FR" sz="2400" dirty="0"/>
              <a:t>(environnementale, sociale et économique)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 descr="schema_ddED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85" y="2255008"/>
            <a:ext cx="7381191" cy="46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11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337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IV) Qu’est-ce qu’un </a:t>
            </a:r>
            <a:r>
              <a:rPr lang="fr-FR" b="1" dirty="0" err="1"/>
              <a:t>écoquartier</a:t>
            </a:r>
            <a:r>
              <a:rPr lang="fr-FR" b="1" dirty="0"/>
              <a:t>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2994" y="1160394"/>
            <a:ext cx="8971005" cy="56976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4.3. L’</a:t>
            </a:r>
            <a:r>
              <a:rPr lang="fr-FR" u="sng" dirty="0" err="1">
                <a:solidFill>
                  <a:srgbClr val="0432FF"/>
                </a:solidFill>
              </a:rPr>
              <a:t>écoquartier</a:t>
            </a:r>
            <a:r>
              <a:rPr lang="fr-FR" u="sng" dirty="0">
                <a:solidFill>
                  <a:srgbClr val="0432FF"/>
                </a:solidFill>
              </a:rPr>
              <a:t> dans la ville</a:t>
            </a:r>
          </a:p>
          <a:p>
            <a:pPr marL="0" indent="0">
              <a:buNone/>
            </a:pPr>
            <a:r>
              <a:rPr lang="fr-FR" dirty="0"/>
              <a:t>• une question essentielle : le lien entre l’</a:t>
            </a:r>
            <a:r>
              <a:rPr lang="fr-FR" dirty="0" err="1"/>
              <a:t>écoquartier</a:t>
            </a:r>
            <a:r>
              <a:rPr lang="fr-FR" dirty="0"/>
              <a:t>  et le reste de la ville (transports collectifs)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• Etat accompagnant depuis 2010 des projets urbains intégrés à l’échelle de la ville reconnus comme « </a:t>
            </a:r>
            <a:r>
              <a:rPr lang="fr-FR" b="1" dirty="0" err="1"/>
              <a:t>Ecocités</a:t>
            </a:r>
            <a:r>
              <a:rPr lang="fr-FR" dirty="0"/>
              <a:t> »</a:t>
            </a:r>
          </a:p>
          <a:p>
            <a:pPr marL="0" indent="0">
              <a:buNone/>
            </a:pPr>
            <a:r>
              <a:rPr lang="fr-FR" dirty="0"/>
              <a:t>19 grandes villes (2010-2014)</a:t>
            </a:r>
          </a:p>
          <a:p>
            <a:pPr marL="0" indent="0">
              <a:buNone/>
            </a:pPr>
            <a:r>
              <a:rPr lang="fr-FR" dirty="0"/>
              <a:t>12 autres depuis 2015</a:t>
            </a:r>
          </a:p>
          <a:p>
            <a:pPr marL="0" indent="0">
              <a:buNone/>
            </a:pPr>
            <a:r>
              <a:rPr lang="fr-FR" sz="2800" dirty="0"/>
              <a:t>en lien avec le concept de « ville intelligente » (</a:t>
            </a:r>
            <a:r>
              <a:rPr lang="fr-FR" sz="2800" i="1" dirty="0">
                <a:solidFill>
                  <a:srgbClr val="0432FF"/>
                </a:solidFill>
              </a:rPr>
              <a:t>smart city</a:t>
            </a:r>
            <a:r>
              <a:rPr lang="fr-FR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77149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220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V) Des exemples d’</a:t>
            </a:r>
            <a:r>
              <a:rPr lang="fr-FR" b="1" dirty="0" err="1"/>
              <a:t>écoquartiers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3024" y="1207992"/>
            <a:ext cx="8742846" cy="4627896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>
                <a:highlight>
                  <a:srgbClr val="FFFF00"/>
                </a:highlight>
                <a:hlinkClick r:id="rId2"/>
              </a:rPr>
              <a:t>http://www.centre-val-de-loire.developpement-durable.gouv.fr/les-eco-quartiers-en-region-centre-val-de-loire-r603.html</a:t>
            </a:r>
            <a:endParaRPr lang="fr-FR" sz="24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9752A0B-F068-F042-9DE8-882B70401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1" y="2230104"/>
            <a:ext cx="5750002" cy="46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9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220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V) Des exemples d’</a:t>
            </a:r>
            <a:r>
              <a:rPr lang="fr-FR" b="1" dirty="0" err="1"/>
              <a:t>écoquartiers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3756" y="1081668"/>
            <a:ext cx="8473044" cy="4754220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highlight>
                  <a:srgbClr val="FFFF00"/>
                </a:highlight>
              </a:rPr>
              <a:t>• à Tours, </a:t>
            </a:r>
            <a:r>
              <a:rPr lang="fr-FR" dirty="0" err="1">
                <a:highlight>
                  <a:srgbClr val="FFFF00"/>
                </a:highlight>
              </a:rPr>
              <a:t>Monconseil</a:t>
            </a:r>
            <a:endParaRPr lang="fr-FR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2800" dirty="0"/>
              <a:t>Un site documenté</a:t>
            </a:r>
          </a:p>
          <a:p>
            <a:pPr marL="0" indent="0">
              <a:buNone/>
            </a:pPr>
            <a:r>
              <a:rPr lang="fr-FR" sz="2800" dirty="0">
                <a:hlinkClick r:id="rId2"/>
              </a:rPr>
              <a:t>http://monconseil.tours.fr/</a:t>
            </a:r>
            <a:endParaRPr lang="fr-FR" sz="2800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 descr="chiffres-clesEcoQuartierMonConsei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140" y="1379396"/>
            <a:ext cx="4760948" cy="553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4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53044BB9-B4F5-7C44-89E8-C58C1B10F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633"/>
            <a:ext cx="9144000" cy="601824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CE88A11-0F92-7F4A-96A7-44955583915A}"/>
              </a:ext>
            </a:extLst>
          </p:cNvPr>
          <p:cNvSpPr txBox="1"/>
          <p:nvPr/>
        </p:nvSpPr>
        <p:spPr>
          <a:xfrm>
            <a:off x="1045029" y="206122"/>
            <a:ext cx="6567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3"/>
              </a:rPr>
              <a:t>http://monconseil.tours.fr/cartes-interactives/zoom-sur-ecoquartier</a:t>
            </a:r>
            <a:endParaRPr lang="fr-FR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220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V) Des exemples d’</a:t>
            </a:r>
            <a:r>
              <a:rPr lang="fr-FR" b="1" dirty="0" err="1"/>
              <a:t>écoquartiers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6567" y="1143000"/>
            <a:ext cx="8686800" cy="5715000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highlight>
                  <a:srgbClr val="FFFF00"/>
                </a:highlight>
              </a:rPr>
              <a:t>• </a:t>
            </a:r>
            <a:r>
              <a:rPr lang="fr-FR" sz="2800" dirty="0">
                <a:highlight>
                  <a:srgbClr val="FFFF00"/>
                </a:highlight>
              </a:rPr>
              <a:t>à Bourges, l’</a:t>
            </a:r>
            <a:r>
              <a:rPr lang="fr-FR" sz="2800" dirty="0" err="1">
                <a:highlight>
                  <a:srgbClr val="FFFF00"/>
                </a:highlight>
              </a:rPr>
              <a:t>écoquartier</a:t>
            </a:r>
            <a:r>
              <a:rPr lang="fr-FR" sz="2800" dirty="0">
                <a:highlight>
                  <a:srgbClr val="FFFF00"/>
                </a:highlight>
              </a:rPr>
              <a:t> </a:t>
            </a:r>
            <a:r>
              <a:rPr lang="fr-FR" sz="2800" dirty="0" err="1">
                <a:highlight>
                  <a:srgbClr val="FFFF00"/>
                </a:highlight>
              </a:rPr>
              <a:t>Baudens</a:t>
            </a:r>
            <a:r>
              <a:rPr lang="fr-FR" sz="2800" dirty="0">
                <a:highlight>
                  <a:srgbClr val="FFFF00"/>
                </a:highlight>
              </a:rPr>
              <a:t> (Cher)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 descr="Une image contenant capture d’écran, table, alimentation&#10;&#10;Description générée automatiquement">
            <a:extLst>
              <a:ext uri="{FF2B5EF4-FFF2-40B4-BE49-F238E27FC236}">
                <a16:creationId xmlns:a16="http://schemas.microsoft.com/office/drawing/2014/main" id="{ABCFAAF6-D443-794F-94D3-4805863D8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5387"/>
            <a:ext cx="6068291" cy="4312155"/>
          </a:xfrm>
          <a:prstGeom prst="rect">
            <a:avLst/>
          </a:prstGeom>
        </p:spPr>
      </p:pic>
      <p:pic>
        <p:nvPicPr>
          <p:cNvPr id="8" name="Image 7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AB19C56A-8ECB-A647-9823-E892D54E4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161" y="1830851"/>
            <a:ext cx="3253839" cy="336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6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4696" y="86096"/>
            <a:ext cx="8686800" cy="5715000"/>
          </a:xfrm>
        </p:spPr>
        <p:txBody>
          <a:bodyPr/>
          <a:lstStyle/>
          <a:p>
            <a:pPr marL="0" indent="0">
              <a:buNone/>
            </a:pPr>
            <a:r>
              <a:rPr lang="fr-FR" sz="2800" dirty="0">
                <a:hlinkClick r:id="rId2"/>
              </a:rPr>
              <a:t>http://www.ecoquartier-baudens.fr/projets</a:t>
            </a:r>
            <a:endParaRPr lang="fr-FR" sz="2800" dirty="0"/>
          </a:p>
          <a:p>
            <a:pPr marL="0" indent="0">
              <a:buNone/>
            </a:pPr>
            <a:r>
              <a:rPr lang="fr-FR" sz="2800" dirty="0"/>
              <a:t>Une carte interactive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 descr="Une image contenant capture d’écran, assis&#10;&#10;Description générée automatiquement">
            <a:extLst>
              <a:ext uri="{FF2B5EF4-FFF2-40B4-BE49-F238E27FC236}">
                <a16:creationId xmlns:a16="http://schemas.microsoft.com/office/drawing/2014/main" id="{B28ACDD3-74FF-1847-A288-1B4CAFECE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96" y="1040048"/>
            <a:ext cx="8283039" cy="581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6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220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V) Des exemples d’</a:t>
            </a:r>
            <a:r>
              <a:rPr lang="fr-FR" b="1" dirty="0" err="1"/>
              <a:t>écoquartiers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• </a:t>
            </a:r>
            <a:r>
              <a:rPr lang="fr-FR" dirty="0">
                <a:highlight>
                  <a:srgbClr val="FFFF00"/>
                </a:highlight>
              </a:rPr>
              <a:t>à </a:t>
            </a:r>
            <a:r>
              <a:rPr lang="fr-FR" dirty="0" err="1">
                <a:highlight>
                  <a:srgbClr val="FFFF00"/>
                </a:highlight>
              </a:rPr>
              <a:t>Lurais</a:t>
            </a:r>
            <a:r>
              <a:rPr lang="fr-FR" dirty="0">
                <a:highlight>
                  <a:srgbClr val="FFFF00"/>
                </a:highlight>
              </a:rPr>
              <a:t> (PNR Brenne dans l’Indre), </a:t>
            </a:r>
          </a:p>
          <a:p>
            <a:pPr marL="0" indent="0">
              <a:buNone/>
            </a:pPr>
            <a:r>
              <a:rPr lang="fr-FR" dirty="0"/>
              <a:t>un </a:t>
            </a:r>
            <a:r>
              <a:rPr lang="fr-FR" dirty="0" err="1"/>
              <a:t>écoquartier</a:t>
            </a:r>
            <a:r>
              <a:rPr lang="fr-FR" dirty="0"/>
              <a:t> « rural » :</a:t>
            </a:r>
          </a:p>
          <a:p>
            <a:pPr marL="0" indent="0">
              <a:buNone/>
            </a:pPr>
            <a:r>
              <a:rPr lang="fr-FR" dirty="0"/>
              <a:t>Le Grand </a:t>
            </a:r>
            <a:r>
              <a:rPr lang="fr-FR" dirty="0" err="1"/>
              <a:t>Claud</a:t>
            </a:r>
            <a:endParaRPr lang="fr-FR" dirty="0"/>
          </a:p>
        </p:txBody>
      </p:sp>
      <p:pic>
        <p:nvPicPr>
          <p:cNvPr id="4" name="Image 3" descr="ExtraitLivretAccueilEcoquartierGrandClaudLuray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834" y="1589504"/>
            <a:ext cx="4300166" cy="526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4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fficheEcoQuartierGrandClaudLura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44000" cy="64643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09648" y="6488668"/>
            <a:ext cx="2523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Extrait du Livret d’accueil</a:t>
            </a:r>
          </a:p>
        </p:txBody>
      </p:sp>
    </p:spTree>
    <p:extLst>
      <p:ext uri="{BB962C8B-B14F-4D97-AF65-F5344CB8AC3E}">
        <p14:creationId xmlns:p14="http://schemas.microsoft.com/office/powerpoint/2010/main" val="23473473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ACC36-0D99-774A-9F97-5C4EA5377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3361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b="1" dirty="0">
                <a:highlight>
                  <a:srgbClr val="FFFF00"/>
                </a:highlight>
              </a:rPr>
              <a:t>Autres cas d’</a:t>
            </a:r>
            <a:r>
              <a:rPr lang="fr-FR" sz="3200" b="1" dirty="0" err="1">
                <a:highlight>
                  <a:srgbClr val="FFFF00"/>
                </a:highlight>
              </a:rPr>
              <a:t>écoquartiers</a:t>
            </a:r>
            <a:r>
              <a:rPr lang="fr-FR" sz="3200" b="1" dirty="0">
                <a:highlight>
                  <a:srgbClr val="FFFF00"/>
                </a:highlight>
              </a:rPr>
              <a:t> dans la région CVL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166262-CB9D-E24C-9CC6-6CA478A0B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475" y="2386361"/>
            <a:ext cx="8663050" cy="3941249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• Les </a:t>
            </a:r>
            <a:r>
              <a:rPr lang="fr-FR" dirty="0" err="1"/>
              <a:t>Groues</a:t>
            </a:r>
            <a:r>
              <a:rPr lang="fr-FR" dirty="0"/>
              <a:t> à Orléans et Saint-Jean-de-la-Ruelle</a:t>
            </a:r>
          </a:p>
          <a:p>
            <a:pPr marL="0" indent="0">
              <a:buNone/>
            </a:pPr>
            <a:r>
              <a:rPr lang="fr-FR" sz="2400" dirty="0">
                <a:hlinkClick r:id="rId2"/>
              </a:rPr>
              <a:t>http://www.orleans-metropole.fr/477/les-groues.htm</a:t>
            </a:r>
            <a:endParaRPr lang="fr-FR" sz="2400" dirty="0"/>
          </a:p>
          <a:p>
            <a:pPr marL="0" indent="0">
              <a:buNone/>
            </a:pPr>
            <a:r>
              <a:rPr lang="fr-FR" sz="2400" dirty="0">
                <a:hlinkClick r:id="rId3"/>
              </a:rPr>
              <a:t>https://www.magcentre.fr/171661-orleans-comment-les-habitants-imaginent-le-futur-eco-quartier-des-groues/</a:t>
            </a:r>
            <a:endParaRPr lang="fr-FR" sz="2400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• Montlouis-sur-Loire</a:t>
            </a:r>
          </a:p>
          <a:p>
            <a:pPr marL="0" indent="0">
              <a:buNone/>
            </a:pPr>
            <a:r>
              <a:rPr lang="fr-FR" sz="2400" dirty="0">
                <a:hlinkClick r:id="rId4"/>
              </a:rPr>
              <a:t>http://www.centre-val-de-loire.developpement-durable.gouv.fr/l-ecoquartier-coeur-de-ville-a-montlouis-sur-loire-a3222.html</a:t>
            </a:r>
            <a:endParaRPr lang="fr-FR" sz="24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CF7BD1C-F88B-1740-A9D1-38C8CE6DB29D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9722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/>
              <a:t>V) Des exemples d’écoquartiers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7329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220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V) Des exemples d’</a:t>
            </a:r>
            <a:r>
              <a:rPr lang="fr-FR" b="1" dirty="0" err="1"/>
              <a:t>écoquartiers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16018"/>
            <a:ext cx="8229600" cy="5153956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highlight>
                  <a:srgbClr val="FFFF00"/>
                </a:highlight>
              </a:rPr>
              <a:t>• à Châteauroux, </a:t>
            </a:r>
            <a:r>
              <a:rPr lang="fr-FR" dirty="0" err="1">
                <a:highlight>
                  <a:srgbClr val="FFFF00"/>
                </a:highlight>
              </a:rPr>
              <a:t>Balsan</a:t>
            </a:r>
            <a:r>
              <a:rPr lang="fr-FR" dirty="0">
                <a:highlight>
                  <a:srgbClr val="FFFF00"/>
                </a:highlight>
              </a:rPr>
              <a:t>, un projet suspendu</a:t>
            </a:r>
          </a:p>
        </p:txBody>
      </p:sp>
      <p:pic>
        <p:nvPicPr>
          <p:cNvPr id="4" name="Image 3" descr="SyntheseProgrammeEcoquartierBals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89" y="1647944"/>
            <a:ext cx="8334821" cy="477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4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87966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I) La ville durable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37324"/>
            <a:ext cx="8686800" cy="5520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/>
              <a:t>1.3. </a:t>
            </a:r>
            <a:r>
              <a:rPr lang="fr-FR" u="sng" dirty="0">
                <a:solidFill>
                  <a:srgbClr val="0432FF"/>
                </a:solidFill>
              </a:rPr>
              <a:t>des actions politiques pour un développement urbain durable</a:t>
            </a:r>
          </a:p>
          <a:p>
            <a:pPr marL="0" indent="0" algn="just">
              <a:buNone/>
            </a:pPr>
            <a:r>
              <a:rPr lang="fr-FR" dirty="0"/>
              <a:t>• plan « </a:t>
            </a:r>
            <a:r>
              <a:rPr lang="fr-FR" b="1" i="1" dirty="0">
                <a:solidFill>
                  <a:srgbClr val="0432FF"/>
                </a:solidFill>
              </a:rPr>
              <a:t>ville durable</a:t>
            </a:r>
            <a:r>
              <a:rPr lang="fr-FR" dirty="0">
                <a:solidFill>
                  <a:srgbClr val="0432FF"/>
                </a:solidFill>
              </a:rPr>
              <a:t> </a:t>
            </a:r>
            <a:r>
              <a:rPr lang="fr-FR" dirty="0"/>
              <a:t>» (2008) en France</a:t>
            </a:r>
          </a:p>
          <a:p>
            <a:pPr marL="0" indent="0" algn="just">
              <a:buNone/>
            </a:pPr>
            <a:r>
              <a:rPr lang="fr-FR" dirty="0"/>
              <a:t>1) lancement du concours « </a:t>
            </a:r>
            <a:r>
              <a:rPr lang="fr-FR" i="1" dirty="0" err="1">
                <a:solidFill>
                  <a:srgbClr val="0000FF"/>
                </a:solidFill>
              </a:rPr>
              <a:t>Ecoquartiers</a:t>
            </a:r>
            <a:r>
              <a:rPr lang="fr-FR" dirty="0"/>
              <a:t> » </a:t>
            </a:r>
            <a:r>
              <a:rPr lang="fr-FR" b="1" dirty="0"/>
              <a:t>à l’échelle des quartiers</a:t>
            </a:r>
          </a:p>
          <a:p>
            <a:pPr marL="0" indent="0" algn="just">
              <a:buNone/>
            </a:pPr>
            <a:r>
              <a:rPr lang="fr-FR" dirty="0"/>
              <a:t>2) lancement du projet des </a:t>
            </a:r>
            <a:r>
              <a:rPr lang="fr-FR" i="1" dirty="0" err="1">
                <a:solidFill>
                  <a:srgbClr val="0000FF"/>
                </a:solidFill>
              </a:rPr>
              <a:t>Ecocités</a:t>
            </a:r>
            <a:r>
              <a:rPr lang="fr-FR" dirty="0"/>
              <a:t> </a:t>
            </a:r>
            <a:r>
              <a:rPr lang="fr-FR" b="1" dirty="0"/>
              <a:t>à l’échelle de la ville</a:t>
            </a:r>
            <a:r>
              <a:rPr lang="fr-FR" dirty="0"/>
              <a:t> </a:t>
            </a:r>
          </a:p>
          <a:p>
            <a:pPr marL="0" indent="0" algn="just">
              <a:buNone/>
            </a:pPr>
            <a:r>
              <a:rPr lang="fr-FR" dirty="0"/>
              <a:t>3) appel à projets concernant une gestion des </a:t>
            </a:r>
            <a:r>
              <a:rPr lang="fr-FR" dirty="0">
                <a:solidFill>
                  <a:srgbClr val="0000FF"/>
                </a:solidFill>
              </a:rPr>
              <a:t>transports collectifs</a:t>
            </a:r>
            <a:r>
              <a:rPr lang="fr-FR" dirty="0"/>
              <a:t> </a:t>
            </a:r>
            <a:r>
              <a:rPr lang="fr-FR" b="1" dirty="0"/>
              <a:t>à l’échelle d’un réseau </a:t>
            </a:r>
            <a:r>
              <a:rPr lang="fr-FR" dirty="0"/>
              <a:t>(</a:t>
            </a:r>
            <a:r>
              <a:rPr lang="fr-FR" dirty="0" err="1"/>
              <a:t>multimodalité</a:t>
            </a:r>
            <a:r>
              <a:rPr lang="fr-FR" dirty="0"/>
              <a:t>, intercommunalité)</a:t>
            </a:r>
            <a:endParaRPr lang="en-GB" dirty="0"/>
          </a:p>
          <a:p>
            <a:pPr marL="0" indent="0" algn="just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54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ojetDessinProgrammeEcoquartierBals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878"/>
            <a:ext cx="9144000" cy="52768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10362" y="5766728"/>
            <a:ext cx="787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projet d’aménagement du site </a:t>
            </a:r>
            <a:r>
              <a:rPr lang="fr-FR" dirty="0" err="1"/>
              <a:t>Balsan</a:t>
            </a:r>
            <a:r>
              <a:rPr lang="fr-FR" dirty="0"/>
              <a:t> à Châteauroux au début des années 2010</a:t>
            </a:r>
          </a:p>
          <a:p>
            <a:r>
              <a:rPr lang="fr-FR" dirty="0"/>
              <a:t>(il correspond à une partie de l’</a:t>
            </a:r>
            <a:r>
              <a:rPr lang="fr-FR" dirty="0" err="1"/>
              <a:t>écocampus</a:t>
            </a:r>
            <a:r>
              <a:rPr lang="fr-FR" dirty="0"/>
              <a:t>)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co-quartier 5 pili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2" y="89440"/>
            <a:ext cx="8482576" cy="663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463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4123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b="1" dirty="0"/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65469"/>
            <a:ext cx="8229600" cy="569253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fr-FR" dirty="0"/>
              <a:t>• Une thématique nouvelle en prise avec les </a:t>
            </a:r>
            <a:r>
              <a:rPr lang="fr-FR" b="1" dirty="0">
                <a:solidFill>
                  <a:srgbClr val="7030A0"/>
                </a:solidFill>
              </a:rPr>
              <a:t>enjeux contemporains</a:t>
            </a:r>
            <a:r>
              <a:rPr lang="fr-FR" dirty="0">
                <a:solidFill>
                  <a:srgbClr val="7030A0"/>
                </a:solidFill>
              </a:rPr>
              <a:t> </a:t>
            </a:r>
            <a:r>
              <a:rPr lang="fr-FR" dirty="0"/>
              <a:t>(relevant du global : du local au mondial)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• Une </a:t>
            </a:r>
            <a:r>
              <a:rPr lang="fr-FR" b="1" dirty="0">
                <a:solidFill>
                  <a:srgbClr val="7030A0"/>
                </a:solidFill>
              </a:rPr>
              <a:t>dimension civique </a:t>
            </a:r>
            <a:r>
              <a:rPr lang="fr-FR" dirty="0"/>
              <a:t>essentielle (car obligeant à se projeter dans un avenir collectif) 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• Une </a:t>
            </a:r>
            <a:r>
              <a:rPr lang="fr-FR" b="1" dirty="0">
                <a:solidFill>
                  <a:srgbClr val="7030A0"/>
                </a:solidFill>
              </a:rPr>
              <a:t>approche locale </a:t>
            </a:r>
            <a:r>
              <a:rPr lang="fr-FR" dirty="0"/>
              <a:t>qui nécessite des connaissances scientifiques, des </a:t>
            </a:r>
            <a:r>
              <a:rPr lang="fr-FR" b="1" dirty="0">
                <a:solidFill>
                  <a:srgbClr val="7030A0"/>
                </a:solidFill>
              </a:rPr>
              <a:t>contacts</a:t>
            </a:r>
            <a:r>
              <a:rPr lang="fr-FR" dirty="0">
                <a:solidFill>
                  <a:srgbClr val="7030A0"/>
                </a:solidFill>
              </a:rPr>
              <a:t> avec des partenaires</a:t>
            </a:r>
            <a:r>
              <a:rPr lang="fr-FR" dirty="0"/>
              <a:t>, un important travail didactique et pédagogique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587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illeDense_Durable_Desirabl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70171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70171" y="1507067"/>
            <a:ext cx="2873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Extrait d’une brochure de l’ADEME sur la ville durable mis en ligne sur l’ENT </a:t>
            </a:r>
          </a:p>
          <a:p>
            <a:r>
              <a:rPr lang="fr-FR" dirty="0"/>
              <a:t>(l’intérêt réside dans la lecture des titres)</a:t>
            </a:r>
          </a:p>
        </p:txBody>
      </p:sp>
    </p:spTree>
    <p:extLst>
      <p:ext uri="{BB962C8B-B14F-4D97-AF65-F5344CB8AC3E}">
        <p14:creationId xmlns:p14="http://schemas.microsoft.com/office/powerpoint/2010/main" val="3778982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34780"/>
            <a:ext cx="9144000" cy="782502"/>
          </a:xfrm>
        </p:spPr>
        <p:txBody>
          <a:bodyPr>
            <a:normAutofit fontScale="90000"/>
          </a:bodyPr>
          <a:lstStyle/>
          <a:p>
            <a:r>
              <a:rPr lang="fr-FR" sz="2400" dirty="0"/>
              <a:t>http://</a:t>
            </a:r>
            <a:r>
              <a:rPr lang="fr-FR" sz="2400" dirty="0" err="1"/>
              <a:t>www.centre.developpement-durable.gouv.fr</a:t>
            </a:r>
            <a:r>
              <a:rPr lang="fr-FR" sz="2400" dirty="0"/>
              <a:t>/</a:t>
            </a:r>
            <a:br>
              <a:rPr lang="fr-FR" sz="2400" dirty="0"/>
            </a:br>
            <a:r>
              <a:rPr lang="fr-FR" sz="2400" dirty="0"/>
              <a:t>http://</a:t>
            </a:r>
            <a:r>
              <a:rPr lang="fr-FR" sz="2400" dirty="0" err="1"/>
              <a:t>www.grainecentre.org</a:t>
            </a:r>
            <a:r>
              <a:rPr lang="fr-FR" sz="2400" dirty="0"/>
              <a:t>/</a:t>
            </a:r>
            <a:r>
              <a:rPr lang="fr-FR" sz="2400" dirty="0" err="1"/>
              <a:t>tableaudebord</a:t>
            </a:r>
            <a:br>
              <a:rPr lang="fr-FR" sz="2400" dirty="0"/>
            </a:br>
            <a:endParaRPr lang="fr-FR" sz="2400" dirty="0"/>
          </a:p>
        </p:txBody>
      </p:sp>
      <p:pic>
        <p:nvPicPr>
          <p:cNvPr id="4" name="Image 3" descr="DREA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282"/>
            <a:ext cx="9144000" cy="58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4284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2118</TotalTime>
  <Words>2132</Words>
  <Application>Microsoft Macintosh PowerPoint</Application>
  <PresentationFormat>Affichage à l'écran (4:3)</PresentationFormat>
  <Paragraphs>253</Paragraphs>
  <Slides>72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72</vt:i4>
      </vt:variant>
    </vt:vector>
  </HeadingPairs>
  <TitlesOfParts>
    <vt:vector size="76" baseType="lpstr">
      <vt:lpstr>Arial</vt:lpstr>
      <vt:lpstr>Calibri</vt:lpstr>
      <vt:lpstr>Wingdings</vt:lpstr>
      <vt:lpstr>Thème Office</vt:lpstr>
      <vt:lpstr>Mieux habiter</vt:lpstr>
      <vt:lpstr>Introduction</vt:lpstr>
      <vt:lpstr>Introduction</vt:lpstr>
      <vt:lpstr>I) La ville durable</vt:lpstr>
      <vt:lpstr>I) La ville durable</vt:lpstr>
      <vt:lpstr>I) La ville durable</vt:lpstr>
      <vt:lpstr>I) La ville durable</vt:lpstr>
      <vt:lpstr>Présentation PowerPoint</vt:lpstr>
      <vt:lpstr>http://www.centre.developpement-durable.gouv.fr/ http://www.grainecentre.org/tableaudebord </vt:lpstr>
      <vt:lpstr>II) La nature en ville</vt:lpstr>
      <vt:lpstr>Présentation PowerPoint</vt:lpstr>
      <vt:lpstr>II) La nature en ville</vt:lpstr>
      <vt:lpstr>Présentation PowerPoint</vt:lpstr>
      <vt:lpstr>Présentation PowerPoint</vt:lpstr>
      <vt:lpstr>II) La nature en ville</vt:lpstr>
      <vt:lpstr>II) La nature en ville</vt:lpstr>
      <vt:lpstr>Présentation PowerPoint</vt:lpstr>
      <vt:lpstr>II) La nature en ville</vt:lpstr>
      <vt:lpstr>Présentation PowerPoint</vt:lpstr>
      <vt:lpstr>Présentation PowerPoint</vt:lpstr>
      <vt:lpstr>Présentation PowerPoint</vt:lpstr>
      <vt:lpstr>Présentation PowerPoint</vt:lpstr>
      <vt:lpstr>II) La nature en ville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II) La nature en ville</vt:lpstr>
      <vt:lpstr>II) La nature en ville</vt:lpstr>
      <vt:lpstr>Présentation PowerPoint</vt:lpstr>
      <vt:lpstr>Présentation PowerPoint</vt:lpstr>
      <vt:lpstr>Présentation PowerPoint</vt:lpstr>
      <vt:lpstr>III) Le traitement des déchets</vt:lpstr>
      <vt:lpstr>Présentation PowerPoint</vt:lpstr>
      <vt:lpstr>Présentation PowerPoint</vt:lpstr>
      <vt:lpstr>III) Le traitement des déchets</vt:lpstr>
      <vt:lpstr>Présentation PowerPoint</vt:lpstr>
      <vt:lpstr>III) Le traitement des déchets</vt:lpstr>
      <vt:lpstr>III) Le traitement des déchets</vt:lpstr>
      <vt:lpstr>Présentation PowerPoint</vt:lpstr>
      <vt:lpstr>III) Le traitement des déchets</vt:lpstr>
      <vt:lpstr>III) Le traitement des déchets</vt:lpstr>
      <vt:lpstr>Présentation PowerPoint</vt:lpstr>
      <vt:lpstr>Présentation PowerPoint</vt:lpstr>
      <vt:lpstr>Présentation PowerPoint</vt:lpstr>
      <vt:lpstr>Présentation PowerPoint</vt:lpstr>
      <vt:lpstr>III) Le traitement des déchets</vt:lpstr>
      <vt:lpstr>Présentation PowerPoint</vt:lpstr>
      <vt:lpstr>Présentation PowerPoint</vt:lpstr>
      <vt:lpstr>III) Le traitement des déchets</vt:lpstr>
      <vt:lpstr>Présentation PowerPoint</vt:lpstr>
      <vt:lpstr>Présentation PowerPoint</vt:lpstr>
      <vt:lpstr>IV) Qu’est-ce qu’un écoquartier ?</vt:lpstr>
      <vt:lpstr>IV) Qu’est-ce qu’un écoquartier ?</vt:lpstr>
      <vt:lpstr>Présentation PowerPoint</vt:lpstr>
      <vt:lpstr>IV) Qu’est-ce qu’un écoquartier ?</vt:lpstr>
      <vt:lpstr>Présentation PowerPoint</vt:lpstr>
      <vt:lpstr>Présentation PowerPoint</vt:lpstr>
      <vt:lpstr>IV) Qu’est-ce qu’un écoquartier ?</vt:lpstr>
      <vt:lpstr>V) Des exemples d’écoquartiers</vt:lpstr>
      <vt:lpstr>V) Des exemples d’écoquartiers</vt:lpstr>
      <vt:lpstr>Présentation PowerPoint</vt:lpstr>
      <vt:lpstr>V) Des exemples d’écoquartiers</vt:lpstr>
      <vt:lpstr>Présentation PowerPoint</vt:lpstr>
      <vt:lpstr>V) Des exemples d’écoquartiers</vt:lpstr>
      <vt:lpstr>Présentation PowerPoint</vt:lpstr>
      <vt:lpstr>Autres cas d’écoquartiers dans la région CVL</vt:lpstr>
      <vt:lpstr>V) Des exemples d’écoquartiers</vt:lpstr>
      <vt:lpstr>Présentation PowerPoint</vt:lpstr>
      <vt:lpstr>Présentation PowerPoint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Commmuniquer  d’un bout à l’autre du monde grâce à l’Internet</dc:title>
  <dc:creator>jean-louis laubry</dc:creator>
  <cp:lastModifiedBy>Jean-Louis Laubry</cp:lastModifiedBy>
  <cp:revision>342</cp:revision>
  <dcterms:created xsi:type="dcterms:W3CDTF">2017-02-24T09:38:04Z</dcterms:created>
  <dcterms:modified xsi:type="dcterms:W3CDTF">2021-05-02T07:55:38Z</dcterms:modified>
</cp:coreProperties>
</file>