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70" r:id="rId4"/>
    <p:sldId id="307" r:id="rId5"/>
    <p:sldId id="308" r:id="rId6"/>
    <p:sldId id="309" r:id="rId7"/>
    <p:sldId id="310" r:id="rId8"/>
    <p:sldId id="347" r:id="rId9"/>
    <p:sldId id="343" r:id="rId10"/>
    <p:sldId id="263" r:id="rId11"/>
    <p:sldId id="314" r:id="rId12"/>
    <p:sldId id="315" r:id="rId13"/>
    <p:sldId id="316" r:id="rId14"/>
    <p:sldId id="317" r:id="rId15"/>
    <p:sldId id="318" r:id="rId16"/>
    <p:sldId id="276" r:id="rId17"/>
    <p:sldId id="319" r:id="rId18"/>
    <p:sldId id="320" r:id="rId19"/>
    <p:sldId id="321" r:id="rId20"/>
    <p:sldId id="322" r:id="rId21"/>
    <p:sldId id="351" r:id="rId22"/>
    <p:sldId id="350" r:id="rId23"/>
    <p:sldId id="278" r:id="rId24"/>
    <p:sldId id="331" r:id="rId25"/>
    <p:sldId id="332" r:id="rId26"/>
    <p:sldId id="340" r:id="rId27"/>
    <p:sldId id="341" r:id="rId28"/>
    <p:sldId id="342" r:id="rId29"/>
    <p:sldId id="324" r:id="rId30"/>
    <p:sldId id="325" r:id="rId31"/>
    <p:sldId id="293" r:id="rId32"/>
    <p:sldId id="348" r:id="rId33"/>
    <p:sldId id="349" r:id="rId34"/>
    <p:sldId id="266" r:id="rId35"/>
    <p:sldId id="330" r:id="rId36"/>
    <p:sldId id="334" r:id="rId37"/>
    <p:sldId id="326" r:id="rId38"/>
    <p:sldId id="333" r:id="rId39"/>
    <p:sldId id="327" r:id="rId40"/>
    <p:sldId id="323" r:id="rId41"/>
    <p:sldId id="337" r:id="rId42"/>
    <p:sldId id="289" r:id="rId43"/>
    <p:sldId id="328" r:id="rId44"/>
    <p:sldId id="329" r:id="rId45"/>
    <p:sldId id="335" r:id="rId46"/>
    <p:sldId id="338" r:id="rId47"/>
    <p:sldId id="336" r:id="rId48"/>
    <p:sldId id="306" r:id="rId49"/>
    <p:sldId id="298" r:id="rId50"/>
    <p:sldId id="344" r:id="rId51"/>
    <p:sldId id="290" r:id="rId52"/>
    <p:sldId id="300" r:id="rId53"/>
    <p:sldId id="345" r:id="rId54"/>
    <p:sldId id="260" r:id="rId55"/>
    <p:sldId id="339" r:id="rId56"/>
    <p:sldId id="311" r:id="rId57"/>
    <p:sldId id="283" r:id="rId58"/>
    <p:sldId id="346" r:id="rId59"/>
    <p:sldId id="301" r:id="rId60"/>
    <p:sldId id="284" r:id="rId61"/>
    <p:sldId id="355" r:id="rId62"/>
    <p:sldId id="261" r:id="rId63"/>
    <p:sldId id="312" r:id="rId64"/>
    <p:sldId id="352" r:id="rId65"/>
    <p:sldId id="353" r:id="rId66"/>
    <p:sldId id="305" r:id="rId67"/>
    <p:sldId id="295" r:id="rId68"/>
    <p:sldId id="354" r:id="rId69"/>
    <p:sldId id="304" r:id="rId70"/>
    <p:sldId id="313" r:id="rId71"/>
    <p:sldId id="294" r:id="rId72"/>
    <p:sldId id="271" r:id="rId73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  <a:srgbClr val="0090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091" autoAdjust="0"/>
    <p:restoredTop sz="94705"/>
  </p:normalViewPr>
  <p:slideViewPr>
    <p:cSldViewPr snapToGrid="0" snapToObjects="1">
      <p:cViewPr varScale="1">
        <p:scale>
          <a:sx n="104" d="100"/>
          <a:sy n="104" d="100"/>
        </p:scale>
        <p:origin x="1416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3099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9CD9F-F569-E64E-8582-9850EA1982E8}" type="datetimeFigureOut">
              <a:rPr lang="fr-FR" smtClean="0"/>
              <a:pPr/>
              <a:t>02/05/2021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208FB-2028-C640-9115-7E511D55D1F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02722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9CD9F-F569-E64E-8582-9850EA1982E8}" type="datetimeFigureOut">
              <a:rPr lang="fr-FR" smtClean="0"/>
              <a:pPr/>
              <a:t>02/05/2021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208FB-2028-C640-9115-7E511D55D1F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43341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9CD9F-F569-E64E-8582-9850EA1982E8}" type="datetimeFigureOut">
              <a:rPr lang="fr-FR" smtClean="0"/>
              <a:pPr/>
              <a:t>02/05/2021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208FB-2028-C640-9115-7E511D55D1F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3380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9CD9F-F569-E64E-8582-9850EA1982E8}" type="datetimeFigureOut">
              <a:rPr lang="fr-FR" smtClean="0"/>
              <a:pPr/>
              <a:t>02/05/2021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208FB-2028-C640-9115-7E511D55D1F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34408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9CD9F-F569-E64E-8582-9850EA1982E8}" type="datetimeFigureOut">
              <a:rPr lang="fr-FR" smtClean="0"/>
              <a:pPr/>
              <a:t>02/05/2021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208FB-2028-C640-9115-7E511D55D1F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1914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9CD9F-F569-E64E-8582-9850EA1982E8}" type="datetimeFigureOut">
              <a:rPr lang="fr-FR" smtClean="0"/>
              <a:pPr/>
              <a:t>02/05/2021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208FB-2028-C640-9115-7E511D55D1F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3327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9CD9F-F569-E64E-8582-9850EA1982E8}" type="datetimeFigureOut">
              <a:rPr lang="fr-FR" smtClean="0"/>
              <a:pPr/>
              <a:t>02/05/2021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208FB-2028-C640-9115-7E511D55D1F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3256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9CD9F-F569-E64E-8582-9850EA1982E8}" type="datetimeFigureOut">
              <a:rPr lang="fr-FR" smtClean="0"/>
              <a:pPr/>
              <a:t>02/05/2021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208FB-2028-C640-9115-7E511D55D1F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18840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9CD9F-F569-E64E-8582-9850EA1982E8}" type="datetimeFigureOut">
              <a:rPr lang="fr-FR" smtClean="0"/>
              <a:pPr/>
              <a:t>02/05/2021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208FB-2028-C640-9115-7E511D55D1F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56769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9CD9F-F569-E64E-8582-9850EA1982E8}" type="datetimeFigureOut">
              <a:rPr lang="fr-FR" smtClean="0"/>
              <a:pPr/>
              <a:t>02/05/2021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208FB-2028-C640-9115-7E511D55D1F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785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9CD9F-F569-E64E-8582-9850EA1982E8}" type="datetimeFigureOut">
              <a:rPr lang="fr-FR" smtClean="0"/>
              <a:pPr/>
              <a:t>02/05/2021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208FB-2028-C640-9115-7E511D55D1F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6727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69CD9F-F569-E64E-8582-9850EA1982E8}" type="datetimeFigureOut">
              <a:rPr lang="fr-FR" smtClean="0"/>
              <a:pPr/>
              <a:t>02/05/2021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208FB-2028-C640-9115-7E511D55D1F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1531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www.centre-val-de-loire.developpement-durable.gouv.fr/cartes-des-zonages-de-la-region-centre-val-de-r871.html" TargetMode="External"/><Relationship Id="rId4" Type="http://schemas.openxmlformats.org/officeDocument/2006/relationships/hyperlink" Target="http://carmen.developpement-durable.gouv.fr/index.php?map=DREAL24.map&amp;service_idx=11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SJq7i_3UODM" TargetMode="External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taterre.fr/" TargetMode="External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coquartiers.logement.gouv.fr/carte-interactive/?vue=map&amp;region=24&amp;sens=desc&amp;tri=date-creation" TargetMode="External"/><Relationship Id="rId2" Type="http://schemas.openxmlformats.org/officeDocument/2006/relationships/hyperlink" Target="http://www.ecoquartiers.logement.gouv.fr/" TargetMode="Externa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4.wdp"/><Relationship Id="rId4" Type="http://schemas.openxmlformats.org/officeDocument/2006/relationships/image" Target="../media/image61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7.xml"/><Relationship Id="rId4" Type="http://schemas.microsoft.com/office/2007/relationships/hdphoto" Target="../media/hdphoto5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hyperlink" Target="http://www.centre-val-de-loire.developpement-durable.gouv.fr/les-eco-quartiers-en-region-centre-val-de-loire-r603.html" TargetMode="Externa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hyperlink" Target="http://monconseil.tours.fr/" TargetMode="Externa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hyperlink" Target="http://monconseil.tours.fr/cartes-interactives/zoom-sur-ecoquartier" TargetMode="External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hyperlink" Target="http://www.ecoquartier-baudens.fr/projets" TargetMode="Externa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gcentre.fr/171661-orleans-comment-les-habitants-imaginent-le-futur-eco-quartier-des-groues/" TargetMode="External"/><Relationship Id="rId2" Type="http://schemas.openxmlformats.org/officeDocument/2006/relationships/hyperlink" Target="http://www.orleans-metropole.fr/477/les-groues.htm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centre-val-de-loire.developpement-durable.gouv.fr/l-ecoquartier-coeur-de-ville-a-montlouis-sur-loire-a3222.html" TargetMode="Externa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113283"/>
            <a:ext cx="7772400" cy="2772917"/>
          </a:xfrm>
          <a:ln w="38100" cmpd="sng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b="1" dirty="0">
                <a:ln>
                  <a:solidFill>
                    <a:schemeClr val="tx1"/>
                  </a:solidFill>
                </a:ln>
                <a:solidFill>
                  <a:srgbClr val="0432FF"/>
                </a:solidFill>
              </a:rPr>
              <a:t>Mieux habiter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4174812"/>
            <a:ext cx="6400800" cy="1463987"/>
          </a:xfrm>
        </p:spPr>
        <p:txBody>
          <a:bodyPr>
            <a:normAutofit/>
          </a:bodyPr>
          <a:lstStyle/>
          <a:p>
            <a:r>
              <a:rPr lang="fr-FR" sz="3600" b="1" dirty="0">
                <a:solidFill>
                  <a:schemeClr val="tx1"/>
                </a:solidFill>
              </a:rPr>
              <a:t>UE22 EC2</a:t>
            </a:r>
          </a:p>
          <a:p>
            <a:r>
              <a:rPr lang="fr-FR" sz="3600" b="1" dirty="0">
                <a:solidFill>
                  <a:schemeClr val="tx1"/>
                </a:solidFill>
              </a:rPr>
              <a:t>TD13</a:t>
            </a:r>
          </a:p>
        </p:txBody>
      </p:sp>
    </p:spTree>
    <p:extLst>
      <p:ext uri="{BB962C8B-B14F-4D97-AF65-F5344CB8AC3E}">
        <p14:creationId xmlns:p14="http://schemas.microsoft.com/office/powerpoint/2010/main" val="16208136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3713"/>
            <a:ext cx="9144000" cy="995200"/>
          </a:xfrm>
          <a:ln w="1270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b="1" dirty="0"/>
              <a:t>II) La nature en ville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008914"/>
            <a:ext cx="9144000" cy="5866482"/>
          </a:xfrm>
        </p:spPr>
        <p:txBody>
          <a:bodyPr/>
          <a:lstStyle/>
          <a:p>
            <a:pPr marL="0" indent="0">
              <a:buNone/>
            </a:pPr>
            <a:r>
              <a:rPr lang="fr-FR" u="sng" dirty="0">
                <a:solidFill>
                  <a:srgbClr val="0432FF"/>
                </a:solidFill>
              </a:rPr>
              <a:t>2.1. Une contradiction apparente : nature et ville</a:t>
            </a:r>
          </a:p>
          <a:p>
            <a:pPr marL="0" indent="0">
              <a:buNone/>
            </a:pPr>
            <a:r>
              <a:rPr lang="fr-FR" dirty="0"/>
              <a:t>• Les espaces verts « </a:t>
            </a:r>
            <a:r>
              <a:rPr lang="fr-FR" i="1" dirty="0"/>
              <a:t>appareil respiratoire </a:t>
            </a:r>
            <a:r>
              <a:rPr lang="fr-FR" dirty="0"/>
              <a:t>» (XIXème)</a:t>
            </a:r>
          </a:p>
          <a:p>
            <a:pPr marL="0" indent="0">
              <a:buNone/>
            </a:pPr>
            <a:r>
              <a:rPr lang="fr-FR" b="1" dirty="0">
                <a:solidFill>
                  <a:srgbClr val="FF0000"/>
                </a:solidFill>
              </a:rPr>
              <a:t>Plan Haussmann (Paris) = approche globale avec 3 réseaux : </a:t>
            </a:r>
          </a:p>
          <a:p>
            <a:pPr marL="0" indent="0">
              <a:buNone/>
            </a:pPr>
            <a:r>
              <a:rPr lang="fr-FR" b="1" dirty="0">
                <a:solidFill>
                  <a:srgbClr val="FF0000"/>
                </a:solidFill>
              </a:rPr>
              <a:t>- voies, </a:t>
            </a:r>
          </a:p>
          <a:p>
            <a:pPr marL="0" indent="0">
              <a:buNone/>
            </a:pPr>
            <a:r>
              <a:rPr lang="fr-FR" b="1" dirty="0">
                <a:solidFill>
                  <a:srgbClr val="FF0000"/>
                </a:solidFill>
              </a:rPr>
              <a:t>- eaux, </a:t>
            </a:r>
          </a:p>
          <a:p>
            <a:pPr marL="0" indent="0">
              <a:buNone/>
            </a:pPr>
            <a:r>
              <a:rPr lang="fr-FR" b="1" dirty="0">
                <a:solidFill>
                  <a:srgbClr val="FF0000"/>
                </a:solidFill>
              </a:rPr>
              <a:t>- espaces </a:t>
            </a:r>
          </a:p>
          <a:p>
            <a:pPr marL="0" indent="0">
              <a:buNone/>
            </a:pPr>
            <a:r>
              <a:rPr lang="fr-FR" b="1" dirty="0">
                <a:solidFill>
                  <a:srgbClr val="FF0000"/>
                </a:solidFill>
              </a:rPr>
              <a:t>Verts.</a:t>
            </a:r>
          </a:p>
        </p:txBody>
      </p:sp>
      <p:pic>
        <p:nvPicPr>
          <p:cNvPr id="4" name="Image 3" descr="8e9327939cb32b2e9ce7070a03648e4caec58807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2760596"/>
            <a:ext cx="731520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234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640px-RéalisationsUrbaines2ndEmpire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3462" y="2184400"/>
            <a:ext cx="8128001" cy="4673600"/>
          </a:xfrm>
          <a:prstGeom prst="rect">
            <a:avLst/>
          </a:prstGeom>
        </p:spPr>
      </p:pic>
      <p:pic>
        <p:nvPicPr>
          <p:cNvPr id="3" name="Image 2" descr="espaceVertParis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3562634" cy="2787761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3537921" y="26629"/>
            <a:ext cx="5692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Espaces verts conçus à trois échelles (bois, jardins, squares)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4619062" y="1798083"/>
            <a:ext cx="2007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Voies de circulation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3713"/>
            <a:ext cx="9144000" cy="995200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b="1" dirty="0"/>
              <a:t>II) La nature en ville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008914"/>
            <a:ext cx="9144000" cy="5610278"/>
          </a:xfrm>
        </p:spPr>
        <p:txBody>
          <a:bodyPr/>
          <a:lstStyle/>
          <a:p>
            <a:pPr marL="0" indent="0">
              <a:buNone/>
            </a:pPr>
            <a:r>
              <a:rPr lang="fr-FR" u="sng" dirty="0">
                <a:solidFill>
                  <a:srgbClr val="0432FF"/>
                </a:solidFill>
              </a:rPr>
              <a:t>2.1. Une contradiction apparente : nature et ville</a:t>
            </a:r>
          </a:p>
          <a:p>
            <a:pPr marL="0" indent="0">
              <a:buNone/>
            </a:pPr>
            <a:r>
              <a:rPr lang="fr-FR" dirty="0"/>
              <a:t>• Les « </a:t>
            </a:r>
            <a:r>
              <a:rPr lang="fr-FR" b="1" dirty="0"/>
              <a:t>cités jardins » </a:t>
            </a:r>
            <a:r>
              <a:rPr lang="fr-FR" sz="2800" dirty="0"/>
              <a:t>(villes de banlieue au R-U début XXe, lotissements dans la France de l’entre-deux-guerres)</a:t>
            </a:r>
            <a:endParaRPr lang="fr-FR" sz="2800" b="1" dirty="0">
              <a:solidFill>
                <a:srgbClr val="FF0000"/>
              </a:solidFill>
            </a:endParaRPr>
          </a:p>
        </p:txBody>
      </p:sp>
      <p:pic>
        <p:nvPicPr>
          <p:cNvPr id="5" name="Image 4" descr="Ebenezer_Howard1850-1950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66835"/>
            <a:ext cx="2111961" cy="2729609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-7730" y="5696444"/>
            <a:ext cx="2119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Howard (1850-1928)</a:t>
            </a:r>
          </a:p>
        </p:txBody>
      </p:sp>
      <p:pic>
        <p:nvPicPr>
          <p:cNvPr id="7" name="Image 6" descr="gardencities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2627" y="2937722"/>
            <a:ext cx="6074158" cy="3920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234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6093" y="6212364"/>
            <a:ext cx="40806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b="1" dirty="0" err="1"/>
              <a:t>Welwyn</a:t>
            </a:r>
            <a:r>
              <a:rPr lang="fr-FR" b="1" dirty="0"/>
              <a:t> Garden City (Royaume Uni)</a:t>
            </a:r>
          </a:p>
          <a:p>
            <a:pPr algn="r"/>
            <a:r>
              <a:rPr lang="fr-FR" dirty="0"/>
              <a:t>Une ville s’inspirant du modèle d’Howard</a:t>
            </a:r>
          </a:p>
          <a:p>
            <a:pPr algn="r"/>
            <a:endParaRPr lang="fr-FR" dirty="0"/>
          </a:p>
        </p:txBody>
      </p:sp>
      <p:pic>
        <p:nvPicPr>
          <p:cNvPr id="3" name="Image 2" descr="GardenscitiesHoward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5855307" cy="3291578"/>
          </a:xfrm>
          <a:prstGeom prst="rect">
            <a:avLst/>
          </a:prstGeom>
        </p:spPr>
      </p:pic>
      <p:pic>
        <p:nvPicPr>
          <p:cNvPr id="4" name="Image 3" descr="welwyn-garden-city-town-centre-from-the-howard-centre-hertfordshire-DXBRGR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8573" y="3472620"/>
            <a:ext cx="5075427" cy="3385380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5855307" y="1"/>
            <a:ext cx="26964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Image de synthèse du modèle imaginé par Howard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3525973" y="0"/>
            <a:ext cx="7403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Stains</a:t>
            </a:r>
          </a:p>
        </p:txBody>
      </p:sp>
      <p:pic>
        <p:nvPicPr>
          <p:cNvPr id="4" name="Image 3" descr="6-plan-cj-ophbmds_1933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95626"/>
            <a:ext cx="4318472" cy="3318025"/>
          </a:xfrm>
          <a:prstGeom prst="rect">
            <a:avLst/>
          </a:prstGeom>
        </p:spPr>
      </p:pic>
      <p:pic>
        <p:nvPicPr>
          <p:cNvPr id="5" name="Image 4" descr="cite_jardin_stains_aerien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6305" y="0"/>
            <a:ext cx="4877695" cy="3235538"/>
          </a:xfrm>
          <a:prstGeom prst="rect">
            <a:avLst/>
          </a:prstGeom>
        </p:spPr>
      </p:pic>
      <p:pic>
        <p:nvPicPr>
          <p:cNvPr id="6" name="Image 5" descr="PlanSuresnes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6305" y="3497673"/>
            <a:ext cx="4913857" cy="3360327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3252534" y="6488668"/>
            <a:ext cx="10209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Suresnes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0" y="643617"/>
            <a:ext cx="426630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Les « cités jardins » en France</a:t>
            </a:r>
          </a:p>
          <a:p>
            <a:r>
              <a:rPr lang="fr-FR" sz="2400" b="1" dirty="0"/>
              <a:t>(entre-deux-guerres)</a:t>
            </a:r>
          </a:p>
          <a:p>
            <a:r>
              <a:rPr lang="fr-FR" sz="2400" dirty="0"/>
              <a:t>(non pas à l’échelle de la ville, mais à l’échelle du quartier)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3713"/>
            <a:ext cx="9144000" cy="995200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b="1" dirty="0"/>
              <a:t>II) La nature en ville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13136" y="1391604"/>
            <a:ext cx="8830864" cy="5466396"/>
          </a:xfrm>
        </p:spPr>
        <p:txBody>
          <a:bodyPr/>
          <a:lstStyle/>
          <a:p>
            <a:pPr marL="0" indent="0">
              <a:buNone/>
            </a:pPr>
            <a:r>
              <a:rPr lang="fr-FR" u="sng" dirty="0">
                <a:solidFill>
                  <a:srgbClr val="0432FF"/>
                </a:solidFill>
              </a:rPr>
              <a:t>2.2. Quelle nature en ville au XXIème siècle ?</a:t>
            </a:r>
          </a:p>
          <a:p>
            <a:pPr marL="0" indent="0">
              <a:buNone/>
            </a:pPr>
            <a:r>
              <a:rPr lang="fr-FR" dirty="0"/>
              <a:t>• La </a:t>
            </a:r>
            <a:r>
              <a:rPr lang="fr-FR" b="1" dirty="0"/>
              <a:t>COP 21 </a:t>
            </a:r>
            <a:r>
              <a:rPr lang="fr-FR" dirty="0"/>
              <a:t>(Paris, 2015) : biodiversité et réchauffement climatique</a:t>
            </a:r>
          </a:p>
          <a:p>
            <a:pPr marL="0" indent="0">
              <a:buNone/>
            </a:pPr>
            <a:r>
              <a:rPr lang="fr-FR" dirty="0">
                <a:solidFill>
                  <a:srgbClr val="FF0000"/>
                </a:solidFill>
              </a:rPr>
              <a:t>+ 4</a:t>
            </a:r>
            <a:r>
              <a:rPr lang="fr-FR" baseline="30000" dirty="0">
                <a:solidFill>
                  <a:srgbClr val="FF0000"/>
                </a:solidFill>
              </a:rPr>
              <a:t>e</a:t>
            </a:r>
            <a:r>
              <a:rPr lang="fr-FR" dirty="0">
                <a:solidFill>
                  <a:srgbClr val="FF0000"/>
                </a:solidFill>
              </a:rPr>
              <a:t> C prévu en 2050</a:t>
            </a:r>
          </a:p>
          <a:p>
            <a:pPr marL="0" indent="0">
              <a:buNone/>
            </a:pPr>
            <a:endParaRPr lang="fr-FR" dirty="0">
              <a:solidFill>
                <a:srgbClr val="FF0000"/>
              </a:solidFill>
            </a:endParaRPr>
          </a:p>
          <a:p>
            <a:pPr marL="0" indent="0">
              <a:buFont typeface="Wingdings" pitchFamily="-101" charset="2"/>
              <a:buChar char="à"/>
            </a:pPr>
            <a:r>
              <a:rPr lang="fr-FR" dirty="0">
                <a:solidFill>
                  <a:srgbClr val="0000FF"/>
                </a:solidFill>
                <a:sym typeface="Wingdings"/>
              </a:rPr>
              <a:t>Développer en ville des </a:t>
            </a:r>
            <a:r>
              <a:rPr lang="fr-FR" b="1" dirty="0">
                <a:solidFill>
                  <a:srgbClr val="0000FF"/>
                </a:solidFill>
                <a:sym typeface="Wingdings"/>
              </a:rPr>
              <a:t>îlots de fraîcheur </a:t>
            </a:r>
            <a:r>
              <a:rPr lang="fr-FR" dirty="0">
                <a:solidFill>
                  <a:srgbClr val="0000FF"/>
                </a:solidFill>
                <a:sym typeface="Wingdings"/>
              </a:rPr>
              <a:t>et </a:t>
            </a:r>
            <a:r>
              <a:rPr lang="fr-FR" b="1" dirty="0">
                <a:solidFill>
                  <a:srgbClr val="0000FF"/>
                </a:solidFill>
                <a:sym typeface="Wingdings"/>
              </a:rPr>
              <a:t>capturer les gaz à effet de serre </a:t>
            </a:r>
            <a:r>
              <a:rPr lang="fr-FR" dirty="0">
                <a:solidFill>
                  <a:srgbClr val="0000FF"/>
                </a:solidFill>
                <a:sym typeface="Wingdings"/>
              </a:rPr>
              <a:t>(arbres)</a:t>
            </a:r>
          </a:p>
          <a:p>
            <a:pPr marL="0" indent="0">
              <a:buFont typeface="Wingdings" pitchFamily="-101" charset="2"/>
              <a:buChar char="à"/>
            </a:pPr>
            <a:endParaRPr lang="fr-FR" dirty="0">
              <a:solidFill>
                <a:srgbClr val="0000FF"/>
              </a:solidFill>
              <a:sym typeface="Wingdings"/>
            </a:endParaRPr>
          </a:p>
          <a:p>
            <a:pPr marL="0" indent="0">
              <a:buFont typeface="Wingdings" pitchFamily="-101" charset="2"/>
              <a:buChar char="à"/>
            </a:pPr>
            <a:r>
              <a:rPr lang="fr-FR" dirty="0">
                <a:solidFill>
                  <a:srgbClr val="0000FF"/>
                </a:solidFill>
                <a:sym typeface="Wingdings"/>
              </a:rPr>
              <a:t>Mise en place de </a:t>
            </a:r>
            <a:r>
              <a:rPr lang="fr-FR" b="1" dirty="0">
                <a:solidFill>
                  <a:srgbClr val="008000"/>
                </a:solidFill>
                <a:sym typeface="Wingdings"/>
              </a:rPr>
              <a:t>trames vertes </a:t>
            </a:r>
            <a:r>
              <a:rPr lang="fr-FR" b="1" dirty="0">
                <a:solidFill>
                  <a:srgbClr val="0000FF"/>
                </a:solidFill>
                <a:sym typeface="Wingdings"/>
              </a:rPr>
              <a:t>et bleues</a:t>
            </a:r>
            <a:endParaRPr lang="fr-FR" b="1" dirty="0">
              <a:solidFill>
                <a:srgbClr val="0000FF"/>
              </a:solidFill>
            </a:endParaRPr>
          </a:p>
        </p:txBody>
      </p:sp>
      <p:pic>
        <p:nvPicPr>
          <p:cNvPr id="8" name="Image 7" descr="Logo_COP_21_Paris_201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2974" y="608827"/>
            <a:ext cx="2011026" cy="3733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234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3713"/>
            <a:ext cx="9144000" cy="879666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b="1" dirty="0"/>
              <a:t>II) La nature en ville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" y="1026308"/>
            <a:ext cx="9144000" cy="5849087"/>
          </a:xfrm>
        </p:spPr>
        <p:txBody>
          <a:bodyPr/>
          <a:lstStyle/>
          <a:p>
            <a:pPr marL="0" indent="0">
              <a:buNone/>
            </a:pPr>
            <a:r>
              <a:rPr lang="fr-FR" u="sng" dirty="0">
                <a:solidFill>
                  <a:srgbClr val="0432FF"/>
                </a:solidFill>
              </a:rPr>
              <a:t>2.2. Quelle nature en ville au XXIème siècle ?</a:t>
            </a:r>
          </a:p>
          <a:p>
            <a:pPr marL="0" indent="0">
              <a:buNone/>
            </a:pPr>
            <a:r>
              <a:rPr lang="fr-FR" b="1" dirty="0"/>
              <a:t>• Des espaces verdis</a:t>
            </a:r>
          </a:p>
          <a:p>
            <a:pPr marL="0" indent="0">
              <a:buNone/>
            </a:pPr>
            <a:r>
              <a:rPr lang="fr-FR" dirty="0">
                <a:solidFill>
                  <a:srgbClr val="0000FF"/>
                </a:solidFill>
              </a:rPr>
              <a:t>-&gt; préservation de la biodiversité et gestion écologique</a:t>
            </a:r>
          </a:p>
          <a:p>
            <a:pPr marL="0" indent="0">
              <a:buNone/>
            </a:pPr>
            <a:r>
              <a:rPr lang="fr-FR" dirty="0"/>
              <a:t>ex : développement </a:t>
            </a:r>
          </a:p>
          <a:p>
            <a:pPr marL="0" indent="0">
              <a:buNone/>
            </a:pPr>
            <a:r>
              <a:rPr lang="fr-FR" dirty="0"/>
              <a:t>des toitures </a:t>
            </a:r>
          </a:p>
          <a:p>
            <a:pPr marL="0" indent="0">
              <a:buNone/>
            </a:pPr>
            <a:r>
              <a:rPr lang="fr-FR" dirty="0"/>
              <a:t>végétalisées</a:t>
            </a:r>
          </a:p>
          <a:p>
            <a:pPr marL="0" indent="0">
              <a:buNone/>
            </a:pPr>
            <a:r>
              <a:rPr lang="fr-FR" dirty="0"/>
              <a:t>(pour retenir 50% </a:t>
            </a:r>
          </a:p>
          <a:p>
            <a:pPr marL="0" indent="0">
              <a:buNone/>
            </a:pPr>
            <a:r>
              <a:rPr lang="fr-FR" dirty="0"/>
              <a:t>des eaux</a:t>
            </a:r>
          </a:p>
          <a:p>
            <a:pPr marL="0" indent="0">
              <a:buNone/>
            </a:pPr>
            <a:r>
              <a:rPr lang="fr-FR" dirty="0"/>
              <a:t>pluviales)</a:t>
            </a:r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4" name="Image 3" descr="ImageSyntheseImmeubleFavoriserNatureVilleCM2-Geographie-3.1-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3976" y="2804984"/>
            <a:ext cx="5790023" cy="4053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576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008994" y="6232333"/>
            <a:ext cx="7303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i="1" dirty="0"/>
              <a:t>Tower </a:t>
            </a:r>
            <a:r>
              <a:rPr lang="fr-FR" sz="2000" i="1" dirty="0" err="1"/>
              <a:t>Flower</a:t>
            </a:r>
            <a:r>
              <a:rPr lang="fr-FR" sz="2000" i="1" dirty="0"/>
              <a:t> </a:t>
            </a:r>
            <a:r>
              <a:rPr lang="fr-FR" sz="2000" dirty="0"/>
              <a:t>à Paris (2004) : un immeuble de 30 logements sociaux</a:t>
            </a:r>
          </a:p>
        </p:txBody>
      </p:sp>
      <p:pic>
        <p:nvPicPr>
          <p:cNvPr id="3" name="Image 2" descr="towerflower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8067" y="2315033"/>
            <a:ext cx="5195933" cy="3899592"/>
          </a:xfrm>
          <a:prstGeom prst="rect">
            <a:avLst/>
          </a:prstGeom>
        </p:spPr>
      </p:pic>
      <p:pic>
        <p:nvPicPr>
          <p:cNvPr id="5" name="Image 4" descr="Flower_Tower_0000_1-TowerFlower__copyright_Paul_Raftery__14_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3948067" cy="4946535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3713"/>
            <a:ext cx="9144000" cy="879666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b="1" dirty="0"/>
              <a:t>II) La nature en ville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026308"/>
            <a:ext cx="8686800" cy="5849087"/>
          </a:xfrm>
        </p:spPr>
        <p:txBody>
          <a:bodyPr/>
          <a:lstStyle/>
          <a:p>
            <a:pPr marL="0" indent="0">
              <a:buNone/>
            </a:pPr>
            <a:r>
              <a:rPr lang="fr-FR" u="sng" dirty="0">
                <a:solidFill>
                  <a:srgbClr val="0432FF"/>
                </a:solidFill>
              </a:rPr>
              <a:t>2.2. Quelle nature en ville au XXIème siècle ?</a:t>
            </a:r>
          </a:p>
          <a:p>
            <a:pPr marL="0" indent="0">
              <a:buNone/>
            </a:pPr>
            <a:r>
              <a:rPr lang="fr-FR" dirty="0"/>
              <a:t>•</a:t>
            </a:r>
            <a:r>
              <a:rPr lang="fr-FR" b="1" dirty="0"/>
              <a:t> Des corridors biologiques</a:t>
            </a:r>
          </a:p>
          <a:p>
            <a:pPr marL="0" indent="0">
              <a:buNone/>
            </a:pPr>
            <a:r>
              <a:rPr lang="fr-FR" dirty="0">
                <a:solidFill>
                  <a:srgbClr val="0000FF"/>
                </a:solidFill>
                <a:sym typeface="Wingdings"/>
              </a:rPr>
              <a:t> Créer des </a:t>
            </a:r>
            <a:r>
              <a:rPr lang="fr-FR" b="1" dirty="0">
                <a:solidFill>
                  <a:srgbClr val="0000FF"/>
                </a:solidFill>
                <a:sym typeface="Wingdings"/>
              </a:rPr>
              <a:t>corridors écologiques </a:t>
            </a:r>
            <a:r>
              <a:rPr lang="fr-FR" dirty="0">
                <a:solidFill>
                  <a:srgbClr val="0000FF"/>
                </a:solidFill>
                <a:sym typeface="Wingdings"/>
              </a:rPr>
              <a:t>pour faciliter la circulation de la faune et de la flore ainsi que les modes « doux » de déplacements des habitants</a:t>
            </a:r>
            <a:endParaRPr lang="fr-FR" dirty="0">
              <a:solidFill>
                <a:srgbClr val="0000FF"/>
              </a:solidFill>
            </a:endParaRPr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5" name="Image 4" descr="corridor-ecologique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9644" y="3827395"/>
            <a:ext cx="52451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576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Lagunage_linéaire_Lambersart_2004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70" y="2364295"/>
            <a:ext cx="3791728" cy="3753497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505737" y="6211670"/>
            <a:ext cx="31236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Carte du réseau écologique</a:t>
            </a:r>
          </a:p>
          <a:p>
            <a:r>
              <a:rPr lang="fr-FR" dirty="0"/>
              <a:t>De la région Centre Val de Loire</a:t>
            </a:r>
          </a:p>
        </p:txBody>
      </p:sp>
      <p:pic>
        <p:nvPicPr>
          <p:cNvPr id="6" name="Image 5" descr="reseau ecologique reduc 15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4775" y="0"/>
            <a:ext cx="5229225" cy="6858001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455753E-27AC-C64F-9384-68BD292AE362}"/>
              </a:ext>
            </a:extLst>
          </p:cNvPr>
          <p:cNvSpPr txBox="1"/>
          <p:nvPr/>
        </p:nvSpPr>
        <p:spPr>
          <a:xfrm>
            <a:off x="48949" y="2427422"/>
            <a:ext cx="18033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Une trame verte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16D813B-39F2-9A40-8175-D5D6CD633BBD}"/>
              </a:ext>
            </a:extLst>
          </p:cNvPr>
          <p:cNvSpPr txBox="1"/>
          <p:nvPr/>
        </p:nvSpPr>
        <p:spPr>
          <a:xfrm>
            <a:off x="0" y="81617"/>
            <a:ext cx="39147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hlinkClick r:id="rId4"/>
              </a:rPr>
              <a:t>http://carmen.developpement-durable.gouv.fr/index.php?map=DREAL24.map&amp;service_idx=11</a:t>
            </a:r>
            <a:endParaRPr lang="fr-FR" dirty="0"/>
          </a:p>
          <a:p>
            <a:endParaRPr lang="fr-FR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9C661BC-D042-6947-BAA4-4ED6202CCD75}"/>
              </a:ext>
            </a:extLst>
          </p:cNvPr>
          <p:cNvSpPr txBox="1"/>
          <p:nvPr/>
        </p:nvSpPr>
        <p:spPr>
          <a:xfrm>
            <a:off x="0" y="1009664"/>
            <a:ext cx="391477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hlinkClick r:id="rId5"/>
              </a:rPr>
              <a:t>http://www.centre-val-de-loire.developpement-durable.gouv.fr/cartes-des-zonages-de-la-region-centre-val-de-r871.html</a:t>
            </a:r>
            <a:endParaRPr lang="fr-FR" dirty="0"/>
          </a:p>
          <a:p>
            <a:endParaRPr lang="fr-F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73436"/>
          </a:xfrm>
          <a:ln w="25400">
            <a:solidFill>
              <a:schemeClr val="tx1"/>
            </a:solidFill>
          </a:ln>
        </p:spPr>
        <p:txBody>
          <a:bodyPr/>
          <a:lstStyle/>
          <a:p>
            <a:r>
              <a:rPr lang="fr-FR" b="1" dirty="0"/>
              <a:t>Introduction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339419"/>
            <a:ext cx="9144000" cy="5518581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fr-FR" dirty="0"/>
              <a:t>• « Mieux habiter », un intitulé atypique invitant à </a:t>
            </a:r>
            <a:r>
              <a:rPr lang="fr-FR" dirty="0">
                <a:solidFill>
                  <a:srgbClr val="0000FF"/>
                </a:solidFill>
              </a:rPr>
              <a:t>l’action (dans un but précis)</a:t>
            </a:r>
          </a:p>
          <a:p>
            <a:pPr>
              <a:buFont typeface="Wingdings" pitchFamily="2" charset="2"/>
              <a:buChar char="à"/>
            </a:pPr>
            <a:r>
              <a:rPr lang="fr-FR" dirty="0">
                <a:solidFill>
                  <a:srgbClr val="009028"/>
                </a:solidFill>
              </a:rPr>
              <a:t>Une dimension prospective (novatrice, inhabituelle)</a:t>
            </a:r>
          </a:p>
          <a:p>
            <a:pPr>
              <a:buFont typeface="Wingdings" pitchFamily="2" charset="2"/>
              <a:buChar char="à"/>
            </a:pPr>
            <a:r>
              <a:rPr lang="fr-FR" dirty="0">
                <a:solidFill>
                  <a:srgbClr val="009028"/>
                </a:solidFill>
              </a:rPr>
              <a:t> Une relation avec la notion de développement durable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• Trois </a:t>
            </a:r>
            <a:r>
              <a:rPr lang="fr-FR" dirty="0">
                <a:solidFill>
                  <a:srgbClr val="0000FF"/>
                </a:solidFill>
              </a:rPr>
              <a:t>sous-thèmes </a:t>
            </a:r>
            <a:r>
              <a:rPr lang="fr-FR" dirty="0"/>
              <a:t>avec appui sur les </a:t>
            </a:r>
            <a:r>
              <a:rPr lang="fr-FR" dirty="0">
                <a:solidFill>
                  <a:srgbClr val="0000FF"/>
                </a:solidFill>
              </a:rPr>
              <a:t>ressources locales. </a:t>
            </a:r>
            <a:r>
              <a:rPr lang="fr-FR" dirty="0"/>
              <a:t>Exemple pour trois petites séquences :</a:t>
            </a:r>
          </a:p>
          <a:p>
            <a:pPr>
              <a:buFontTx/>
              <a:buChar char="-"/>
            </a:pPr>
            <a:r>
              <a:rPr lang="fr-FR" b="1" dirty="0"/>
              <a:t>Favoriser la place de la « nature » en ville</a:t>
            </a:r>
          </a:p>
          <a:p>
            <a:pPr>
              <a:buFontTx/>
              <a:buChar char="-"/>
            </a:pPr>
            <a:r>
              <a:rPr lang="fr-FR" b="1" dirty="0"/>
              <a:t>Recycler</a:t>
            </a:r>
            <a:r>
              <a:rPr lang="fr-FR" dirty="0"/>
              <a:t> (</a:t>
            </a:r>
            <a:r>
              <a:rPr lang="fr-FR" i="1" dirty="0"/>
              <a:t>les déchets</a:t>
            </a:r>
            <a:r>
              <a:rPr lang="fr-FR" dirty="0"/>
              <a:t>) </a:t>
            </a:r>
            <a:r>
              <a:rPr lang="fr-FR" sz="2800" i="1" dirty="0"/>
              <a:t>(en séquence 1 si école rurale)</a:t>
            </a:r>
          </a:p>
          <a:p>
            <a:pPr>
              <a:buFontTx/>
              <a:buChar char="-"/>
            </a:pPr>
            <a:r>
              <a:rPr lang="fr-FR" b="1" dirty="0"/>
              <a:t>Habiter un </a:t>
            </a:r>
            <a:r>
              <a:rPr lang="fr-FR" b="1" dirty="0" err="1"/>
              <a:t>écoquartier</a:t>
            </a:r>
            <a:endParaRPr lang="fr-FR" b="1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79592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ReseauEcologiqueChateauroux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07063"/>
            <a:ext cx="9144000" cy="617855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rte&#10;&#10;Description générée automatiquement">
            <a:extLst>
              <a:ext uri="{FF2B5EF4-FFF2-40B4-BE49-F238E27FC236}">
                <a16:creationId xmlns:a16="http://schemas.microsoft.com/office/drawing/2014/main" id="{643AC414-1F63-0D43-8916-8242727512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5616"/>
            <a:ext cx="9144000" cy="6426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9551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carte, texte, table, volant&#10;&#10;Description générée automatiquement">
            <a:extLst>
              <a:ext uri="{FF2B5EF4-FFF2-40B4-BE49-F238E27FC236}">
                <a16:creationId xmlns:a16="http://schemas.microsoft.com/office/drawing/2014/main" id="{F4EA9A25-F579-8643-AE31-4AFB56F679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4218" y="0"/>
            <a:ext cx="5839782" cy="6858000"/>
          </a:xfrm>
          <a:prstGeom prst="rect">
            <a:avLst/>
          </a:prstGeom>
        </p:spPr>
      </p:pic>
      <p:pic>
        <p:nvPicPr>
          <p:cNvPr id="5" name="Image 4" descr="Une image contenant capture d’écran, oiseau&#10;&#10;Description générée automatiquement">
            <a:extLst>
              <a:ext uri="{FF2B5EF4-FFF2-40B4-BE49-F238E27FC236}">
                <a16:creationId xmlns:a16="http://schemas.microsoft.com/office/drawing/2014/main" id="{08CFF752-5A35-494A-BE13-FD2CA64228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573437"/>
            <a:ext cx="4630833" cy="205433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2688295D-7A9B-874A-BAD3-B5405333CCAF}"/>
              </a:ext>
            </a:extLst>
          </p:cNvPr>
          <p:cNvSpPr txBox="1"/>
          <p:nvPr/>
        </p:nvSpPr>
        <p:spPr>
          <a:xfrm>
            <a:off x="638510" y="5657671"/>
            <a:ext cx="26657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dirty="0"/>
              <a:t>Carte de synthèse du schéma régional de cohérence écologique (SRCE) Centre-Val de Loire</a:t>
            </a:r>
          </a:p>
        </p:txBody>
      </p:sp>
    </p:spTree>
    <p:extLst>
      <p:ext uri="{BB962C8B-B14F-4D97-AF65-F5344CB8AC3E}">
        <p14:creationId xmlns:p14="http://schemas.microsoft.com/office/powerpoint/2010/main" val="25860670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3713"/>
            <a:ext cx="9144000" cy="800839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b="1" dirty="0"/>
              <a:t>II) La nature en ville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9492" y="814552"/>
            <a:ext cx="8884508" cy="6060843"/>
          </a:xfrm>
        </p:spPr>
        <p:txBody>
          <a:bodyPr/>
          <a:lstStyle/>
          <a:p>
            <a:pPr marL="0" indent="0">
              <a:buNone/>
            </a:pPr>
            <a:r>
              <a:rPr lang="fr-FR" u="sng" dirty="0">
                <a:solidFill>
                  <a:srgbClr val="0432FF"/>
                </a:solidFill>
              </a:rPr>
              <a:t>2.3. L’agriculture urbaine ?</a:t>
            </a:r>
          </a:p>
          <a:p>
            <a:pPr marL="0" indent="0">
              <a:buNone/>
            </a:pPr>
            <a:r>
              <a:rPr lang="fr-FR" dirty="0"/>
              <a:t>• </a:t>
            </a:r>
            <a:r>
              <a:rPr lang="fr-FR" b="1" dirty="0"/>
              <a:t>Héritage des jardins ouvriers des XIXème-XXème : </a:t>
            </a:r>
            <a:r>
              <a:rPr lang="fr-FR" b="1" dirty="0">
                <a:solidFill>
                  <a:srgbClr val="0432FF"/>
                </a:solidFill>
              </a:rPr>
              <a:t>les jardins familiaux</a:t>
            </a:r>
          </a:p>
        </p:txBody>
      </p:sp>
      <p:pic>
        <p:nvPicPr>
          <p:cNvPr id="4" name="Image 3" descr="Tours_jardinsfamiliaux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492" y="2481195"/>
            <a:ext cx="6604000" cy="4394200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7462426" y="5787579"/>
            <a:ext cx="6864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Tours</a:t>
            </a:r>
          </a:p>
        </p:txBody>
      </p:sp>
    </p:spTree>
    <p:extLst>
      <p:ext uri="{BB962C8B-B14F-4D97-AF65-F5344CB8AC3E}">
        <p14:creationId xmlns:p14="http://schemas.microsoft.com/office/powerpoint/2010/main" val="2973635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7115175" y="5152090"/>
            <a:ext cx="16288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Association des Jardins Familiaux Castelroussins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92CDBF7-8524-3046-8ACD-FB2A2E388A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88707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GeoportailChâteaurouxPhotoAerienneCouleeVert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1637" y="-134937"/>
            <a:ext cx="6978956" cy="3877198"/>
          </a:xfrm>
          <a:prstGeom prst="rect">
            <a:avLst/>
          </a:prstGeom>
        </p:spPr>
      </p:pic>
      <p:pic>
        <p:nvPicPr>
          <p:cNvPr id="3" name="Image 2" descr="GeoportailJardinsFamiliauxIndreJeanGiraudouxSaintChristoph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1613" y="3393881"/>
            <a:ext cx="6154636" cy="3464119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6577319" y="0"/>
            <a:ext cx="17765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Châteauroux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1" y="5183726"/>
            <a:ext cx="29893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000" dirty="0"/>
              <a:t>Jardins familiaux près du Jardin public (bords de l’Indre, Cordeliers)</a:t>
            </a:r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34999E60-E460-3440-929D-98A9C7D12730}"/>
              </a:ext>
            </a:extLst>
          </p:cNvPr>
          <p:cNvCxnSpPr>
            <a:cxnSpLocks/>
          </p:cNvCxnSpPr>
          <p:nvPr/>
        </p:nvCxnSpPr>
        <p:spPr>
          <a:xfrm flipH="1" flipV="1">
            <a:off x="3188043" y="1668162"/>
            <a:ext cx="2718488" cy="2298357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CA6DEE55-0AEF-0B42-A3A8-210246B917DF}"/>
              </a:ext>
            </a:extLst>
          </p:cNvPr>
          <p:cNvCxnSpPr>
            <a:cxnSpLocks/>
          </p:cNvCxnSpPr>
          <p:nvPr/>
        </p:nvCxnSpPr>
        <p:spPr>
          <a:xfrm flipV="1">
            <a:off x="2981613" y="5208368"/>
            <a:ext cx="3173024" cy="199618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B711226B-CBCE-CE46-AB98-2C07CDFE738A}"/>
              </a:ext>
            </a:extLst>
          </p:cNvPr>
          <p:cNvCxnSpPr>
            <a:cxnSpLocks/>
          </p:cNvCxnSpPr>
          <p:nvPr/>
        </p:nvCxnSpPr>
        <p:spPr>
          <a:xfrm flipV="1">
            <a:off x="2981613" y="5691557"/>
            <a:ext cx="5372218" cy="23046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VueAerienneMaraisdeBourgesGeoportail.jpe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41000"/>
                    </a14:imgEffect>
                    <a14:imgEffect>
                      <a14:brightnessContrast brigh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5467"/>
            <a:ext cx="9144000" cy="660400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FFD3154-B0CC-264F-89E5-85621FB34693}"/>
              </a:ext>
            </a:extLst>
          </p:cNvPr>
          <p:cNvSpPr txBox="1"/>
          <p:nvPr/>
        </p:nvSpPr>
        <p:spPr>
          <a:xfrm>
            <a:off x="0" y="11878"/>
            <a:ext cx="597328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Les « marais » de Bourges : une zone humide située à l’est de Bourges en grande partie sous la forme de jardins</a:t>
            </a:r>
          </a:p>
        </p:txBody>
      </p:sp>
    </p:spTree>
    <p:extLst>
      <p:ext uri="{BB962C8B-B14F-4D97-AF65-F5344CB8AC3E}">
        <p14:creationId xmlns:p14="http://schemas.microsoft.com/office/powerpoint/2010/main" val="13028227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CarteMaraisYèvreBourges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06213"/>
            <a:ext cx="9144000" cy="5359121"/>
          </a:xfrm>
          <a:prstGeom prst="rect">
            <a:avLst/>
          </a:prstGeom>
        </p:spPr>
      </p:pic>
      <p:pic>
        <p:nvPicPr>
          <p:cNvPr id="4" name="Image 3" descr="CarteGeoportailMaraisdeBourges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06213"/>
            <a:ext cx="9144000" cy="5548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504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bourges-tourismeMarais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44" y="0"/>
            <a:ext cx="5937956" cy="4453467"/>
          </a:xfrm>
          <a:prstGeom prst="rect">
            <a:avLst/>
          </a:prstGeom>
        </p:spPr>
      </p:pic>
      <p:pic>
        <p:nvPicPr>
          <p:cNvPr id="3" name="Image 2" descr="PhotMaraisBourgesJardins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676" y="2810933"/>
            <a:ext cx="6110676" cy="4089061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6096000" y="6146800"/>
            <a:ext cx="26493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Marais de Bourges (Yèvre)</a:t>
            </a:r>
          </a:p>
        </p:txBody>
      </p:sp>
    </p:spTree>
    <p:extLst>
      <p:ext uri="{BB962C8B-B14F-4D97-AF65-F5344CB8AC3E}">
        <p14:creationId xmlns:p14="http://schemas.microsoft.com/office/powerpoint/2010/main" val="114055207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3713"/>
            <a:ext cx="9144000" cy="800839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b="1" dirty="0"/>
              <a:t>II) La nature en ville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814552"/>
            <a:ext cx="8686800" cy="6060843"/>
          </a:xfrm>
        </p:spPr>
        <p:txBody>
          <a:bodyPr/>
          <a:lstStyle/>
          <a:p>
            <a:pPr marL="0" indent="0">
              <a:buNone/>
            </a:pPr>
            <a:r>
              <a:rPr lang="fr-FR" u="sng" dirty="0">
                <a:solidFill>
                  <a:srgbClr val="0432FF"/>
                </a:solidFill>
              </a:rPr>
              <a:t>2.3. L’agriculture urbaine ?</a:t>
            </a:r>
          </a:p>
          <a:p>
            <a:pPr marL="0" indent="0">
              <a:buNone/>
            </a:pPr>
            <a:r>
              <a:rPr lang="fr-FR" dirty="0"/>
              <a:t>• Les </a:t>
            </a:r>
            <a:r>
              <a:rPr lang="fr-FR" b="1" dirty="0">
                <a:solidFill>
                  <a:srgbClr val="0432FF"/>
                </a:solidFill>
              </a:rPr>
              <a:t>jardins partagés </a:t>
            </a:r>
            <a:r>
              <a:rPr lang="fr-FR" dirty="0"/>
              <a:t>(en ville), les </a:t>
            </a:r>
            <a:r>
              <a:rPr lang="fr-FR" b="1" dirty="0">
                <a:solidFill>
                  <a:srgbClr val="0432FF"/>
                </a:solidFill>
              </a:rPr>
              <a:t>jardins d’insertion</a:t>
            </a:r>
          </a:p>
        </p:txBody>
      </p:sp>
      <p:pic>
        <p:nvPicPr>
          <p:cNvPr id="4" name="Image 3" descr="Jardins_de_l_espoir_2Jardinsd'InsertionIledeFrance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30311"/>
            <a:ext cx="5790042" cy="4345084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5790042" y="5551580"/>
            <a:ext cx="18627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Jardin d’insertion,</a:t>
            </a:r>
          </a:p>
          <a:p>
            <a:r>
              <a:rPr lang="fr-FR" dirty="0"/>
              <a:t>Ile de France</a:t>
            </a:r>
          </a:p>
        </p:txBody>
      </p:sp>
    </p:spTree>
    <p:extLst>
      <p:ext uri="{BB962C8B-B14F-4D97-AF65-F5344CB8AC3E}">
        <p14:creationId xmlns:p14="http://schemas.microsoft.com/office/powerpoint/2010/main" val="2973635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73436"/>
          </a:xfrm>
          <a:ln>
            <a:solidFill>
              <a:schemeClr val="tx1"/>
            </a:solidFill>
          </a:ln>
        </p:spPr>
        <p:txBody>
          <a:bodyPr/>
          <a:lstStyle/>
          <a:p>
            <a:r>
              <a:rPr lang="fr-FR" b="1" dirty="0"/>
              <a:t>Introduction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6103" y="1433384"/>
            <a:ext cx="8997898" cy="542461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fr-FR" dirty="0"/>
              <a:t>• Une </a:t>
            </a:r>
            <a:r>
              <a:rPr lang="fr-FR" dirty="0">
                <a:solidFill>
                  <a:srgbClr val="0000FF"/>
                </a:solidFill>
              </a:rPr>
              <a:t>approche privilégiant la ville </a:t>
            </a:r>
            <a:r>
              <a:rPr lang="fr-FR" dirty="0"/>
              <a:t>(au moins deux sous-thèmes sur trois) car </a:t>
            </a:r>
          </a:p>
          <a:p>
            <a:pPr marL="0" indent="0">
              <a:buNone/>
            </a:pPr>
            <a:r>
              <a:rPr lang="fr-FR" dirty="0"/>
              <a:t>- </a:t>
            </a:r>
            <a:r>
              <a:rPr lang="fr-FR" dirty="0">
                <a:solidFill>
                  <a:srgbClr val="FF0000"/>
                </a:solidFill>
              </a:rPr>
              <a:t>95% des Français sous influence urbaine</a:t>
            </a:r>
          </a:p>
          <a:p>
            <a:pPr>
              <a:buFontTx/>
              <a:buChar char="-"/>
            </a:pPr>
            <a:r>
              <a:rPr lang="fr-FR" b="1"/>
              <a:t>80</a:t>
            </a:r>
            <a:r>
              <a:rPr lang="fr-FR" b="1" dirty="0"/>
              <a:t>% des émissions de CO2 émanant des </a:t>
            </a:r>
            <a:r>
              <a:rPr lang="fr-FR" b="1"/>
              <a:t>aires urbaines</a:t>
            </a:r>
          </a:p>
          <a:p>
            <a:pPr marL="0" indent="0">
              <a:buNone/>
            </a:pPr>
            <a:endParaRPr lang="fr-FR" b="1" dirty="0"/>
          </a:p>
          <a:p>
            <a:pPr marL="0" indent="0">
              <a:buNone/>
            </a:pPr>
            <a:r>
              <a:rPr lang="fr-FR" b="1" dirty="0"/>
              <a:t>-&gt; PROBLEMATIQUE</a:t>
            </a:r>
            <a:r>
              <a:rPr lang="fr-FR" dirty="0"/>
              <a:t> </a:t>
            </a:r>
            <a:r>
              <a:rPr lang="fr-FR" sz="2800" dirty="0"/>
              <a:t>(ressources d’</a:t>
            </a:r>
            <a:r>
              <a:rPr lang="fr-FR" sz="2800" dirty="0" err="1"/>
              <a:t>accomp</a:t>
            </a:r>
            <a:r>
              <a:rPr lang="fr-FR" sz="2800" dirty="0"/>
              <a:t>. EDUSCOL)</a:t>
            </a:r>
          </a:p>
          <a:p>
            <a:pPr marL="0" indent="0">
              <a:buNone/>
            </a:pPr>
            <a:r>
              <a:rPr lang="fr-FR" b="1" dirty="0">
                <a:solidFill>
                  <a:srgbClr val="0000FF"/>
                </a:solidFill>
              </a:rPr>
              <a:t>Comment mieux habiter par l’amélioration du cadre de vie et la gestion de l’environnement ? </a:t>
            </a: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7533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3713"/>
            <a:ext cx="9144000" cy="800839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b="1" dirty="0"/>
              <a:t>II) La nature en ville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02295" y="814552"/>
            <a:ext cx="8941705" cy="6060843"/>
          </a:xfrm>
        </p:spPr>
        <p:txBody>
          <a:bodyPr/>
          <a:lstStyle/>
          <a:p>
            <a:pPr marL="0" indent="0">
              <a:buNone/>
            </a:pPr>
            <a:r>
              <a:rPr lang="fr-FR" u="sng" dirty="0">
                <a:solidFill>
                  <a:srgbClr val="0432FF"/>
                </a:solidFill>
              </a:rPr>
              <a:t>2.3. L’agriculture urbaine ?</a:t>
            </a:r>
          </a:p>
          <a:p>
            <a:pPr marL="0" indent="0">
              <a:buNone/>
            </a:pPr>
            <a:r>
              <a:rPr lang="fr-FR" dirty="0"/>
              <a:t>• Les « </a:t>
            </a:r>
            <a:r>
              <a:rPr lang="fr-FR" b="1" dirty="0">
                <a:solidFill>
                  <a:srgbClr val="0432FF"/>
                </a:solidFill>
              </a:rPr>
              <a:t>fermes urbaines</a:t>
            </a:r>
            <a:r>
              <a:rPr lang="fr-FR" dirty="0">
                <a:solidFill>
                  <a:srgbClr val="0432FF"/>
                </a:solidFill>
              </a:rPr>
              <a:t> </a:t>
            </a:r>
            <a:r>
              <a:rPr lang="fr-FR" dirty="0"/>
              <a:t>» </a:t>
            </a:r>
          </a:p>
        </p:txBody>
      </p:sp>
      <p:pic>
        <p:nvPicPr>
          <p:cNvPr id="4" name="Image 3" descr="Detroitrooftopfarm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71589"/>
            <a:ext cx="7014554" cy="2503806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7014554" y="6488668"/>
            <a:ext cx="13670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Detroit (E-U)</a:t>
            </a:r>
          </a:p>
        </p:txBody>
      </p:sp>
      <p:pic>
        <p:nvPicPr>
          <p:cNvPr id="6" name="Image 5" descr="ToitSantropolMontrealCollectif de recherche en aménagement urbain et agriculture urbaine (CRAPAUD)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0725" y="1422780"/>
            <a:ext cx="4573275" cy="2948809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1765750" y="2584744"/>
            <a:ext cx="28049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Montréal, toit du </a:t>
            </a:r>
            <a:r>
              <a:rPr lang="fr-FR" dirty="0" err="1"/>
              <a:t>Santropol</a:t>
            </a:r>
            <a:r>
              <a:rPr lang="fr-FR" dirty="0"/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297363513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NVITATION-SOIREE-DE-CLOTURE-RV-MAIL-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5848" y="3584926"/>
            <a:ext cx="4648151" cy="3273073"/>
          </a:xfrm>
          <a:prstGeom prst="rect">
            <a:avLst/>
          </a:prstGeom>
        </p:spPr>
      </p:pic>
      <p:pic>
        <p:nvPicPr>
          <p:cNvPr id="3" name="Image 2" descr="AgricultureUrbainePari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6439714" cy="3798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71255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AmenagerAveclaNatureEnVilleA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370464" cy="6858000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6370464" y="3231325"/>
            <a:ext cx="27735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Sommaire d’une brochure de l’ADEME sur la nature en ville (mise en ligne sur l’ENT)</a:t>
            </a:r>
          </a:p>
        </p:txBody>
      </p:sp>
    </p:spTree>
    <p:extLst>
      <p:ext uri="{BB962C8B-B14F-4D97-AF65-F5344CB8AC3E}">
        <p14:creationId xmlns:p14="http://schemas.microsoft.com/office/powerpoint/2010/main" val="275628470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AmenagerAveclaNatureEnVilleB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6554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45663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-38472"/>
            <a:ext cx="9144000" cy="914334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b="1" dirty="0"/>
              <a:t>III) Le traitement des déchets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9492" y="1121922"/>
            <a:ext cx="8884508" cy="573607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r-FR" u="sng" dirty="0">
                <a:solidFill>
                  <a:srgbClr val="0432FF"/>
                </a:solidFill>
              </a:rPr>
              <a:t>3.1. Les déchets : un enjeu collectif</a:t>
            </a:r>
          </a:p>
          <a:p>
            <a:pPr marL="0" indent="0">
              <a:buNone/>
            </a:pPr>
            <a:r>
              <a:rPr lang="fr-FR" dirty="0">
                <a:solidFill>
                  <a:srgbClr val="FF0000"/>
                </a:solidFill>
              </a:rPr>
              <a:t>Un enjeu sanitaire, environnemental et financier</a:t>
            </a:r>
          </a:p>
          <a:p>
            <a:pPr marL="0" indent="0">
              <a:buNone/>
            </a:pPr>
            <a:r>
              <a:rPr lang="fr-FR" dirty="0"/>
              <a:t>• </a:t>
            </a:r>
            <a:r>
              <a:rPr lang="fr-FR" b="1" dirty="0">
                <a:solidFill>
                  <a:srgbClr val="0000FF"/>
                </a:solidFill>
              </a:rPr>
              <a:t>L’augmentation des déchets</a:t>
            </a:r>
          </a:p>
          <a:p>
            <a:pPr marL="0" indent="0">
              <a:buFontTx/>
              <a:buChar char="-"/>
            </a:pPr>
            <a:r>
              <a:rPr lang="fr-FR" dirty="0"/>
              <a:t>Un doublement en 50 ans des ordures ménagères 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FontTx/>
              <a:buChar char="-"/>
            </a:pPr>
            <a:r>
              <a:rPr lang="fr-FR" dirty="0"/>
              <a:t> les raisons : + de population, changement du mode de vie et des habitudes alimentaires</a:t>
            </a:r>
          </a:p>
          <a:p>
            <a:pPr marL="0" indent="0">
              <a:buFontTx/>
              <a:buChar char="-"/>
            </a:pPr>
            <a:endParaRPr lang="fr-FR" dirty="0"/>
          </a:p>
          <a:p>
            <a:pPr marL="0" indent="0">
              <a:buFontTx/>
              <a:buChar char="-"/>
            </a:pPr>
            <a:r>
              <a:rPr lang="fr-FR" dirty="0"/>
              <a:t> 770 millions de tonnes en 2009 (en volume : 3,5% déchets ménagers seulement, mais 43% agriculture et 41% travaux publics)</a:t>
            </a:r>
          </a:p>
        </p:txBody>
      </p:sp>
    </p:spTree>
    <p:extLst>
      <p:ext uri="{BB962C8B-B14F-4D97-AF65-F5344CB8AC3E}">
        <p14:creationId xmlns:p14="http://schemas.microsoft.com/office/powerpoint/2010/main" val="1829692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capture d’écran&#10;&#10;Description générée automatiquement">
            <a:extLst>
              <a:ext uri="{FF2B5EF4-FFF2-40B4-BE49-F238E27FC236}">
                <a16:creationId xmlns:a16="http://schemas.microsoft.com/office/drawing/2014/main" id="{45F9DC1B-D091-1C4C-B390-EC929E2797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57" y="0"/>
            <a:ext cx="6388768" cy="3181758"/>
          </a:xfrm>
          <a:prstGeom prst="rect">
            <a:avLst/>
          </a:prstGeom>
        </p:spPr>
      </p:pic>
      <p:pic>
        <p:nvPicPr>
          <p:cNvPr id="8" name="Image 7" descr="Une image contenant capture d’écran&#10;&#10;Description générée automatiquement">
            <a:extLst>
              <a:ext uri="{FF2B5EF4-FFF2-40B4-BE49-F238E27FC236}">
                <a16:creationId xmlns:a16="http://schemas.microsoft.com/office/drawing/2014/main" id="{92D48174-667D-9043-BAC2-24236020D5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5547" y="2806237"/>
            <a:ext cx="6268453" cy="4018463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6DF02887-B172-7446-85C7-E9E134211C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400800" cy="4720482"/>
          </a:xfrm>
          <a:prstGeom prst="rect">
            <a:avLst/>
          </a:prstGeom>
        </p:spPr>
      </p:pic>
      <p:pic>
        <p:nvPicPr>
          <p:cNvPr id="9" name="Image 8" descr="CompositionOrduresMenageres2007.jpg">
            <a:extLst>
              <a:ext uri="{FF2B5EF4-FFF2-40B4-BE49-F238E27FC236}">
                <a16:creationId xmlns:a16="http://schemas.microsoft.com/office/drawing/2014/main" id="{4D58BAC0-4AFC-424E-ABCC-A0EB6A9C1A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4291" y="4186989"/>
            <a:ext cx="4959710" cy="26710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-38472"/>
            <a:ext cx="9144000" cy="914334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b="1" dirty="0"/>
              <a:t>III) Le traitement des déchets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121922"/>
            <a:ext cx="8686800" cy="5736077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fr-FR" u="sng" dirty="0">
                <a:solidFill>
                  <a:srgbClr val="0432FF"/>
                </a:solidFill>
              </a:rPr>
              <a:t>3.1. Les déchets : un enjeu collectif</a:t>
            </a:r>
          </a:p>
          <a:p>
            <a:pPr marL="0" indent="0">
              <a:buNone/>
            </a:pPr>
            <a:r>
              <a:rPr lang="fr-FR" dirty="0"/>
              <a:t>• </a:t>
            </a:r>
            <a:r>
              <a:rPr lang="fr-FR" dirty="0">
                <a:solidFill>
                  <a:srgbClr val="0000FF"/>
                </a:solidFill>
              </a:rPr>
              <a:t>Un </a:t>
            </a:r>
            <a:r>
              <a:rPr lang="fr-FR" b="1" dirty="0">
                <a:solidFill>
                  <a:srgbClr val="0000FF"/>
                </a:solidFill>
                <a:highlight>
                  <a:srgbClr val="FFFF00"/>
                </a:highlight>
              </a:rPr>
              <a:t>enjeu national</a:t>
            </a:r>
          </a:p>
          <a:p>
            <a:pPr marL="0" indent="0">
              <a:buFontTx/>
              <a:buChar char="-"/>
            </a:pPr>
            <a:r>
              <a:rPr lang="fr-FR" dirty="0"/>
              <a:t>Une définition juridique du « </a:t>
            </a:r>
            <a:r>
              <a:rPr lang="fr-FR" b="1" dirty="0">
                <a:solidFill>
                  <a:srgbClr val="0000FF"/>
                </a:solidFill>
              </a:rPr>
              <a:t>déchet</a:t>
            </a:r>
            <a:r>
              <a:rPr lang="fr-FR" dirty="0"/>
              <a:t> » (loi de 1975) : « </a:t>
            </a:r>
            <a:r>
              <a:rPr lang="fr-FR" dirty="0">
                <a:solidFill>
                  <a:srgbClr val="0000FF"/>
                </a:solidFill>
              </a:rPr>
              <a:t>résidu ou matériau abandonné par son détenteur »</a:t>
            </a:r>
          </a:p>
          <a:p>
            <a:pPr marL="0" indent="0">
              <a:buFontTx/>
              <a:buChar char="-"/>
            </a:pPr>
            <a:endParaRPr lang="fr-FR" dirty="0"/>
          </a:p>
          <a:p>
            <a:pPr marL="0" indent="0">
              <a:buFontTx/>
              <a:buChar char="-"/>
            </a:pPr>
            <a:r>
              <a:rPr lang="fr-FR" dirty="0"/>
              <a:t> Depuis </a:t>
            </a:r>
            <a:r>
              <a:rPr lang="fr-FR" dirty="0">
                <a:solidFill>
                  <a:srgbClr val="0000FF"/>
                </a:solidFill>
              </a:rPr>
              <a:t>1992, une priorité au </a:t>
            </a:r>
            <a:r>
              <a:rPr lang="fr-FR" b="1" dirty="0">
                <a:solidFill>
                  <a:srgbClr val="0000FF"/>
                </a:solidFill>
              </a:rPr>
              <a:t>recyclage (1)</a:t>
            </a:r>
            <a:r>
              <a:rPr lang="fr-FR" dirty="0">
                <a:solidFill>
                  <a:srgbClr val="0000FF"/>
                </a:solidFill>
              </a:rPr>
              <a:t> </a:t>
            </a:r>
            <a:r>
              <a:rPr lang="fr-FR" dirty="0"/>
              <a:t>par rapport à l’</a:t>
            </a:r>
            <a:r>
              <a:rPr lang="fr-FR" b="1" dirty="0"/>
              <a:t>incinération (2)</a:t>
            </a:r>
            <a:r>
              <a:rPr lang="fr-FR" dirty="0"/>
              <a:t> et à l’</a:t>
            </a:r>
            <a:r>
              <a:rPr lang="fr-FR" b="1" dirty="0"/>
              <a:t>enfouissement (3)</a:t>
            </a:r>
            <a:r>
              <a:rPr lang="fr-FR" dirty="0"/>
              <a:t> (les décharges à ciel ouvert étant interdites)</a:t>
            </a:r>
            <a:endParaRPr lang="fr-FR" b="1" dirty="0"/>
          </a:p>
          <a:p>
            <a:pPr marL="0" indent="0">
              <a:buFontTx/>
              <a:buChar char="-"/>
            </a:pPr>
            <a:endParaRPr lang="fr-FR" dirty="0"/>
          </a:p>
          <a:p>
            <a:pPr marL="0" indent="0">
              <a:buFontTx/>
              <a:buChar char="-"/>
            </a:pPr>
            <a:r>
              <a:rPr lang="fr-FR" dirty="0"/>
              <a:t> Objectif de la loi de programmation : </a:t>
            </a:r>
            <a:r>
              <a:rPr lang="fr-FR" dirty="0">
                <a:solidFill>
                  <a:srgbClr val="0000FF"/>
                </a:solidFill>
              </a:rPr>
              <a:t>atteindre </a:t>
            </a:r>
            <a:r>
              <a:rPr lang="fr-FR" b="1" dirty="0">
                <a:solidFill>
                  <a:srgbClr val="0000FF"/>
                </a:solidFill>
              </a:rPr>
              <a:t>45% de recyclage</a:t>
            </a:r>
            <a:r>
              <a:rPr lang="fr-FR" b="1" dirty="0"/>
              <a:t> </a:t>
            </a:r>
            <a:r>
              <a:rPr lang="fr-FR" dirty="0"/>
              <a:t>en 2015 (24% en 2004) : </a:t>
            </a:r>
            <a:r>
              <a:rPr lang="fr-FR" b="1" dirty="0">
                <a:solidFill>
                  <a:srgbClr val="FF0000"/>
                </a:solidFill>
              </a:rPr>
              <a:t>réalité = 40%</a:t>
            </a:r>
          </a:p>
        </p:txBody>
      </p:sp>
    </p:spTree>
    <p:extLst>
      <p:ext uri="{BB962C8B-B14F-4D97-AF65-F5344CB8AC3E}">
        <p14:creationId xmlns:p14="http://schemas.microsoft.com/office/powerpoint/2010/main" val="1829692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ADEME2016_TypologieDechetsMunicipaux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82845"/>
            <a:ext cx="9144001" cy="4441825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-38472"/>
            <a:ext cx="9144000" cy="914334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b="1" dirty="0"/>
              <a:t>III) Le traitement des déchets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121923"/>
            <a:ext cx="8531817" cy="5440588"/>
          </a:xfrm>
        </p:spPr>
        <p:txBody>
          <a:bodyPr/>
          <a:lstStyle/>
          <a:p>
            <a:pPr marL="0" indent="0" algn="just">
              <a:buNone/>
            </a:pPr>
            <a:r>
              <a:rPr lang="fr-FR" u="sng" dirty="0">
                <a:solidFill>
                  <a:srgbClr val="0432FF"/>
                </a:solidFill>
              </a:rPr>
              <a:t>3.1. Les déchets : un enjeu collectif</a:t>
            </a:r>
          </a:p>
          <a:p>
            <a:pPr marL="0" indent="0" algn="just">
              <a:buNone/>
            </a:pPr>
            <a:r>
              <a:rPr lang="fr-FR" dirty="0"/>
              <a:t>• </a:t>
            </a:r>
            <a:r>
              <a:rPr lang="fr-FR" dirty="0">
                <a:solidFill>
                  <a:srgbClr val="0000FF"/>
                </a:solidFill>
              </a:rPr>
              <a:t>Un</a:t>
            </a:r>
            <a:r>
              <a:rPr lang="fr-FR" dirty="0"/>
              <a:t> </a:t>
            </a:r>
            <a:r>
              <a:rPr lang="fr-FR" b="1" dirty="0">
                <a:solidFill>
                  <a:srgbClr val="0000FF"/>
                </a:solidFill>
                <a:highlight>
                  <a:srgbClr val="FFFF00"/>
                </a:highlight>
              </a:rPr>
              <a:t>enjeu communal</a:t>
            </a:r>
          </a:p>
          <a:p>
            <a:pPr marL="0" indent="0" algn="just">
              <a:buFontTx/>
              <a:buChar char="-"/>
            </a:pPr>
            <a:r>
              <a:rPr lang="fr-FR" dirty="0"/>
              <a:t> 1884 : obligation pour les Parisiens d’utiliser un </a:t>
            </a:r>
            <a:r>
              <a:rPr lang="fr-FR" dirty="0">
                <a:solidFill>
                  <a:srgbClr val="0000FF"/>
                </a:solidFill>
              </a:rPr>
              <a:t>récipient spécial </a:t>
            </a:r>
            <a:r>
              <a:rPr lang="fr-FR" dirty="0"/>
              <a:t>pour les ordures ménagères (préfet Poubelle)</a:t>
            </a:r>
          </a:p>
          <a:p>
            <a:pPr marL="0" indent="0" algn="just">
              <a:buFontTx/>
              <a:buChar char="-"/>
            </a:pPr>
            <a:r>
              <a:rPr lang="fr-FR" dirty="0"/>
              <a:t> </a:t>
            </a:r>
            <a:r>
              <a:rPr lang="fr-FR" dirty="0" err="1"/>
              <a:t>Xxème</a:t>
            </a:r>
            <a:r>
              <a:rPr lang="fr-FR" dirty="0"/>
              <a:t> siècle : création de </a:t>
            </a:r>
            <a:r>
              <a:rPr lang="fr-FR" b="1" dirty="0">
                <a:solidFill>
                  <a:srgbClr val="0000FF"/>
                </a:solidFill>
              </a:rPr>
              <a:t>décharges</a:t>
            </a:r>
            <a:r>
              <a:rPr lang="fr-FR" dirty="0">
                <a:solidFill>
                  <a:srgbClr val="0000FF"/>
                </a:solidFill>
              </a:rPr>
              <a:t> à ordures </a:t>
            </a:r>
            <a:r>
              <a:rPr lang="fr-FR" dirty="0"/>
              <a:t>(à ciel ouvert)</a:t>
            </a:r>
          </a:p>
          <a:p>
            <a:pPr marL="0" indent="0" algn="just">
              <a:buFontTx/>
              <a:buChar char="-"/>
            </a:pPr>
            <a:r>
              <a:rPr lang="fr-FR" dirty="0">
                <a:solidFill>
                  <a:srgbClr val="0000FF"/>
                </a:solidFill>
              </a:rPr>
              <a:t>1992 </a:t>
            </a:r>
            <a:r>
              <a:rPr lang="fr-FR" dirty="0"/>
              <a:t>: incitation à la </a:t>
            </a:r>
            <a:r>
              <a:rPr lang="fr-FR" b="1" dirty="0">
                <a:solidFill>
                  <a:srgbClr val="0000FF"/>
                </a:solidFill>
              </a:rPr>
              <a:t>collecte sélective </a:t>
            </a:r>
            <a:r>
              <a:rPr lang="fr-FR" dirty="0">
                <a:solidFill>
                  <a:srgbClr val="0000FF"/>
                </a:solidFill>
              </a:rPr>
              <a:t>et à l’aménagement de </a:t>
            </a:r>
            <a:r>
              <a:rPr lang="fr-FR" b="1" dirty="0">
                <a:solidFill>
                  <a:srgbClr val="0000FF"/>
                </a:solidFill>
              </a:rPr>
              <a:t>déchetteries</a:t>
            </a:r>
            <a:r>
              <a:rPr lang="fr-FR" dirty="0">
                <a:solidFill>
                  <a:srgbClr val="0000FF"/>
                </a:solidFill>
              </a:rPr>
              <a:t> </a:t>
            </a:r>
            <a:r>
              <a:rPr lang="fr-FR" dirty="0"/>
              <a:t>(dans le cadre de l’intercommunalité)</a:t>
            </a:r>
          </a:p>
        </p:txBody>
      </p:sp>
    </p:spTree>
    <p:extLst>
      <p:ext uri="{BB962C8B-B14F-4D97-AF65-F5344CB8AC3E}">
        <p14:creationId xmlns:p14="http://schemas.microsoft.com/office/powerpoint/2010/main" val="1829692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3713"/>
            <a:ext cx="9144000" cy="932218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b="1" dirty="0"/>
              <a:t>I) La ville durable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58658"/>
            <a:ext cx="7710616" cy="486750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u="sng" dirty="0">
                <a:solidFill>
                  <a:srgbClr val="0432FF"/>
                </a:solidFill>
              </a:rPr>
              <a:t>1.1. Qu’est-ce qu’une « ville durable » ?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• ne pas confondre </a:t>
            </a:r>
          </a:p>
          <a:p>
            <a:pPr marL="0" indent="0" algn="just">
              <a:buNone/>
            </a:pPr>
            <a:r>
              <a:rPr lang="fr-FR" dirty="0"/>
              <a:t>- « </a:t>
            </a:r>
            <a:r>
              <a:rPr lang="fr-FR" b="1" dirty="0">
                <a:solidFill>
                  <a:srgbClr val="008000"/>
                </a:solidFill>
              </a:rPr>
              <a:t>ville verte</a:t>
            </a:r>
            <a:r>
              <a:rPr lang="fr-FR" dirty="0"/>
              <a:t> » (seulement </a:t>
            </a:r>
            <a:r>
              <a:rPr lang="fr-FR" dirty="0">
                <a:solidFill>
                  <a:srgbClr val="FF0000"/>
                </a:solidFill>
              </a:rPr>
              <a:t>dimension écologique</a:t>
            </a:r>
            <a:r>
              <a:rPr lang="fr-FR" dirty="0"/>
              <a:t>)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FontTx/>
              <a:buChar char="-"/>
            </a:pPr>
            <a:r>
              <a:rPr lang="fr-FR" dirty="0"/>
              <a:t>« </a:t>
            </a:r>
            <a:r>
              <a:rPr lang="fr-FR" b="1" dirty="0">
                <a:solidFill>
                  <a:srgbClr val="0000FF"/>
                </a:solidFill>
              </a:rPr>
              <a:t>ville durable</a:t>
            </a:r>
            <a:r>
              <a:rPr lang="fr-FR" dirty="0"/>
              <a:t> » vivable et équitable (avec des </a:t>
            </a:r>
            <a:r>
              <a:rPr lang="fr-FR" dirty="0">
                <a:solidFill>
                  <a:srgbClr val="0432FF"/>
                </a:solidFill>
              </a:rPr>
              <a:t>dimensions à la fois sociales, culturelles, économiques</a:t>
            </a:r>
            <a:r>
              <a:rPr lang="fr-FR" dirty="0"/>
              <a:t>)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37375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-38472"/>
            <a:ext cx="9144000" cy="914334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b="1" dirty="0"/>
              <a:t>III) Le traitement des déchets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829735"/>
            <a:ext cx="8686800" cy="5440588"/>
          </a:xfrm>
        </p:spPr>
        <p:txBody>
          <a:bodyPr/>
          <a:lstStyle/>
          <a:p>
            <a:pPr marL="0" indent="0">
              <a:buNone/>
            </a:pPr>
            <a:r>
              <a:rPr lang="fr-FR" u="sng" dirty="0">
                <a:solidFill>
                  <a:srgbClr val="0432FF"/>
                </a:solidFill>
              </a:rPr>
              <a:t>3.1. Les déchets : un enjeu collectif</a:t>
            </a:r>
          </a:p>
          <a:p>
            <a:pPr marL="0" indent="0">
              <a:buNone/>
            </a:pPr>
            <a:r>
              <a:rPr lang="fr-FR" dirty="0"/>
              <a:t>• La mise en place d’une « </a:t>
            </a:r>
            <a:r>
              <a:rPr lang="fr-FR" b="1" dirty="0">
                <a:solidFill>
                  <a:srgbClr val="FF0000"/>
                </a:solidFill>
                <a:highlight>
                  <a:srgbClr val="FFFF00"/>
                </a:highlight>
              </a:rPr>
              <a:t>économie circulaire</a:t>
            </a:r>
            <a:r>
              <a:rPr lang="fr-FR" dirty="0">
                <a:highlight>
                  <a:srgbClr val="FFFF00"/>
                </a:highlight>
              </a:rPr>
              <a:t>  </a:t>
            </a:r>
            <a:r>
              <a:rPr lang="fr-FR" dirty="0"/>
              <a:t>» </a:t>
            </a:r>
            <a:r>
              <a:rPr lang="fr-FR" b="1" dirty="0"/>
              <a:t>(rupture avec l’économie linéaire) </a:t>
            </a:r>
            <a:r>
              <a:rPr lang="fr-FR" dirty="0"/>
              <a:t>pour utiliser avec efficacité les ressources</a:t>
            </a:r>
          </a:p>
        </p:txBody>
      </p:sp>
      <p:pic>
        <p:nvPicPr>
          <p:cNvPr id="4" name="Image 3" descr="SchemaEconomieCirculair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859" y="3015952"/>
            <a:ext cx="5469648" cy="384204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091CACB6-B0B9-1A4C-A96C-A2159C10C2F7}"/>
              </a:ext>
            </a:extLst>
          </p:cNvPr>
          <p:cNvSpPr txBox="1"/>
          <p:nvPr/>
        </p:nvSpPr>
        <p:spPr>
          <a:xfrm>
            <a:off x="6203707" y="5020711"/>
            <a:ext cx="27913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hlinkClick r:id="rId3"/>
              </a:rPr>
              <a:t>https://www.youtube.com/watch?v=SJq7i_3UODM</a:t>
            </a:r>
            <a:endParaRPr lang="fr-FR" dirty="0"/>
          </a:p>
          <a:p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874A555-9BD1-B24E-9C3F-234CCC020FD0}"/>
              </a:ext>
            </a:extLst>
          </p:cNvPr>
          <p:cNvSpPr txBox="1"/>
          <p:nvPr/>
        </p:nvSpPr>
        <p:spPr>
          <a:xfrm>
            <a:off x="6203707" y="4070667"/>
            <a:ext cx="23199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Un film : le cycle de vie d’un produit, qu’est-ce que c’est ?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29692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dechets_verts_cycle_zoom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075" y="0"/>
            <a:ext cx="7445375" cy="685800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C3D02432-B599-1F4B-9319-3BE18B93A2AF}"/>
              </a:ext>
            </a:extLst>
          </p:cNvPr>
          <p:cNvSpPr txBox="1"/>
          <p:nvPr/>
        </p:nvSpPr>
        <p:spPr>
          <a:xfrm>
            <a:off x="7635450" y="1735810"/>
            <a:ext cx="15085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Le cas des déchets verts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-38472"/>
            <a:ext cx="9144000" cy="975644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b="1" dirty="0"/>
              <a:t>III) Le traitement des déchets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36010" y="1121922"/>
            <a:ext cx="8907990" cy="57360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u="sng" dirty="0">
                <a:solidFill>
                  <a:srgbClr val="0432FF"/>
                </a:solidFill>
              </a:rPr>
              <a:t>4.2. La gestion locale des déchets : les 3 R</a:t>
            </a:r>
          </a:p>
          <a:p>
            <a:pPr marL="0" indent="0">
              <a:buNone/>
            </a:pPr>
            <a:r>
              <a:rPr lang="fr-FR" b="1" dirty="0">
                <a:highlight>
                  <a:srgbClr val="FFFF00"/>
                </a:highlight>
              </a:rPr>
              <a:t>Les 3 R : réduire, réutiliser, recycler</a:t>
            </a:r>
          </a:p>
          <a:p>
            <a:pPr marL="0" indent="0">
              <a:buNone/>
            </a:pPr>
            <a:r>
              <a:rPr lang="fr-FR" dirty="0"/>
              <a:t>• </a:t>
            </a:r>
            <a:r>
              <a:rPr lang="fr-FR" b="1" dirty="0">
                <a:solidFill>
                  <a:srgbClr val="0000FF"/>
                </a:solidFill>
              </a:rPr>
              <a:t>Réduire</a:t>
            </a:r>
          </a:p>
          <a:p>
            <a:pPr marL="0" indent="0">
              <a:buFontTx/>
              <a:buChar char="-"/>
            </a:pPr>
            <a:r>
              <a:rPr lang="fr-FR" dirty="0">
                <a:solidFill>
                  <a:srgbClr val="0000FF"/>
                </a:solidFill>
              </a:rPr>
              <a:t>l’incinération</a:t>
            </a:r>
          </a:p>
          <a:p>
            <a:pPr marL="0" indent="0">
              <a:buNone/>
            </a:pPr>
            <a:r>
              <a:rPr lang="fr-FR" dirty="0"/>
              <a:t>2</a:t>
            </a:r>
            <a:r>
              <a:rPr lang="fr-FR" baseline="30000" dirty="0"/>
              <a:t>e</a:t>
            </a:r>
            <a:r>
              <a:rPr lang="fr-FR" dirty="0"/>
              <a:t> source d’énergie renouvelable pour la production d’électricité et de chaleur mais </a:t>
            </a:r>
            <a:r>
              <a:rPr lang="fr-FR" b="1" dirty="0"/>
              <a:t>pollution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FontTx/>
              <a:buChar char="-"/>
            </a:pPr>
            <a:r>
              <a:rPr lang="fr-FR" dirty="0">
                <a:solidFill>
                  <a:srgbClr val="0000FF"/>
                </a:solidFill>
              </a:rPr>
              <a:t>La collecte sélective </a:t>
            </a:r>
          </a:p>
          <a:p>
            <a:pPr marL="0" indent="0">
              <a:buNone/>
            </a:pPr>
            <a:r>
              <a:rPr lang="fr-FR" dirty="0"/>
              <a:t>privilégiée depuis 1992, mais tri différent selon les communes</a:t>
            </a:r>
          </a:p>
        </p:txBody>
      </p:sp>
    </p:spTree>
    <p:extLst>
      <p:ext uri="{BB962C8B-B14F-4D97-AF65-F5344CB8AC3E}">
        <p14:creationId xmlns:p14="http://schemas.microsoft.com/office/powerpoint/2010/main" val="134611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-38472"/>
            <a:ext cx="9144000" cy="975644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b="1" dirty="0"/>
              <a:t>III) Le traitement des déchets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121923"/>
            <a:ext cx="8686800" cy="5440588"/>
          </a:xfrm>
        </p:spPr>
        <p:txBody>
          <a:bodyPr/>
          <a:lstStyle/>
          <a:p>
            <a:pPr marL="0" indent="0">
              <a:buNone/>
            </a:pPr>
            <a:r>
              <a:rPr lang="fr-FR" u="sng" dirty="0"/>
              <a:t>3.2. La gestion locale des déchets : les 3 R</a:t>
            </a:r>
          </a:p>
          <a:p>
            <a:pPr marL="0" indent="0">
              <a:buNone/>
            </a:pPr>
            <a:r>
              <a:rPr lang="fr-FR" dirty="0"/>
              <a:t>• </a:t>
            </a:r>
            <a:r>
              <a:rPr lang="fr-FR" b="1" dirty="0">
                <a:solidFill>
                  <a:srgbClr val="0000FF"/>
                </a:solidFill>
              </a:rPr>
              <a:t>Réutiliser, recycler</a:t>
            </a:r>
          </a:p>
          <a:p>
            <a:pPr marL="0" indent="0">
              <a:buFontTx/>
              <a:buChar char="-"/>
            </a:pPr>
            <a:r>
              <a:rPr lang="fr-FR" dirty="0"/>
              <a:t>Le </a:t>
            </a:r>
            <a:r>
              <a:rPr lang="fr-FR" dirty="0" err="1">
                <a:solidFill>
                  <a:srgbClr val="0000FF"/>
                </a:solidFill>
              </a:rPr>
              <a:t>pb</a:t>
            </a:r>
            <a:r>
              <a:rPr lang="fr-FR" dirty="0">
                <a:solidFill>
                  <a:srgbClr val="0000FF"/>
                </a:solidFill>
              </a:rPr>
              <a:t> des emballages </a:t>
            </a:r>
            <a:r>
              <a:rPr lang="fr-FR" dirty="0"/>
              <a:t>(50% volume, 30% poids)</a:t>
            </a:r>
          </a:p>
          <a:p>
            <a:pPr marL="0" indent="0">
              <a:buNone/>
            </a:pPr>
            <a:r>
              <a:rPr lang="fr-FR" dirty="0"/>
              <a:t>(poids en diminution, nb en augmentation)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FontTx/>
              <a:buChar char="-"/>
            </a:pPr>
            <a:r>
              <a:rPr lang="fr-FR" dirty="0"/>
              <a:t>Les </a:t>
            </a:r>
            <a:r>
              <a:rPr lang="fr-FR" dirty="0">
                <a:solidFill>
                  <a:srgbClr val="0000FF"/>
                </a:solidFill>
              </a:rPr>
              <a:t>déchets</a:t>
            </a:r>
            <a:r>
              <a:rPr lang="fr-FR" dirty="0"/>
              <a:t> considérés comme une </a:t>
            </a:r>
            <a:r>
              <a:rPr lang="fr-FR" dirty="0">
                <a:solidFill>
                  <a:srgbClr val="0000FF"/>
                </a:solidFill>
              </a:rPr>
              <a:t>ressource pour produire</a:t>
            </a:r>
          </a:p>
          <a:p>
            <a:pPr marL="0" indent="0">
              <a:buFontTx/>
              <a:buChar char="-"/>
            </a:pPr>
            <a:endParaRPr lang="fr-FR" dirty="0"/>
          </a:p>
          <a:p>
            <a:pPr marL="0" indent="0">
              <a:buFontTx/>
              <a:buChar char="-"/>
            </a:pPr>
            <a:r>
              <a:rPr lang="fr-FR" dirty="0"/>
              <a:t>Le </a:t>
            </a:r>
            <a:r>
              <a:rPr lang="fr-FR" dirty="0">
                <a:solidFill>
                  <a:srgbClr val="0000FF"/>
                </a:solidFill>
              </a:rPr>
              <a:t>développement</a:t>
            </a:r>
            <a:r>
              <a:rPr lang="fr-FR" dirty="0"/>
              <a:t> du parc de </a:t>
            </a:r>
            <a:r>
              <a:rPr lang="fr-FR" dirty="0">
                <a:solidFill>
                  <a:srgbClr val="0000FF"/>
                </a:solidFill>
              </a:rPr>
              <a:t>déchetteries</a:t>
            </a:r>
          </a:p>
        </p:txBody>
      </p:sp>
    </p:spTree>
    <p:extLst>
      <p:ext uri="{BB962C8B-B14F-4D97-AF65-F5344CB8AC3E}">
        <p14:creationId xmlns:p14="http://schemas.microsoft.com/office/powerpoint/2010/main" val="134611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carte, capture d’écran&#10;&#10;Description générée automatiquement">
            <a:extLst>
              <a:ext uri="{FF2B5EF4-FFF2-40B4-BE49-F238E27FC236}">
                <a16:creationId xmlns:a16="http://schemas.microsoft.com/office/drawing/2014/main" id="{428FE779-4EDA-C64E-9E85-98D45B76DE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158749" cy="3272607"/>
          </a:xfrm>
          <a:prstGeom prst="rect">
            <a:avLst/>
          </a:prstGeom>
        </p:spPr>
      </p:pic>
      <p:pic>
        <p:nvPicPr>
          <p:cNvPr id="8" name="Image 7" descr="Une image contenant capture d’écran, périphérique&#10;&#10;Description générée automatiquement">
            <a:extLst>
              <a:ext uri="{FF2B5EF4-FFF2-40B4-BE49-F238E27FC236}">
                <a16:creationId xmlns:a16="http://schemas.microsoft.com/office/drawing/2014/main" id="{17617C50-8E78-0545-946A-97C9981E32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4561" y="3034989"/>
            <a:ext cx="5219440" cy="3823011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TauxRecyclageParMateriau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0925" y="0"/>
            <a:ext cx="5327094" cy="3660528"/>
          </a:xfrm>
          <a:prstGeom prst="rect">
            <a:avLst/>
          </a:prstGeom>
        </p:spPr>
      </p:pic>
      <p:pic>
        <p:nvPicPr>
          <p:cNvPr id="4" name="Image 3" descr="MatieresPremieresIssuesRecycl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660528"/>
            <a:ext cx="5550765" cy="3197472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5550765" y="6022386"/>
            <a:ext cx="28719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Taux d’incorporation = taux de couverture des besoins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carte, texte&#10;&#10;Description générée automatiquement">
            <a:extLst>
              <a:ext uri="{FF2B5EF4-FFF2-40B4-BE49-F238E27FC236}">
                <a16:creationId xmlns:a16="http://schemas.microsoft.com/office/drawing/2014/main" id="{B4ACA286-862B-BB41-AC76-881B3165DF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931568" cy="3471758"/>
          </a:xfrm>
          <a:prstGeom prst="rect">
            <a:avLst/>
          </a:prstGeom>
        </p:spPr>
      </p:pic>
      <p:pic>
        <p:nvPicPr>
          <p:cNvPr id="9" name="Image 8" descr="Une image contenant texte, carte&#10;&#10;Description générée automatiquement">
            <a:extLst>
              <a:ext uri="{FF2B5EF4-FFF2-40B4-BE49-F238E27FC236}">
                <a16:creationId xmlns:a16="http://schemas.microsoft.com/office/drawing/2014/main" id="{3692DE52-0D82-3A4C-AA38-DD0FD7976E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4779" y="3390789"/>
            <a:ext cx="5799221" cy="3467212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schema_collecte_dechets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31311"/>
            <a:ext cx="9144000" cy="4473575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-38472"/>
            <a:ext cx="9144000" cy="923093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b="1" dirty="0"/>
              <a:t>III) Le traitement des déchets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121922"/>
            <a:ext cx="8686800" cy="57360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u="sng" dirty="0">
                <a:solidFill>
                  <a:srgbClr val="0432FF"/>
                </a:solidFill>
              </a:rPr>
              <a:t>3.3. Les acteurs de la gestion des déchets</a:t>
            </a:r>
          </a:p>
          <a:p>
            <a:pPr marL="0" indent="0">
              <a:buNone/>
            </a:pPr>
            <a:r>
              <a:rPr lang="fr-FR" dirty="0"/>
              <a:t>• </a:t>
            </a:r>
            <a:r>
              <a:rPr lang="fr-FR" dirty="0">
                <a:highlight>
                  <a:srgbClr val="FFFF00"/>
                </a:highlight>
              </a:rPr>
              <a:t>Les </a:t>
            </a:r>
            <a:r>
              <a:rPr lang="fr-FR" b="1" dirty="0">
                <a:highlight>
                  <a:srgbClr val="FFFF00"/>
                </a:highlight>
              </a:rPr>
              <a:t>acteurs nationaux</a:t>
            </a:r>
          </a:p>
          <a:p>
            <a:pPr marL="0" indent="0">
              <a:buFontTx/>
              <a:buChar char="-"/>
            </a:pPr>
            <a:r>
              <a:rPr lang="fr-FR" dirty="0"/>
              <a:t>l’</a:t>
            </a:r>
            <a:r>
              <a:rPr lang="fr-FR" b="1" dirty="0">
                <a:solidFill>
                  <a:srgbClr val="0000FF"/>
                </a:solidFill>
              </a:rPr>
              <a:t>ADEME</a:t>
            </a:r>
            <a:r>
              <a:rPr lang="fr-FR" dirty="0"/>
              <a:t> (Agence de l’environnement et de la maîtrise de l’énergie) (1991)</a:t>
            </a:r>
          </a:p>
          <a:p>
            <a:pPr marL="0" indent="0">
              <a:buFontTx/>
              <a:buChar char="-"/>
            </a:pPr>
            <a:endParaRPr lang="fr-FR" dirty="0"/>
          </a:p>
          <a:p>
            <a:pPr marL="0" indent="0">
              <a:buFontTx/>
              <a:buChar char="-"/>
            </a:pPr>
            <a:r>
              <a:rPr lang="fr-FR" dirty="0"/>
              <a:t> Ministère de l’Ecologie, du DD, des Transports et du Logement (2007)</a:t>
            </a:r>
          </a:p>
          <a:p>
            <a:pPr marL="0" indent="0">
              <a:buFontTx/>
              <a:buChar char="-"/>
            </a:pPr>
            <a:endParaRPr lang="fr-FR" dirty="0"/>
          </a:p>
          <a:p>
            <a:pPr marL="0" indent="0">
              <a:buFontTx/>
              <a:buChar char="-"/>
            </a:pPr>
            <a:r>
              <a:rPr lang="fr-FR" dirty="0"/>
              <a:t> les </a:t>
            </a:r>
            <a:r>
              <a:rPr lang="fr-FR" b="1" dirty="0" err="1">
                <a:solidFill>
                  <a:srgbClr val="0000FF"/>
                </a:solidFill>
              </a:rPr>
              <a:t>Ecoindustries</a:t>
            </a:r>
            <a:r>
              <a:rPr lang="fr-FR" dirty="0"/>
              <a:t> (2400 entreprises en France visant à diminuer l’impact sur l’environnement)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5130451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2171884" y="4982569"/>
            <a:ext cx="69721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0000FF"/>
                </a:solidFill>
              </a:rPr>
              <a:t>http://</a:t>
            </a:r>
            <a:r>
              <a:rPr lang="fr-FR" sz="2000" b="1" dirty="0" err="1">
                <a:solidFill>
                  <a:srgbClr val="0000FF"/>
                </a:solidFill>
              </a:rPr>
              <a:t>www.ademe.fr</a:t>
            </a:r>
            <a:r>
              <a:rPr lang="fr-FR" sz="2000" b="1" dirty="0">
                <a:solidFill>
                  <a:srgbClr val="0000FF"/>
                </a:solidFill>
              </a:rPr>
              <a:t>/expertises/</a:t>
            </a:r>
            <a:r>
              <a:rPr lang="fr-FR" sz="2000" b="1" dirty="0" err="1">
                <a:solidFill>
                  <a:srgbClr val="0000FF"/>
                </a:solidFill>
              </a:rPr>
              <a:t>developpement</a:t>
            </a:r>
            <a:r>
              <a:rPr lang="fr-FR" sz="2000" b="1" dirty="0">
                <a:solidFill>
                  <a:srgbClr val="0000FF"/>
                </a:solidFill>
              </a:rPr>
              <a:t>-durable/</a:t>
            </a:r>
            <a:r>
              <a:rPr lang="fr-FR" sz="2000" b="1" dirty="0" err="1">
                <a:solidFill>
                  <a:srgbClr val="0000FF"/>
                </a:solidFill>
              </a:rPr>
              <a:t>education</a:t>
            </a:r>
            <a:r>
              <a:rPr lang="fr-FR" sz="2000" b="1" dirty="0">
                <a:solidFill>
                  <a:srgbClr val="0000FF"/>
                </a:solidFill>
              </a:rPr>
              <a:t>-</a:t>
            </a:r>
            <a:r>
              <a:rPr lang="fr-FR" sz="2000" b="1" dirty="0" err="1">
                <a:solidFill>
                  <a:srgbClr val="0000FF"/>
                </a:solidFill>
              </a:rPr>
              <a:t>developpement</a:t>
            </a:r>
            <a:r>
              <a:rPr lang="fr-FR" sz="2000" b="1" dirty="0">
                <a:solidFill>
                  <a:srgbClr val="0000FF"/>
                </a:solidFill>
              </a:rPr>
              <a:t>-durable/sensibiliser-</a:t>
            </a:r>
            <a:r>
              <a:rPr lang="fr-FR" sz="2000" b="1" dirty="0" err="1">
                <a:solidFill>
                  <a:srgbClr val="0000FF"/>
                </a:solidFill>
              </a:rPr>
              <a:t>eleves</a:t>
            </a:r>
            <a:r>
              <a:rPr lang="fr-FR" sz="2000" b="1" dirty="0">
                <a:solidFill>
                  <a:srgbClr val="0000FF"/>
                </a:solidFill>
              </a:rPr>
              <a:t>-</a:t>
            </a:r>
            <a:r>
              <a:rPr lang="fr-FR" sz="2000" b="1" dirty="0" err="1">
                <a:solidFill>
                  <a:srgbClr val="0000FF"/>
                </a:solidFill>
              </a:rPr>
              <a:t>etudiants</a:t>
            </a:r>
            <a:r>
              <a:rPr lang="fr-FR" sz="2000" b="1" dirty="0">
                <a:solidFill>
                  <a:srgbClr val="0000FF"/>
                </a:solidFill>
              </a:rPr>
              <a:t>/dossier/</a:t>
            </a:r>
            <a:r>
              <a:rPr lang="fr-FR" sz="2000" b="1" dirty="0" err="1">
                <a:solidFill>
                  <a:srgbClr val="0000FF"/>
                </a:solidFill>
              </a:rPr>
              <a:t>lenseignement</a:t>
            </a:r>
            <a:r>
              <a:rPr lang="fr-FR" sz="2000" b="1" dirty="0">
                <a:solidFill>
                  <a:srgbClr val="0000FF"/>
                </a:solidFill>
              </a:rPr>
              <a:t>-primaire/guides-</a:t>
            </a:r>
            <a:r>
              <a:rPr lang="fr-FR" sz="2000" b="1" dirty="0" err="1">
                <a:solidFill>
                  <a:srgbClr val="0000FF"/>
                </a:solidFill>
              </a:rPr>
              <a:t>pedagogiques</a:t>
            </a:r>
            <a:r>
              <a:rPr lang="fr-FR" sz="2000" b="1" dirty="0">
                <a:solidFill>
                  <a:srgbClr val="0000FF"/>
                </a:solidFill>
              </a:rPr>
              <a:t>-animer-classe</a:t>
            </a:r>
          </a:p>
        </p:txBody>
      </p:sp>
      <p:pic>
        <p:nvPicPr>
          <p:cNvPr id="6" name="Image 5" descr="ADEME2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1532"/>
            <a:ext cx="9144000" cy="4645805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79E45F9-34DA-AF49-8BEB-D9B5B76C46D4}"/>
              </a:ext>
            </a:extLst>
          </p:cNvPr>
          <p:cNvSpPr txBox="1"/>
          <p:nvPr/>
        </p:nvSpPr>
        <p:spPr>
          <a:xfrm>
            <a:off x="2171884" y="6411240"/>
            <a:ext cx="26603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hlinkClick r:id="rId3"/>
              </a:rPr>
              <a:t>https://www.mtaterre.fr/</a:t>
            </a:r>
            <a:endParaRPr lang="fr-FR" b="1" dirty="0"/>
          </a:p>
          <a:p>
            <a:endParaRPr lang="fr-FR" b="1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B315162-ADD4-0A4B-A998-54996944F336}"/>
              </a:ext>
            </a:extLst>
          </p:cNvPr>
          <p:cNvSpPr txBox="1"/>
          <p:nvPr/>
        </p:nvSpPr>
        <p:spPr>
          <a:xfrm>
            <a:off x="480447" y="5346915"/>
            <a:ext cx="13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enseignants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EDAA876-64CC-B94E-8B36-EC2F63C95018}"/>
              </a:ext>
            </a:extLst>
          </p:cNvPr>
          <p:cNvSpPr txBox="1"/>
          <p:nvPr/>
        </p:nvSpPr>
        <p:spPr>
          <a:xfrm>
            <a:off x="588936" y="6400800"/>
            <a:ext cx="7743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élèves</a:t>
            </a:r>
          </a:p>
        </p:txBody>
      </p:sp>
    </p:spTree>
    <p:extLst>
      <p:ext uri="{BB962C8B-B14F-4D97-AF65-F5344CB8AC3E}">
        <p14:creationId xmlns:p14="http://schemas.microsoft.com/office/powerpoint/2010/main" val="2577315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3713"/>
            <a:ext cx="9144000" cy="897184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b="1" dirty="0"/>
              <a:t>I) La ville durable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02468"/>
            <a:ext cx="8106032" cy="555256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r-FR" u="sng" dirty="0">
                <a:solidFill>
                  <a:srgbClr val="0432FF"/>
                </a:solidFill>
              </a:rPr>
              <a:t>1.2. Dans le cadre du développement durable</a:t>
            </a:r>
          </a:p>
          <a:p>
            <a:pPr marL="0" indent="0">
              <a:buNone/>
            </a:pPr>
            <a:endParaRPr lang="fr-FR" dirty="0"/>
          </a:p>
          <a:p>
            <a:pPr marL="0" indent="0" algn="just">
              <a:buNone/>
            </a:pPr>
            <a:r>
              <a:rPr lang="fr-FR" dirty="0"/>
              <a:t>• DEFINITION DE BASE : </a:t>
            </a:r>
            <a:r>
              <a:rPr lang="fr-FR" dirty="0">
                <a:solidFill>
                  <a:srgbClr val="0000FF"/>
                </a:solidFill>
              </a:rPr>
              <a:t>« </a:t>
            </a:r>
            <a:r>
              <a:rPr lang="fr-FR" i="1" dirty="0">
                <a:solidFill>
                  <a:srgbClr val="0000FF"/>
                </a:solidFill>
              </a:rPr>
              <a:t>développement qui répond aux besoins du présent sans compromettre la capacité des générations futures à satisfaire les leurs </a:t>
            </a:r>
            <a:r>
              <a:rPr lang="fr-FR" dirty="0">
                <a:solidFill>
                  <a:srgbClr val="0000FF"/>
                </a:solidFill>
              </a:rPr>
              <a:t>»</a:t>
            </a:r>
          </a:p>
          <a:p>
            <a:pPr marL="0" indent="0">
              <a:buNone/>
            </a:pPr>
            <a:endParaRPr lang="fr-FR" dirty="0"/>
          </a:p>
          <a:p>
            <a:pPr marL="0" indent="0" algn="just">
              <a:buNone/>
            </a:pPr>
            <a:r>
              <a:rPr lang="fr-FR" dirty="0"/>
              <a:t>• DEFINITION PLUS COMPLEXE : « </a:t>
            </a:r>
            <a:r>
              <a:rPr lang="fr-FR" i="1" dirty="0"/>
              <a:t>ensemble coordonné de </a:t>
            </a:r>
            <a:r>
              <a:rPr lang="fr-FR" b="1" i="1" dirty="0">
                <a:solidFill>
                  <a:srgbClr val="0000FF"/>
                </a:solidFill>
              </a:rPr>
              <a:t>processus participatifs </a:t>
            </a:r>
            <a:r>
              <a:rPr lang="fr-FR" i="1" dirty="0"/>
              <a:t>permettant de progresser de façon continue dans les domaines de </a:t>
            </a:r>
            <a:r>
              <a:rPr lang="fr-FR" b="1" i="1" dirty="0"/>
              <a:t>l’</a:t>
            </a:r>
            <a:r>
              <a:rPr lang="fr-FR" b="1" i="1" dirty="0">
                <a:solidFill>
                  <a:srgbClr val="0000FF"/>
                </a:solidFill>
              </a:rPr>
              <a:t>analyse</a:t>
            </a:r>
            <a:r>
              <a:rPr lang="fr-FR" i="1" dirty="0"/>
              <a:t>, du </a:t>
            </a:r>
            <a:r>
              <a:rPr lang="fr-FR" b="1" i="1" dirty="0">
                <a:solidFill>
                  <a:srgbClr val="0000FF"/>
                </a:solidFill>
              </a:rPr>
              <a:t>débat</a:t>
            </a:r>
            <a:r>
              <a:rPr lang="fr-FR" i="1" dirty="0"/>
              <a:t> et permettant de </a:t>
            </a:r>
            <a:r>
              <a:rPr lang="fr-FR" b="1" i="1" dirty="0">
                <a:solidFill>
                  <a:srgbClr val="0000FF"/>
                </a:solidFill>
              </a:rPr>
              <a:t>concilier</a:t>
            </a:r>
            <a:r>
              <a:rPr lang="fr-FR" i="1" dirty="0"/>
              <a:t> </a:t>
            </a:r>
            <a:r>
              <a:rPr lang="fr-FR" b="1" i="1" dirty="0">
                <a:solidFill>
                  <a:srgbClr val="0432FF"/>
                </a:solidFill>
              </a:rPr>
              <a:t>les objectifs économiques, sociaux et environnementaux </a:t>
            </a:r>
            <a:r>
              <a:rPr lang="fr-FR" i="1" dirty="0"/>
              <a:t>de la société </a:t>
            </a:r>
            <a:r>
              <a:rPr lang="fr-FR" dirty="0"/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51421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709522" y="5368583"/>
            <a:ext cx="80148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0000FF"/>
                </a:solidFill>
              </a:rPr>
              <a:t>http://</a:t>
            </a:r>
            <a:r>
              <a:rPr lang="fr-FR" sz="2000" b="1" dirty="0" err="1">
                <a:solidFill>
                  <a:srgbClr val="0000FF"/>
                </a:solidFill>
              </a:rPr>
              <a:t>www.ademe.fr</a:t>
            </a:r>
            <a:r>
              <a:rPr lang="fr-FR" sz="2000" b="1" dirty="0">
                <a:solidFill>
                  <a:srgbClr val="0000FF"/>
                </a:solidFill>
              </a:rPr>
              <a:t>/expertises/</a:t>
            </a:r>
            <a:r>
              <a:rPr lang="fr-FR" sz="2000" b="1" dirty="0" err="1">
                <a:solidFill>
                  <a:srgbClr val="0000FF"/>
                </a:solidFill>
              </a:rPr>
              <a:t>developpement</a:t>
            </a:r>
            <a:r>
              <a:rPr lang="fr-FR" sz="2000" b="1" dirty="0">
                <a:solidFill>
                  <a:srgbClr val="0000FF"/>
                </a:solidFill>
              </a:rPr>
              <a:t>-durable/</a:t>
            </a:r>
            <a:r>
              <a:rPr lang="fr-FR" sz="2000" b="1" dirty="0" err="1">
                <a:solidFill>
                  <a:srgbClr val="0000FF"/>
                </a:solidFill>
              </a:rPr>
              <a:t>education</a:t>
            </a:r>
            <a:r>
              <a:rPr lang="fr-FR" sz="2000" b="1" dirty="0">
                <a:solidFill>
                  <a:srgbClr val="0000FF"/>
                </a:solidFill>
              </a:rPr>
              <a:t>-</a:t>
            </a:r>
            <a:r>
              <a:rPr lang="fr-FR" sz="2000" b="1" dirty="0" err="1">
                <a:solidFill>
                  <a:srgbClr val="0000FF"/>
                </a:solidFill>
              </a:rPr>
              <a:t>developpement</a:t>
            </a:r>
            <a:r>
              <a:rPr lang="fr-FR" sz="2000" b="1" dirty="0">
                <a:solidFill>
                  <a:srgbClr val="0000FF"/>
                </a:solidFill>
              </a:rPr>
              <a:t>-durable/sensibiliser-</a:t>
            </a:r>
            <a:r>
              <a:rPr lang="fr-FR" sz="2000" b="1" dirty="0" err="1">
                <a:solidFill>
                  <a:srgbClr val="0000FF"/>
                </a:solidFill>
              </a:rPr>
              <a:t>eleves</a:t>
            </a:r>
            <a:r>
              <a:rPr lang="fr-FR" sz="2000" b="1" dirty="0">
                <a:solidFill>
                  <a:srgbClr val="0000FF"/>
                </a:solidFill>
              </a:rPr>
              <a:t>-</a:t>
            </a:r>
            <a:r>
              <a:rPr lang="fr-FR" sz="2000" b="1" dirty="0" err="1">
                <a:solidFill>
                  <a:srgbClr val="0000FF"/>
                </a:solidFill>
              </a:rPr>
              <a:t>etudiants</a:t>
            </a:r>
            <a:r>
              <a:rPr lang="fr-FR" sz="2000" b="1" dirty="0">
                <a:solidFill>
                  <a:srgbClr val="0000FF"/>
                </a:solidFill>
              </a:rPr>
              <a:t>/dossier/</a:t>
            </a:r>
            <a:r>
              <a:rPr lang="fr-FR" sz="2000" b="1" dirty="0" err="1">
                <a:solidFill>
                  <a:srgbClr val="0000FF"/>
                </a:solidFill>
              </a:rPr>
              <a:t>lenseignement</a:t>
            </a:r>
            <a:r>
              <a:rPr lang="fr-FR" sz="2000" b="1" dirty="0">
                <a:solidFill>
                  <a:srgbClr val="0000FF"/>
                </a:solidFill>
              </a:rPr>
              <a:t>-primaire/</a:t>
            </a:r>
            <a:r>
              <a:rPr lang="fr-FR" sz="2000" b="1" dirty="0" err="1">
                <a:solidFill>
                  <a:srgbClr val="0000FF"/>
                </a:solidFill>
              </a:rPr>
              <a:t>videos</a:t>
            </a:r>
            <a:r>
              <a:rPr lang="fr-FR" sz="2000" b="1" dirty="0">
                <a:solidFill>
                  <a:srgbClr val="0000FF"/>
                </a:solidFill>
              </a:rPr>
              <a:t>-comprendre</a:t>
            </a:r>
          </a:p>
        </p:txBody>
      </p:sp>
      <p:pic>
        <p:nvPicPr>
          <p:cNvPr id="5" name="Image 4" descr="ADEME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3284"/>
            <a:ext cx="9144000" cy="4738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85471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-38472"/>
            <a:ext cx="9144000" cy="923093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b="1" dirty="0"/>
              <a:t>III) Le traitement des déchets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121922"/>
            <a:ext cx="8268346" cy="573607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r-FR" u="sng" dirty="0">
                <a:solidFill>
                  <a:srgbClr val="0432FF"/>
                </a:solidFill>
              </a:rPr>
              <a:t>3.3. Les acteurs de la gestion des déchets</a:t>
            </a:r>
          </a:p>
          <a:p>
            <a:pPr marL="0" indent="0">
              <a:buNone/>
            </a:pPr>
            <a:r>
              <a:rPr lang="fr-FR" dirty="0"/>
              <a:t>• </a:t>
            </a:r>
            <a:r>
              <a:rPr lang="fr-FR" dirty="0">
                <a:highlight>
                  <a:srgbClr val="FFFF00"/>
                </a:highlight>
              </a:rPr>
              <a:t>Les </a:t>
            </a:r>
            <a:r>
              <a:rPr lang="fr-FR" b="1" dirty="0">
                <a:highlight>
                  <a:srgbClr val="FFFF00"/>
                </a:highlight>
              </a:rPr>
              <a:t>acteurs locaux</a:t>
            </a:r>
          </a:p>
          <a:p>
            <a:pPr marL="0" indent="0" algn="just">
              <a:buFontTx/>
              <a:buChar char="-"/>
            </a:pPr>
            <a:r>
              <a:rPr lang="fr-FR" dirty="0"/>
              <a:t>Les </a:t>
            </a:r>
            <a:r>
              <a:rPr lang="fr-FR" dirty="0">
                <a:solidFill>
                  <a:srgbClr val="0000FF"/>
                </a:solidFill>
              </a:rPr>
              <a:t>communes (organisées en syndicats intercommunaux)</a:t>
            </a:r>
            <a:r>
              <a:rPr lang="fr-FR" dirty="0">
                <a:solidFill>
                  <a:srgbClr val="000000"/>
                </a:solidFill>
              </a:rPr>
              <a:t> en charge de la </a:t>
            </a:r>
            <a:r>
              <a:rPr lang="fr-FR" dirty="0">
                <a:solidFill>
                  <a:srgbClr val="FF0000"/>
                </a:solidFill>
              </a:rPr>
              <a:t>collecte</a:t>
            </a:r>
            <a:r>
              <a:rPr lang="fr-FR" dirty="0">
                <a:solidFill>
                  <a:srgbClr val="000000"/>
                </a:solidFill>
              </a:rPr>
              <a:t> et du </a:t>
            </a:r>
            <a:r>
              <a:rPr lang="fr-FR" dirty="0">
                <a:solidFill>
                  <a:srgbClr val="FF0000"/>
                </a:solidFill>
              </a:rPr>
              <a:t>traitement </a:t>
            </a:r>
            <a:r>
              <a:rPr lang="fr-FR" dirty="0">
                <a:solidFill>
                  <a:srgbClr val="000000"/>
                </a:solidFill>
              </a:rPr>
              <a:t>des déchets</a:t>
            </a:r>
            <a:endParaRPr lang="fr-FR" dirty="0">
              <a:solidFill>
                <a:srgbClr val="0000FF"/>
              </a:solidFill>
            </a:endParaRPr>
          </a:p>
          <a:p>
            <a:pPr marL="0" indent="0" algn="just">
              <a:buFontTx/>
              <a:buChar char="-"/>
            </a:pPr>
            <a:endParaRPr lang="fr-FR" dirty="0"/>
          </a:p>
          <a:p>
            <a:pPr marL="0" indent="0" algn="just">
              <a:buFontTx/>
              <a:buChar char="-"/>
            </a:pPr>
            <a:r>
              <a:rPr lang="fr-FR" dirty="0"/>
              <a:t>Les </a:t>
            </a:r>
            <a:r>
              <a:rPr lang="fr-FR" dirty="0">
                <a:solidFill>
                  <a:srgbClr val="0000FF"/>
                </a:solidFill>
              </a:rPr>
              <a:t>départements</a:t>
            </a:r>
            <a:r>
              <a:rPr lang="fr-FR" dirty="0"/>
              <a:t>, responsables </a:t>
            </a:r>
            <a:r>
              <a:rPr lang="fr-FR" dirty="0">
                <a:solidFill>
                  <a:srgbClr val="FF0000"/>
                </a:solidFill>
              </a:rPr>
              <a:t>des plans d’élimination</a:t>
            </a:r>
            <a:r>
              <a:rPr lang="fr-FR" dirty="0"/>
              <a:t> des déchets ménagers (2011)</a:t>
            </a:r>
            <a:endParaRPr lang="fr-FR" dirty="0">
              <a:solidFill>
                <a:srgbClr val="0000FF"/>
              </a:solidFill>
            </a:endParaRPr>
          </a:p>
          <a:p>
            <a:pPr marL="0" indent="0" algn="just">
              <a:buFontTx/>
              <a:buChar char="-"/>
            </a:pPr>
            <a:endParaRPr lang="fr-FR" dirty="0"/>
          </a:p>
          <a:p>
            <a:pPr marL="0" indent="0" algn="just">
              <a:buFontTx/>
              <a:buChar char="-"/>
            </a:pPr>
            <a:r>
              <a:rPr lang="fr-FR" dirty="0"/>
              <a:t>Les </a:t>
            </a:r>
            <a:r>
              <a:rPr lang="fr-FR" dirty="0">
                <a:solidFill>
                  <a:srgbClr val="0000FF"/>
                </a:solidFill>
              </a:rPr>
              <a:t>associations</a:t>
            </a:r>
            <a:r>
              <a:rPr lang="fr-FR" dirty="0"/>
              <a:t> de </a:t>
            </a:r>
            <a:r>
              <a:rPr lang="fr-FR" dirty="0">
                <a:solidFill>
                  <a:srgbClr val="FF0000"/>
                </a:solidFill>
              </a:rPr>
              <a:t>protection de l’environnement </a:t>
            </a:r>
            <a:r>
              <a:rPr lang="fr-FR" dirty="0"/>
              <a:t>(ex : Indre nature, Nature 18, WWF France, France Nature Environnement…)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5130451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02567BC0-30CE-2B42-8BE5-BBB4626669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2898"/>
            <a:ext cx="9144000" cy="5152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52006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Nature18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248" y="0"/>
            <a:ext cx="87490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77859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19655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b="1" dirty="0"/>
              <a:t>IV) Qu’est-ce qu’un </a:t>
            </a:r>
            <a:r>
              <a:rPr lang="fr-FR" b="1" dirty="0" err="1"/>
              <a:t>écoquartier</a:t>
            </a:r>
            <a:r>
              <a:rPr lang="fr-FR" b="1" dirty="0"/>
              <a:t> ?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160394"/>
            <a:ext cx="8229600" cy="5014011"/>
          </a:xfrm>
        </p:spPr>
        <p:txBody>
          <a:bodyPr>
            <a:normAutofit/>
          </a:bodyPr>
          <a:lstStyle/>
          <a:p>
            <a:pPr marL="0" indent="0">
              <a:spcBef>
                <a:spcPts val="168"/>
              </a:spcBef>
              <a:buNone/>
            </a:pPr>
            <a:r>
              <a:rPr lang="fr-FR" u="sng" dirty="0">
                <a:solidFill>
                  <a:srgbClr val="0432FF"/>
                </a:solidFill>
              </a:rPr>
              <a:t>4.1. Les 4 principes majeurs de l’</a:t>
            </a:r>
            <a:r>
              <a:rPr lang="fr-FR" u="sng" dirty="0" err="1">
                <a:solidFill>
                  <a:srgbClr val="0432FF"/>
                </a:solidFill>
              </a:rPr>
              <a:t>écoquartier</a:t>
            </a:r>
            <a:endParaRPr lang="fr-FR" u="sng" dirty="0">
              <a:solidFill>
                <a:srgbClr val="0432FF"/>
              </a:solidFill>
            </a:endParaRPr>
          </a:p>
          <a:p>
            <a:pPr marL="0" indent="0">
              <a:spcBef>
                <a:spcPts val="168"/>
              </a:spcBef>
              <a:buNone/>
            </a:pPr>
            <a:endParaRPr lang="fr-FR" dirty="0"/>
          </a:p>
          <a:p>
            <a:pPr marL="0" indent="0">
              <a:spcBef>
                <a:spcPts val="168"/>
              </a:spcBef>
              <a:buNone/>
            </a:pPr>
            <a:endParaRPr lang="fr-FR" dirty="0"/>
          </a:p>
          <a:p>
            <a:pPr marL="0" indent="0" algn="just">
              <a:spcBef>
                <a:spcPts val="168"/>
              </a:spcBef>
              <a:buNone/>
            </a:pPr>
            <a:r>
              <a:rPr lang="fr-FR" b="1" dirty="0"/>
              <a:t>Définition</a:t>
            </a:r>
            <a:r>
              <a:rPr lang="fr-FR" dirty="0"/>
              <a:t> : un </a:t>
            </a:r>
            <a:r>
              <a:rPr lang="fr-FR" b="1" dirty="0">
                <a:solidFill>
                  <a:srgbClr val="0000FF"/>
                </a:solidFill>
              </a:rPr>
              <a:t>projet d’aménagement urbain </a:t>
            </a:r>
            <a:r>
              <a:rPr lang="fr-FR" dirty="0"/>
              <a:t>qui respecte les </a:t>
            </a:r>
            <a:r>
              <a:rPr lang="fr-FR" b="1" dirty="0">
                <a:solidFill>
                  <a:srgbClr val="0000FF"/>
                </a:solidFill>
              </a:rPr>
              <a:t>principes du développement durable</a:t>
            </a:r>
            <a:r>
              <a:rPr lang="fr-FR" dirty="0">
                <a:solidFill>
                  <a:srgbClr val="0000FF"/>
                </a:solidFill>
              </a:rPr>
              <a:t> </a:t>
            </a:r>
            <a:r>
              <a:rPr lang="fr-FR" dirty="0">
                <a:solidFill>
                  <a:srgbClr val="000000"/>
                </a:solidFill>
              </a:rPr>
              <a:t>à l</a:t>
            </a:r>
            <a:r>
              <a:rPr lang="fr-FR" dirty="0">
                <a:solidFill>
                  <a:srgbClr val="0000FF"/>
                </a:solidFill>
              </a:rPr>
              <a:t>’</a:t>
            </a:r>
            <a:r>
              <a:rPr lang="fr-FR" b="1" dirty="0">
                <a:solidFill>
                  <a:srgbClr val="0000FF"/>
                </a:solidFill>
              </a:rPr>
              <a:t>échelle</a:t>
            </a:r>
            <a:r>
              <a:rPr lang="fr-FR" dirty="0">
                <a:solidFill>
                  <a:srgbClr val="0000FF"/>
                </a:solidFill>
              </a:rPr>
              <a:t> </a:t>
            </a:r>
            <a:r>
              <a:rPr lang="fr-FR" dirty="0">
                <a:solidFill>
                  <a:srgbClr val="000000"/>
                </a:solidFill>
              </a:rPr>
              <a:t>d’un</a:t>
            </a:r>
            <a:r>
              <a:rPr lang="fr-FR" dirty="0">
                <a:solidFill>
                  <a:srgbClr val="0000FF"/>
                </a:solidFill>
              </a:rPr>
              <a:t> </a:t>
            </a:r>
            <a:r>
              <a:rPr lang="fr-FR" b="1" dirty="0">
                <a:solidFill>
                  <a:srgbClr val="0000FF"/>
                </a:solidFill>
              </a:rPr>
              <a:t>quartier</a:t>
            </a:r>
            <a:r>
              <a:rPr lang="fr-FR" dirty="0">
                <a:solidFill>
                  <a:srgbClr val="0000FF"/>
                </a:solidFill>
              </a:rPr>
              <a:t> </a:t>
            </a:r>
            <a:r>
              <a:rPr lang="fr-FR" dirty="0"/>
              <a:t>(donc au sein de l’aire urbaine où il se situe).</a:t>
            </a:r>
          </a:p>
        </p:txBody>
      </p:sp>
    </p:spTree>
    <p:extLst>
      <p:ext uri="{BB962C8B-B14F-4D97-AF65-F5344CB8AC3E}">
        <p14:creationId xmlns:p14="http://schemas.microsoft.com/office/powerpoint/2010/main" val="1436102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19655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b="1" dirty="0"/>
              <a:t>IV) Qu’est-ce qu’un </a:t>
            </a:r>
            <a:r>
              <a:rPr lang="fr-FR" b="1" dirty="0" err="1"/>
              <a:t>écoquartier</a:t>
            </a:r>
            <a:r>
              <a:rPr lang="fr-FR" b="1" dirty="0"/>
              <a:t> ?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00259"/>
            <a:ext cx="8362670" cy="6209027"/>
          </a:xfrm>
        </p:spPr>
        <p:txBody>
          <a:bodyPr>
            <a:normAutofit/>
          </a:bodyPr>
          <a:lstStyle/>
          <a:p>
            <a:pPr marL="0" indent="0">
              <a:spcBef>
                <a:spcPts val="2568"/>
              </a:spcBef>
              <a:buNone/>
            </a:pPr>
            <a:r>
              <a:rPr lang="fr-FR" u="sng" dirty="0">
                <a:solidFill>
                  <a:srgbClr val="0432FF"/>
                </a:solidFill>
              </a:rPr>
              <a:t>4.1. Les 4 principes majeurs de l’</a:t>
            </a:r>
            <a:r>
              <a:rPr lang="fr-FR" u="sng" dirty="0" err="1">
                <a:solidFill>
                  <a:srgbClr val="0432FF"/>
                </a:solidFill>
              </a:rPr>
              <a:t>écoquartier</a:t>
            </a:r>
            <a:endParaRPr lang="fr-FR" u="sng" dirty="0">
              <a:solidFill>
                <a:srgbClr val="0432FF"/>
              </a:solidFill>
            </a:endParaRPr>
          </a:p>
          <a:p>
            <a:pPr marL="0" indent="0">
              <a:spcBef>
                <a:spcPts val="1968"/>
              </a:spcBef>
              <a:buNone/>
            </a:pPr>
            <a:r>
              <a:rPr lang="fr-FR" dirty="0"/>
              <a:t>• </a:t>
            </a:r>
            <a:r>
              <a:rPr lang="fr-FR" b="1" dirty="0">
                <a:solidFill>
                  <a:srgbClr val="0000FF"/>
                </a:solidFill>
              </a:rPr>
              <a:t>4 principes majeurs</a:t>
            </a:r>
          </a:p>
          <a:p>
            <a:pPr marL="514350" lvl="0" indent="-514350">
              <a:spcBef>
                <a:spcPts val="1968"/>
              </a:spcBef>
              <a:buAutoNum type="arabicParenR"/>
            </a:pPr>
            <a:r>
              <a:rPr lang="fr-FR" b="1" dirty="0">
                <a:solidFill>
                  <a:srgbClr val="0000FF"/>
                </a:solidFill>
              </a:rPr>
              <a:t>l’implication de tous </a:t>
            </a:r>
            <a:r>
              <a:rPr lang="fr-FR" dirty="0"/>
              <a:t>les acteurs de la ville (du citoyen à l’élu)</a:t>
            </a:r>
            <a:endParaRPr lang="en-GB" dirty="0"/>
          </a:p>
          <a:p>
            <a:pPr marL="514350" lvl="0" indent="-514350">
              <a:spcBef>
                <a:spcPts val="1968"/>
              </a:spcBef>
              <a:buAutoNum type="arabicParenR"/>
            </a:pPr>
            <a:r>
              <a:rPr lang="fr-FR" dirty="0"/>
              <a:t>la mise en place d’un </a:t>
            </a:r>
            <a:r>
              <a:rPr lang="fr-FR" b="1" dirty="0">
                <a:solidFill>
                  <a:srgbClr val="0000FF"/>
                </a:solidFill>
              </a:rPr>
              <a:t>cadre de vie</a:t>
            </a:r>
            <a:r>
              <a:rPr lang="fr-FR" dirty="0">
                <a:solidFill>
                  <a:srgbClr val="0000FF"/>
                </a:solidFill>
              </a:rPr>
              <a:t> sain et sûr </a:t>
            </a:r>
            <a:endParaRPr lang="en-GB" dirty="0">
              <a:solidFill>
                <a:srgbClr val="0000FF"/>
              </a:solidFill>
            </a:endParaRPr>
          </a:p>
          <a:p>
            <a:pPr marL="0" lvl="0" indent="0" algn="just">
              <a:spcBef>
                <a:spcPts val="1968"/>
              </a:spcBef>
              <a:buNone/>
            </a:pPr>
            <a:r>
              <a:rPr lang="fr-FR" dirty="0"/>
              <a:t>3) la participation du quartier au </a:t>
            </a:r>
            <a:r>
              <a:rPr lang="fr-FR" b="1" dirty="0">
                <a:solidFill>
                  <a:srgbClr val="0000FF"/>
                </a:solidFill>
              </a:rPr>
              <a:t>dynamisme économique et territorial</a:t>
            </a:r>
            <a:endParaRPr lang="en-GB" b="1" dirty="0">
              <a:solidFill>
                <a:srgbClr val="0000FF"/>
              </a:solidFill>
            </a:endParaRPr>
          </a:p>
          <a:p>
            <a:pPr lvl="0">
              <a:spcBef>
                <a:spcPts val="1968"/>
              </a:spcBef>
              <a:buNone/>
            </a:pPr>
            <a:r>
              <a:rPr lang="fr-FR" dirty="0"/>
              <a:t>4) la gestion responsable des </a:t>
            </a:r>
            <a:r>
              <a:rPr lang="fr-FR" b="1" dirty="0">
                <a:solidFill>
                  <a:srgbClr val="0000FF"/>
                </a:solidFill>
              </a:rPr>
              <a:t>ressources</a:t>
            </a:r>
            <a:r>
              <a:rPr lang="fr-FR" dirty="0">
                <a:solidFill>
                  <a:srgbClr val="0000FF"/>
                </a:solidFill>
              </a:rPr>
              <a:t> </a:t>
            </a:r>
            <a:endParaRPr lang="en-GB" dirty="0">
              <a:solidFill>
                <a:srgbClr val="0000FF"/>
              </a:solidFill>
            </a:endParaRP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02183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ecoquartier.jpe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4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22712" y="0"/>
            <a:ext cx="7732152" cy="6887195"/>
          </a:xfrm>
          <a:prstGeom prst="rect">
            <a:avLst/>
          </a:prstGeom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84621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b="1" dirty="0"/>
              <a:t>IV) Qu’est-ce qu’un </a:t>
            </a:r>
            <a:r>
              <a:rPr lang="fr-FR" b="1" dirty="0" err="1"/>
              <a:t>écoquartier</a:t>
            </a:r>
            <a:r>
              <a:rPr lang="fr-FR" b="1" dirty="0"/>
              <a:t> 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068552"/>
            <a:ext cx="8686800" cy="5789448"/>
          </a:xfrm>
        </p:spPr>
        <p:txBody>
          <a:bodyPr>
            <a:normAutofit fontScale="85000" lnSpcReduction="20000"/>
          </a:bodyPr>
          <a:lstStyle/>
          <a:p>
            <a:pPr marL="0" indent="0">
              <a:spcBef>
                <a:spcPts val="1320"/>
              </a:spcBef>
              <a:buNone/>
            </a:pPr>
            <a:r>
              <a:rPr lang="fr-FR" u="sng" dirty="0">
                <a:solidFill>
                  <a:srgbClr val="0432FF"/>
                </a:solidFill>
              </a:rPr>
              <a:t>4.2. Le label « </a:t>
            </a:r>
            <a:r>
              <a:rPr lang="fr-FR" u="sng" dirty="0" err="1">
                <a:solidFill>
                  <a:srgbClr val="0432FF"/>
                </a:solidFill>
              </a:rPr>
              <a:t>EcoQuartier</a:t>
            </a:r>
            <a:r>
              <a:rPr lang="fr-FR" u="sng" dirty="0">
                <a:solidFill>
                  <a:srgbClr val="0432FF"/>
                </a:solidFill>
              </a:rPr>
              <a:t> »</a:t>
            </a:r>
          </a:p>
          <a:p>
            <a:pPr marL="0" indent="0">
              <a:spcBef>
                <a:spcPts val="1320"/>
              </a:spcBef>
              <a:buNone/>
            </a:pPr>
            <a:r>
              <a:rPr lang="fr-FR" dirty="0"/>
              <a:t>• création par l’Etat en 2012 du </a:t>
            </a:r>
            <a:r>
              <a:rPr lang="fr-FR" b="1" dirty="0"/>
              <a:t>label national « </a:t>
            </a:r>
            <a:r>
              <a:rPr lang="fr-FR" b="1" dirty="0" err="1"/>
              <a:t>EcoQuartier</a:t>
            </a:r>
            <a:r>
              <a:rPr lang="fr-FR" b="1" dirty="0"/>
              <a:t> » </a:t>
            </a:r>
            <a:r>
              <a:rPr lang="fr-FR" dirty="0"/>
              <a:t>pour accompagner et garantir la qualité</a:t>
            </a:r>
          </a:p>
          <a:p>
            <a:pPr marL="0" indent="0">
              <a:spcBef>
                <a:spcPts val="1320"/>
              </a:spcBef>
              <a:buNone/>
            </a:pPr>
            <a:r>
              <a:rPr lang="fr-FR" dirty="0">
                <a:hlinkClick r:id="rId2"/>
              </a:rPr>
              <a:t>http://www.ecoquartiers.logement.gouv.fr/</a:t>
            </a:r>
            <a:endParaRPr lang="fr-FR" dirty="0"/>
          </a:p>
          <a:p>
            <a:pPr marL="0" indent="0">
              <a:spcBef>
                <a:spcPts val="1320"/>
              </a:spcBef>
              <a:buNone/>
            </a:pPr>
            <a:r>
              <a:rPr lang="fr-FR" dirty="0">
                <a:hlinkClick r:id="rId3"/>
              </a:rPr>
              <a:t>http://www.ecoquartiers.logement.gouv.fr/carte-interactive/?vue=map&amp;region=24&amp;sens=desc&amp;tri=date-creation</a:t>
            </a:r>
            <a:r>
              <a:rPr lang="fr-FR" dirty="0"/>
              <a:t>    (carte interactive, recherche région/</a:t>
            </a:r>
            <a:r>
              <a:rPr lang="fr-FR" dirty="0" err="1"/>
              <a:t>dpt</a:t>
            </a:r>
            <a:r>
              <a:rPr lang="fr-FR" dirty="0"/>
              <a:t>, fiche)</a:t>
            </a:r>
          </a:p>
          <a:p>
            <a:pPr marL="0" indent="0">
              <a:spcBef>
                <a:spcPts val="1320"/>
              </a:spcBef>
              <a:buNone/>
            </a:pPr>
            <a:endParaRPr lang="fr-FR" dirty="0"/>
          </a:p>
          <a:p>
            <a:pPr marL="0" indent="0">
              <a:spcBef>
                <a:spcPts val="1320"/>
              </a:spcBef>
              <a:buNone/>
            </a:pPr>
            <a:r>
              <a:rPr lang="fr-FR" dirty="0"/>
              <a:t>• </a:t>
            </a:r>
            <a:r>
              <a:rPr lang="fr-FR" b="1" dirty="0"/>
              <a:t>Chiffres clés</a:t>
            </a:r>
            <a:r>
              <a:rPr lang="fr-FR" dirty="0"/>
              <a:t> du label </a:t>
            </a:r>
            <a:r>
              <a:rPr lang="fr-FR" dirty="0" err="1"/>
              <a:t>Ecoquartier</a:t>
            </a:r>
            <a:r>
              <a:rPr lang="fr-FR" dirty="0"/>
              <a:t> début 2021 </a:t>
            </a:r>
          </a:p>
          <a:p>
            <a:pPr marL="0" indent="0">
              <a:spcBef>
                <a:spcPts val="1320"/>
              </a:spcBef>
              <a:buNone/>
            </a:pPr>
            <a:r>
              <a:rPr lang="fr-FR" dirty="0"/>
              <a:t>Etape 1 			Etape 2 			Etape 3 			Etape 4 </a:t>
            </a:r>
          </a:p>
          <a:p>
            <a:pPr marL="0" indent="0">
              <a:spcBef>
                <a:spcPts val="1320"/>
              </a:spcBef>
              <a:buNone/>
            </a:pPr>
            <a:r>
              <a:rPr lang="fr-FR" dirty="0"/>
              <a:t>380 				200 				51 				6 </a:t>
            </a:r>
          </a:p>
          <a:p>
            <a:pPr marL="0" indent="0">
              <a:spcBef>
                <a:spcPts val="1320"/>
              </a:spcBef>
              <a:buNone/>
            </a:pPr>
            <a:r>
              <a:rPr lang="fr-FR" dirty="0">
                <a:sym typeface="Wingdings" pitchFamily="2" charset="2"/>
              </a:rPr>
              <a:t> </a:t>
            </a:r>
            <a:r>
              <a:rPr lang="fr-FR" dirty="0"/>
              <a:t>au total </a:t>
            </a:r>
            <a:r>
              <a:rPr lang="fr-FR" b="1" dirty="0"/>
              <a:t>637 </a:t>
            </a:r>
            <a:r>
              <a:rPr lang="fr-FR" b="1" dirty="0" err="1"/>
              <a:t>Ecoquartiers</a:t>
            </a:r>
            <a:r>
              <a:rPr lang="fr-FR" b="1" dirty="0"/>
              <a:t> </a:t>
            </a: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441325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36973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3LabelsEcoquartiers.jpe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182" y="1"/>
            <a:ext cx="7467855" cy="4427930"/>
          </a:xfrm>
          <a:prstGeom prst="rect">
            <a:avLst/>
          </a:prstGeom>
        </p:spPr>
      </p:pic>
      <p:pic>
        <p:nvPicPr>
          <p:cNvPr id="3" name="Image 2" descr="Label4Ecoquartier.jpeg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4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182" y="4216121"/>
            <a:ext cx="7467855" cy="2622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02575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C'estQuoiUnEcoquartie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21451"/>
            <a:ext cx="4918533" cy="5912626"/>
          </a:xfrm>
          <a:prstGeom prst="rect">
            <a:avLst/>
          </a:prstGeom>
        </p:spPr>
      </p:pic>
      <p:pic>
        <p:nvPicPr>
          <p:cNvPr id="4" name="Image 3" descr="CarteEcoquartiersFrance2018.jpeg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6000"/>
                    </a14:imgEffect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5090" y="1146674"/>
            <a:ext cx="4398910" cy="5414043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5274282" y="458670"/>
            <a:ext cx="37542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Carte des </a:t>
            </a:r>
            <a:r>
              <a:rPr lang="fr-FR" dirty="0" err="1"/>
              <a:t>écoquartiers</a:t>
            </a:r>
            <a:r>
              <a:rPr lang="fr-FR" dirty="0"/>
              <a:t> au 13/12/2018</a:t>
            </a:r>
          </a:p>
        </p:txBody>
      </p:sp>
    </p:spTree>
    <p:extLst>
      <p:ext uri="{BB962C8B-B14F-4D97-AF65-F5344CB8AC3E}">
        <p14:creationId xmlns:p14="http://schemas.microsoft.com/office/powerpoint/2010/main" val="17501947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3713"/>
            <a:ext cx="9144000" cy="897184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b="1" dirty="0"/>
              <a:t>I) La ville durable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056374"/>
            <a:ext cx="9144000" cy="56986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u="sng" dirty="0">
                <a:solidFill>
                  <a:srgbClr val="0432FF"/>
                </a:solidFill>
              </a:rPr>
              <a:t>1.2. Dans le cadre du développement durable</a:t>
            </a:r>
          </a:p>
          <a:p>
            <a:pPr marL="0" indent="0">
              <a:buNone/>
            </a:pPr>
            <a:r>
              <a:rPr lang="fr-FR" sz="2800" dirty="0"/>
              <a:t>• </a:t>
            </a:r>
            <a:r>
              <a:rPr lang="fr-FR" sz="2800" b="1" dirty="0">
                <a:solidFill>
                  <a:srgbClr val="0000FF"/>
                </a:solidFill>
              </a:rPr>
              <a:t>3 sphères d’évolution </a:t>
            </a:r>
            <a:r>
              <a:rPr lang="fr-FR" sz="2400" dirty="0"/>
              <a:t>(environnementale, sociale et économique)</a:t>
            </a:r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5" name="Image 4" descr="schema_ddEDF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885" y="2255008"/>
            <a:ext cx="7381191" cy="4602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2118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93379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b="1" dirty="0"/>
              <a:t>IV) Qu’est-ce qu’un </a:t>
            </a:r>
            <a:r>
              <a:rPr lang="fr-FR" b="1" dirty="0" err="1"/>
              <a:t>écoquartier</a:t>
            </a:r>
            <a:r>
              <a:rPr lang="fr-FR" b="1" dirty="0"/>
              <a:t> 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2994" y="1160394"/>
            <a:ext cx="8971005" cy="569760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u="sng" dirty="0">
                <a:solidFill>
                  <a:srgbClr val="0432FF"/>
                </a:solidFill>
              </a:rPr>
              <a:t>4.3. L’</a:t>
            </a:r>
            <a:r>
              <a:rPr lang="fr-FR" u="sng" dirty="0" err="1">
                <a:solidFill>
                  <a:srgbClr val="0432FF"/>
                </a:solidFill>
              </a:rPr>
              <a:t>écoquartier</a:t>
            </a:r>
            <a:r>
              <a:rPr lang="fr-FR" u="sng" dirty="0">
                <a:solidFill>
                  <a:srgbClr val="0432FF"/>
                </a:solidFill>
              </a:rPr>
              <a:t> dans la ville</a:t>
            </a:r>
          </a:p>
          <a:p>
            <a:pPr marL="0" indent="0">
              <a:buNone/>
            </a:pPr>
            <a:r>
              <a:rPr lang="fr-FR" dirty="0"/>
              <a:t>• une question essentielle : le lien entre l’</a:t>
            </a:r>
            <a:r>
              <a:rPr lang="fr-FR" dirty="0" err="1"/>
              <a:t>écoquartier</a:t>
            </a:r>
            <a:r>
              <a:rPr lang="fr-FR" dirty="0"/>
              <a:t>  et le reste de la ville (transports collectifs)</a:t>
            </a:r>
          </a:p>
          <a:p>
            <a:pPr marL="0" indent="0">
              <a:buNone/>
            </a:pPr>
            <a:endParaRPr lang="fr-FR" dirty="0"/>
          </a:p>
          <a:p>
            <a:pPr marL="0" indent="0" algn="just">
              <a:buNone/>
            </a:pPr>
            <a:r>
              <a:rPr lang="fr-FR" dirty="0"/>
              <a:t>• Etat accompagnant depuis 2010 des projets urbains intégrés à l’échelle de la ville reconnus comme « </a:t>
            </a:r>
            <a:r>
              <a:rPr lang="fr-FR" b="1" dirty="0" err="1"/>
              <a:t>Ecocités</a:t>
            </a:r>
            <a:r>
              <a:rPr lang="fr-FR" dirty="0"/>
              <a:t> »</a:t>
            </a:r>
          </a:p>
          <a:p>
            <a:pPr marL="0" indent="0">
              <a:buNone/>
            </a:pPr>
            <a:r>
              <a:rPr lang="fr-FR" dirty="0"/>
              <a:t>19 grandes villes (2010-2014)</a:t>
            </a:r>
          </a:p>
          <a:p>
            <a:pPr marL="0" indent="0">
              <a:buNone/>
            </a:pPr>
            <a:r>
              <a:rPr lang="fr-FR" dirty="0"/>
              <a:t>12 autres depuis 2015</a:t>
            </a:r>
          </a:p>
          <a:p>
            <a:pPr marL="0" indent="0">
              <a:buNone/>
            </a:pPr>
            <a:r>
              <a:rPr lang="fr-FR" sz="2800" dirty="0"/>
              <a:t>en lien avec le concept de « ville intelligente » (</a:t>
            </a:r>
            <a:r>
              <a:rPr lang="fr-FR" sz="2800" i="1" dirty="0">
                <a:solidFill>
                  <a:srgbClr val="0432FF"/>
                </a:solidFill>
              </a:rPr>
              <a:t>smart city</a:t>
            </a:r>
            <a:r>
              <a:rPr lang="fr-FR" sz="28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10771494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72207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b="1" dirty="0"/>
              <a:t>V) Des exemples d’</a:t>
            </a:r>
            <a:r>
              <a:rPr lang="fr-FR" b="1" dirty="0" err="1"/>
              <a:t>écoquartiers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23024" y="1207992"/>
            <a:ext cx="8742846" cy="4627896"/>
          </a:xfrm>
        </p:spPr>
        <p:txBody>
          <a:bodyPr/>
          <a:lstStyle/>
          <a:p>
            <a:pPr marL="0" indent="0">
              <a:buNone/>
            </a:pPr>
            <a:r>
              <a:rPr lang="fr-FR" sz="2400" dirty="0">
                <a:highlight>
                  <a:srgbClr val="FFFF00"/>
                </a:highlight>
                <a:hlinkClick r:id="rId2"/>
              </a:rPr>
              <a:t>http://www.centre-val-de-loire.developpement-durable.gouv.fr/les-eco-quartiers-en-region-centre-val-de-loire-r603.html</a:t>
            </a:r>
            <a:endParaRPr lang="fr-FR" sz="2400" dirty="0">
              <a:highlight>
                <a:srgbClr val="FFFF00"/>
              </a:highlight>
            </a:endParaRPr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9752A0B-F068-F042-9DE8-882B70401D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601" y="2230104"/>
            <a:ext cx="5750002" cy="4627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595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72207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b="1" dirty="0"/>
              <a:t>V) Des exemples d’</a:t>
            </a:r>
            <a:r>
              <a:rPr lang="fr-FR" b="1" dirty="0" err="1"/>
              <a:t>écoquartiers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3756" y="1081668"/>
            <a:ext cx="8473044" cy="4754220"/>
          </a:xfrm>
        </p:spPr>
        <p:txBody>
          <a:bodyPr/>
          <a:lstStyle/>
          <a:p>
            <a:pPr marL="0" indent="0">
              <a:buNone/>
            </a:pPr>
            <a:r>
              <a:rPr lang="fr-FR" dirty="0">
                <a:highlight>
                  <a:srgbClr val="FFFF00"/>
                </a:highlight>
              </a:rPr>
              <a:t>• à Tours, </a:t>
            </a:r>
            <a:r>
              <a:rPr lang="fr-FR" dirty="0" err="1">
                <a:highlight>
                  <a:srgbClr val="FFFF00"/>
                </a:highlight>
              </a:rPr>
              <a:t>Monconseil</a:t>
            </a:r>
            <a:endParaRPr lang="fr-FR" dirty="0">
              <a:highlight>
                <a:srgbClr val="FFFF00"/>
              </a:highlight>
            </a:endParaRP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sz="2800" dirty="0"/>
              <a:t>Un site documenté</a:t>
            </a:r>
          </a:p>
          <a:p>
            <a:pPr marL="0" indent="0">
              <a:buNone/>
            </a:pPr>
            <a:r>
              <a:rPr lang="fr-FR" sz="2800" dirty="0">
                <a:hlinkClick r:id="rId2"/>
              </a:rPr>
              <a:t>http://monconseil.tours.fr/</a:t>
            </a:r>
            <a:endParaRPr lang="fr-FR" sz="2800" dirty="0"/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5" name="Image 4" descr="chiffres-clesEcoQuartierMonConseil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3140" y="1379396"/>
            <a:ext cx="4760948" cy="5534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149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, carte&#10;&#10;Description générée automatiquement">
            <a:extLst>
              <a:ext uri="{FF2B5EF4-FFF2-40B4-BE49-F238E27FC236}">
                <a16:creationId xmlns:a16="http://schemas.microsoft.com/office/drawing/2014/main" id="{53044BB9-B4F5-7C44-89E8-C58C1B10F0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3633"/>
            <a:ext cx="9144000" cy="6018245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0CE88A11-0F92-7F4A-96A7-44955583915A}"/>
              </a:ext>
            </a:extLst>
          </p:cNvPr>
          <p:cNvSpPr txBox="1"/>
          <p:nvPr/>
        </p:nvSpPr>
        <p:spPr>
          <a:xfrm>
            <a:off x="1045029" y="206122"/>
            <a:ext cx="65670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hlinkClick r:id="rId3"/>
              </a:rPr>
              <a:t>http://monconseil.tours.fr/cartes-interactives/zoom-sur-ecoquartier</a:t>
            </a:r>
            <a:endParaRPr lang="fr-FR" dirty="0"/>
          </a:p>
          <a:p>
            <a:endParaRPr lang="fr-FR"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72207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b="1" dirty="0"/>
              <a:t>V) Des exemples d’</a:t>
            </a:r>
            <a:r>
              <a:rPr lang="fr-FR" b="1" dirty="0" err="1"/>
              <a:t>écoquartiers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36567" y="1143000"/>
            <a:ext cx="8686800" cy="5715000"/>
          </a:xfrm>
        </p:spPr>
        <p:txBody>
          <a:bodyPr/>
          <a:lstStyle/>
          <a:p>
            <a:pPr marL="0" indent="0">
              <a:buNone/>
            </a:pPr>
            <a:r>
              <a:rPr lang="fr-FR" dirty="0">
                <a:highlight>
                  <a:srgbClr val="FFFF00"/>
                </a:highlight>
              </a:rPr>
              <a:t>• </a:t>
            </a:r>
            <a:r>
              <a:rPr lang="fr-FR" sz="2800" dirty="0">
                <a:highlight>
                  <a:srgbClr val="FFFF00"/>
                </a:highlight>
              </a:rPr>
              <a:t>à Bourges, l’</a:t>
            </a:r>
            <a:r>
              <a:rPr lang="fr-FR" sz="2800" dirty="0" err="1">
                <a:highlight>
                  <a:srgbClr val="FFFF00"/>
                </a:highlight>
              </a:rPr>
              <a:t>écoquartier</a:t>
            </a:r>
            <a:r>
              <a:rPr lang="fr-FR" sz="2800" dirty="0">
                <a:highlight>
                  <a:srgbClr val="FFFF00"/>
                </a:highlight>
              </a:rPr>
              <a:t> </a:t>
            </a:r>
            <a:r>
              <a:rPr lang="fr-FR" sz="2800" dirty="0" err="1">
                <a:highlight>
                  <a:srgbClr val="FFFF00"/>
                </a:highlight>
              </a:rPr>
              <a:t>Baudens</a:t>
            </a:r>
            <a:r>
              <a:rPr lang="fr-FR" sz="2800" dirty="0">
                <a:highlight>
                  <a:srgbClr val="FFFF00"/>
                </a:highlight>
              </a:rPr>
              <a:t> (Cher)</a:t>
            </a:r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6" name="Image 5" descr="Une image contenant capture d’écran, table, alimentation&#10;&#10;Description générée automatiquement">
            <a:extLst>
              <a:ext uri="{FF2B5EF4-FFF2-40B4-BE49-F238E27FC236}">
                <a16:creationId xmlns:a16="http://schemas.microsoft.com/office/drawing/2014/main" id="{ABCFAAF6-D443-794F-94D3-4805863D86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15387"/>
            <a:ext cx="6068291" cy="4312155"/>
          </a:xfrm>
          <a:prstGeom prst="rect">
            <a:avLst/>
          </a:prstGeom>
        </p:spPr>
      </p:pic>
      <p:pic>
        <p:nvPicPr>
          <p:cNvPr id="8" name="Image 7" descr="Une image contenant texte, carte&#10;&#10;Description générée automatiquement">
            <a:extLst>
              <a:ext uri="{FF2B5EF4-FFF2-40B4-BE49-F238E27FC236}">
                <a16:creationId xmlns:a16="http://schemas.microsoft.com/office/drawing/2014/main" id="{AB19C56A-8ECB-A647-9823-E892D54E4E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0161" y="1830851"/>
            <a:ext cx="3253839" cy="3361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761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14696" y="86096"/>
            <a:ext cx="8686800" cy="5715000"/>
          </a:xfrm>
        </p:spPr>
        <p:txBody>
          <a:bodyPr/>
          <a:lstStyle/>
          <a:p>
            <a:pPr marL="0" indent="0">
              <a:buNone/>
            </a:pPr>
            <a:r>
              <a:rPr lang="fr-FR" sz="2800" dirty="0">
                <a:hlinkClick r:id="rId2"/>
              </a:rPr>
              <a:t>http://www.ecoquartier-baudens.fr/projets</a:t>
            </a:r>
            <a:endParaRPr lang="fr-FR" sz="2800" dirty="0"/>
          </a:p>
          <a:p>
            <a:pPr marL="0" indent="0">
              <a:buNone/>
            </a:pPr>
            <a:r>
              <a:rPr lang="fr-FR" sz="2800" dirty="0"/>
              <a:t>Une carte interactive</a:t>
            </a:r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6" name="Image 5" descr="Une image contenant capture d’écran, assis&#10;&#10;Description générée automatiquement">
            <a:extLst>
              <a:ext uri="{FF2B5EF4-FFF2-40B4-BE49-F238E27FC236}">
                <a16:creationId xmlns:a16="http://schemas.microsoft.com/office/drawing/2014/main" id="{B28ACDD3-74FF-1847-A288-1B4CAFECED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696" y="1040048"/>
            <a:ext cx="8283039" cy="5817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865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72207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b="1" dirty="0"/>
              <a:t>V) Des exemples d’</a:t>
            </a:r>
            <a:r>
              <a:rPr lang="fr-FR" b="1" dirty="0" err="1"/>
              <a:t>écoquartiers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143000"/>
            <a:ext cx="8686800" cy="5715000"/>
          </a:xfrm>
        </p:spPr>
        <p:txBody>
          <a:bodyPr/>
          <a:lstStyle/>
          <a:p>
            <a:pPr marL="0" indent="0">
              <a:buNone/>
            </a:pPr>
            <a:r>
              <a:rPr lang="fr-FR" dirty="0"/>
              <a:t>• </a:t>
            </a:r>
            <a:r>
              <a:rPr lang="fr-FR" dirty="0">
                <a:highlight>
                  <a:srgbClr val="FFFF00"/>
                </a:highlight>
              </a:rPr>
              <a:t>à </a:t>
            </a:r>
            <a:r>
              <a:rPr lang="fr-FR" dirty="0" err="1">
                <a:highlight>
                  <a:srgbClr val="FFFF00"/>
                </a:highlight>
              </a:rPr>
              <a:t>Lurais</a:t>
            </a:r>
            <a:r>
              <a:rPr lang="fr-FR" dirty="0">
                <a:highlight>
                  <a:srgbClr val="FFFF00"/>
                </a:highlight>
              </a:rPr>
              <a:t> (PNR Brenne dans l’Indre), </a:t>
            </a:r>
          </a:p>
          <a:p>
            <a:pPr marL="0" indent="0">
              <a:buNone/>
            </a:pPr>
            <a:r>
              <a:rPr lang="fr-FR" dirty="0"/>
              <a:t>un </a:t>
            </a:r>
            <a:r>
              <a:rPr lang="fr-FR" dirty="0" err="1"/>
              <a:t>écoquartier</a:t>
            </a:r>
            <a:r>
              <a:rPr lang="fr-FR" dirty="0"/>
              <a:t> « rural » :</a:t>
            </a:r>
          </a:p>
          <a:p>
            <a:pPr marL="0" indent="0">
              <a:buNone/>
            </a:pPr>
            <a:r>
              <a:rPr lang="fr-FR" dirty="0"/>
              <a:t>Le Grand </a:t>
            </a:r>
            <a:r>
              <a:rPr lang="fr-FR" dirty="0" err="1"/>
              <a:t>Claud</a:t>
            </a:r>
            <a:endParaRPr lang="fr-FR" dirty="0"/>
          </a:p>
        </p:txBody>
      </p:sp>
      <p:pic>
        <p:nvPicPr>
          <p:cNvPr id="4" name="Image 3" descr="ExtraitLivretAccueilEcoquartierGrandClaudLuray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3834" y="1589504"/>
            <a:ext cx="4300166" cy="5268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149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AfficheEcoQuartierGrandClaudLurai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00" y="0"/>
            <a:ext cx="9144000" cy="6464300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2809648" y="6488668"/>
            <a:ext cx="25236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Extrait du Livret d’accueil</a:t>
            </a:r>
          </a:p>
        </p:txBody>
      </p:sp>
    </p:spTree>
    <p:extLst>
      <p:ext uri="{BB962C8B-B14F-4D97-AF65-F5344CB8AC3E}">
        <p14:creationId xmlns:p14="http://schemas.microsoft.com/office/powerpoint/2010/main" val="234734738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0ACC36-0D99-774A-9F97-5C4EA5377B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43361"/>
            <a:ext cx="8229600" cy="1143000"/>
          </a:xfrm>
        </p:spPr>
        <p:txBody>
          <a:bodyPr>
            <a:normAutofit/>
          </a:bodyPr>
          <a:lstStyle/>
          <a:p>
            <a:r>
              <a:rPr lang="fr-FR" sz="3200" b="1" dirty="0">
                <a:highlight>
                  <a:srgbClr val="FFFF00"/>
                </a:highlight>
              </a:rPr>
              <a:t>Autres cas d’</a:t>
            </a:r>
            <a:r>
              <a:rPr lang="fr-FR" sz="3200" b="1" dirty="0" err="1">
                <a:highlight>
                  <a:srgbClr val="FFFF00"/>
                </a:highlight>
              </a:rPr>
              <a:t>écoquartiers</a:t>
            </a:r>
            <a:r>
              <a:rPr lang="fr-FR" sz="3200" b="1" dirty="0">
                <a:highlight>
                  <a:srgbClr val="FFFF00"/>
                </a:highlight>
              </a:rPr>
              <a:t> dans la région CVL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F166262-CB9D-E24C-9CC6-6CA478A0BE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0475" y="2386361"/>
            <a:ext cx="8663050" cy="3941249"/>
          </a:xfrm>
        </p:spPr>
        <p:txBody>
          <a:bodyPr/>
          <a:lstStyle/>
          <a:p>
            <a:pPr marL="0" indent="0">
              <a:buNone/>
            </a:pPr>
            <a:r>
              <a:rPr lang="fr-FR" dirty="0"/>
              <a:t>• Les </a:t>
            </a:r>
            <a:r>
              <a:rPr lang="fr-FR" dirty="0" err="1"/>
              <a:t>Groues</a:t>
            </a:r>
            <a:r>
              <a:rPr lang="fr-FR" dirty="0"/>
              <a:t> à Orléans et Saint-Jean-de-la-Ruelle</a:t>
            </a:r>
          </a:p>
          <a:p>
            <a:pPr marL="0" indent="0">
              <a:buNone/>
            </a:pPr>
            <a:r>
              <a:rPr lang="fr-FR" sz="2400" dirty="0">
                <a:hlinkClick r:id="rId2"/>
              </a:rPr>
              <a:t>http://www.orleans-metropole.fr/477/les-groues.htm</a:t>
            </a:r>
            <a:endParaRPr lang="fr-FR" sz="2400" dirty="0"/>
          </a:p>
          <a:p>
            <a:pPr marL="0" indent="0">
              <a:buNone/>
            </a:pPr>
            <a:r>
              <a:rPr lang="fr-FR" sz="2400" dirty="0">
                <a:hlinkClick r:id="rId3"/>
              </a:rPr>
              <a:t>https://www.magcentre.fr/171661-orleans-comment-les-habitants-imaginent-le-futur-eco-quartier-des-groues/</a:t>
            </a:r>
            <a:endParaRPr lang="fr-FR" sz="2400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• Montlouis-sur-Loire</a:t>
            </a:r>
          </a:p>
          <a:p>
            <a:pPr marL="0" indent="0">
              <a:buNone/>
            </a:pPr>
            <a:r>
              <a:rPr lang="fr-FR" sz="2400" dirty="0">
                <a:hlinkClick r:id="rId4"/>
              </a:rPr>
              <a:t>http://www.centre-val-de-loire.developpement-durable.gouv.fr/l-ecoquartier-coeur-de-ville-a-montlouis-sur-loire-a3222.html</a:t>
            </a:r>
            <a:endParaRPr lang="fr-FR" sz="2400" dirty="0"/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DCF7BD1C-F88B-1740-A9D1-38C8CE6DB29D}"/>
              </a:ext>
            </a:extLst>
          </p:cNvPr>
          <p:cNvSpPr txBox="1">
            <a:spLocks/>
          </p:cNvSpPr>
          <p:nvPr/>
        </p:nvSpPr>
        <p:spPr>
          <a:xfrm>
            <a:off x="457200" y="0"/>
            <a:ext cx="8229600" cy="97220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/>
              <a:t>V) Des exemples d’écoquartiers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273296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72207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b="1" dirty="0"/>
              <a:t>V) Des exemples d’</a:t>
            </a:r>
            <a:r>
              <a:rPr lang="fr-FR" b="1" dirty="0" err="1"/>
              <a:t>écoquartiers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916018"/>
            <a:ext cx="8229600" cy="5153956"/>
          </a:xfrm>
        </p:spPr>
        <p:txBody>
          <a:bodyPr/>
          <a:lstStyle/>
          <a:p>
            <a:pPr marL="0" indent="0">
              <a:buNone/>
            </a:pPr>
            <a:r>
              <a:rPr lang="fr-FR" dirty="0">
                <a:highlight>
                  <a:srgbClr val="FFFF00"/>
                </a:highlight>
              </a:rPr>
              <a:t>• à Châteauroux, </a:t>
            </a:r>
            <a:r>
              <a:rPr lang="fr-FR" dirty="0" err="1">
                <a:highlight>
                  <a:srgbClr val="FFFF00"/>
                </a:highlight>
              </a:rPr>
              <a:t>Balsan</a:t>
            </a:r>
            <a:r>
              <a:rPr lang="fr-FR" dirty="0">
                <a:highlight>
                  <a:srgbClr val="FFFF00"/>
                </a:highlight>
              </a:rPr>
              <a:t>, un projet suspendu</a:t>
            </a:r>
          </a:p>
        </p:txBody>
      </p:sp>
      <p:pic>
        <p:nvPicPr>
          <p:cNvPr id="4" name="Image 3" descr="SyntheseProgrammeEcoquartierBalsa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589" y="1647944"/>
            <a:ext cx="8334821" cy="4775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149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3713"/>
            <a:ext cx="9144000" cy="879666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b="1" dirty="0"/>
              <a:t>I) La ville durable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337324"/>
            <a:ext cx="8686800" cy="55206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u="sng" dirty="0"/>
              <a:t>1.3. </a:t>
            </a:r>
            <a:r>
              <a:rPr lang="fr-FR" u="sng" dirty="0">
                <a:solidFill>
                  <a:srgbClr val="0432FF"/>
                </a:solidFill>
              </a:rPr>
              <a:t>des actions politiques pour un développement urbain durable</a:t>
            </a:r>
          </a:p>
          <a:p>
            <a:pPr marL="0" indent="0" algn="just">
              <a:buNone/>
            </a:pPr>
            <a:r>
              <a:rPr lang="fr-FR" dirty="0"/>
              <a:t>• plan « </a:t>
            </a:r>
            <a:r>
              <a:rPr lang="fr-FR" b="1" i="1" dirty="0">
                <a:solidFill>
                  <a:srgbClr val="0432FF"/>
                </a:solidFill>
              </a:rPr>
              <a:t>ville durable</a:t>
            </a:r>
            <a:r>
              <a:rPr lang="fr-FR" dirty="0">
                <a:solidFill>
                  <a:srgbClr val="0432FF"/>
                </a:solidFill>
              </a:rPr>
              <a:t> </a:t>
            </a:r>
            <a:r>
              <a:rPr lang="fr-FR" dirty="0"/>
              <a:t>» (2008) en France</a:t>
            </a:r>
          </a:p>
          <a:p>
            <a:pPr marL="0" indent="0" algn="just">
              <a:buNone/>
            </a:pPr>
            <a:r>
              <a:rPr lang="fr-FR" dirty="0"/>
              <a:t>1) lancement du concours « </a:t>
            </a:r>
            <a:r>
              <a:rPr lang="fr-FR" i="1" dirty="0" err="1">
                <a:solidFill>
                  <a:srgbClr val="0000FF"/>
                </a:solidFill>
              </a:rPr>
              <a:t>Ecoquartiers</a:t>
            </a:r>
            <a:r>
              <a:rPr lang="fr-FR" dirty="0"/>
              <a:t> » </a:t>
            </a:r>
            <a:r>
              <a:rPr lang="fr-FR" b="1" dirty="0"/>
              <a:t>à l’échelle des quartiers</a:t>
            </a:r>
          </a:p>
          <a:p>
            <a:pPr marL="0" indent="0" algn="just">
              <a:buNone/>
            </a:pPr>
            <a:r>
              <a:rPr lang="fr-FR" dirty="0"/>
              <a:t>2) lancement du projet des </a:t>
            </a:r>
            <a:r>
              <a:rPr lang="fr-FR" i="1" dirty="0" err="1">
                <a:solidFill>
                  <a:srgbClr val="0000FF"/>
                </a:solidFill>
              </a:rPr>
              <a:t>Ecocités</a:t>
            </a:r>
            <a:r>
              <a:rPr lang="fr-FR" dirty="0"/>
              <a:t> </a:t>
            </a:r>
            <a:r>
              <a:rPr lang="fr-FR" b="1" dirty="0"/>
              <a:t>à l’échelle de la ville</a:t>
            </a:r>
            <a:r>
              <a:rPr lang="fr-FR" dirty="0"/>
              <a:t> </a:t>
            </a:r>
          </a:p>
          <a:p>
            <a:pPr marL="0" indent="0" algn="just">
              <a:buNone/>
            </a:pPr>
            <a:r>
              <a:rPr lang="fr-FR" dirty="0"/>
              <a:t>3) appel à projets concernant une gestion des </a:t>
            </a:r>
            <a:r>
              <a:rPr lang="fr-FR" dirty="0">
                <a:solidFill>
                  <a:srgbClr val="0000FF"/>
                </a:solidFill>
              </a:rPr>
              <a:t>transports collectifs</a:t>
            </a:r>
            <a:r>
              <a:rPr lang="fr-FR" dirty="0"/>
              <a:t> </a:t>
            </a:r>
            <a:r>
              <a:rPr lang="fr-FR" b="1" dirty="0"/>
              <a:t>à l’échelle d’un réseau </a:t>
            </a:r>
            <a:r>
              <a:rPr lang="fr-FR" dirty="0"/>
              <a:t>(</a:t>
            </a:r>
            <a:r>
              <a:rPr lang="fr-FR" dirty="0" err="1"/>
              <a:t>multimodalité</a:t>
            </a:r>
            <a:r>
              <a:rPr lang="fr-FR" dirty="0"/>
              <a:t>, intercommunalité)</a:t>
            </a:r>
            <a:endParaRPr lang="en-GB" dirty="0"/>
          </a:p>
          <a:p>
            <a:pPr marL="0" indent="0" algn="just">
              <a:buFontTx/>
              <a:buChar char="-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8540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ProjetDessinProgrammeEcoquartierBalsa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9878"/>
            <a:ext cx="9144000" cy="5276850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810362" y="5766728"/>
            <a:ext cx="78761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Le projet d’aménagement du site </a:t>
            </a:r>
            <a:r>
              <a:rPr lang="fr-FR" dirty="0" err="1"/>
              <a:t>Balsan</a:t>
            </a:r>
            <a:r>
              <a:rPr lang="fr-FR" dirty="0"/>
              <a:t> à Châteauroux au début des années 2010</a:t>
            </a:r>
          </a:p>
          <a:p>
            <a:r>
              <a:rPr lang="fr-FR" dirty="0"/>
              <a:t>(il correspond à une partie de l’</a:t>
            </a:r>
            <a:r>
              <a:rPr lang="fr-FR" dirty="0" err="1"/>
              <a:t>écocampus</a:t>
            </a:r>
            <a:r>
              <a:rPr lang="fr-FR" dirty="0"/>
              <a:t>)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Eco-quartier 5 pilier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712" y="89440"/>
            <a:ext cx="8482576" cy="6631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94637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74123"/>
          </a:xfrm>
          <a:ln>
            <a:solidFill>
              <a:schemeClr val="tx1"/>
            </a:solidFill>
          </a:ln>
        </p:spPr>
        <p:txBody>
          <a:bodyPr/>
          <a:lstStyle/>
          <a:p>
            <a:r>
              <a:rPr lang="fr-FR" b="1" dirty="0"/>
              <a:t>Conclusion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165469"/>
            <a:ext cx="8229600" cy="5692531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fr-FR" dirty="0"/>
              <a:t>• Une thématique nouvelle en prise avec les </a:t>
            </a:r>
            <a:r>
              <a:rPr lang="fr-FR" b="1" dirty="0">
                <a:solidFill>
                  <a:srgbClr val="7030A0"/>
                </a:solidFill>
              </a:rPr>
              <a:t>enjeux contemporains</a:t>
            </a:r>
            <a:r>
              <a:rPr lang="fr-FR" dirty="0">
                <a:solidFill>
                  <a:srgbClr val="7030A0"/>
                </a:solidFill>
              </a:rPr>
              <a:t> </a:t>
            </a:r>
            <a:r>
              <a:rPr lang="fr-FR" dirty="0"/>
              <a:t>(relevant du global : du local au mondial)</a:t>
            </a:r>
          </a:p>
          <a:p>
            <a:pPr marL="0" indent="0" algn="just">
              <a:buNone/>
            </a:pPr>
            <a:endParaRPr lang="fr-FR" dirty="0"/>
          </a:p>
          <a:p>
            <a:pPr marL="0" indent="0" algn="just">
              <a:buNone/>
            </a:pPr>
            <a:r>
              <a:rPr lang="fr-FR" dirty="0"/>
              <a:t>• Une </a:t>
            </a:r>
            <a:r>
              <a:rPr lang="fr-FR" b="1" dirty="0">
                <a:solidFill>
                  <a:srgbClr val="7030A0"/>
                </a:solidFill>
              </a:rPr>
              <a:t>dimension civique </a:t>
            </a:r>
            <a:r>
              <a:rPr lang="fr-FR" dirty="0"/>
              <a:t>essentielle (car obligeant à se projeter dans un avenir collectif) </a:t>
            </a:r>
          </a:p>
          <a:p>
            <a:pPr marL="0" indent="0" algn="just">
              <a:buNone/>
            </a:pPr>
            <a:endParaRPr lang="fr-FR" dirty="0"/>
          </a:p>
          <a:p>
            <a:pPr marL="0" indent="0" algn="just">
              <a:buNone/>
            </a:pPr>
            <a:r>
              <a:rPr lang="fr-FR" dirty="0"/>
              <a:t>• Une </a:t>
            </a:r>
            <a:r>
              <a:rPr lang="fr-FR" b="1" dirty="0">
                <a:solidFill>
                  <a:srgbClr val="7030A0"/>
                </a:solidFill>
              </a:rPr>
              <a:t>approche locale </a:t>
            </a:r>
            <a:r>
              <a:rPr lang="fr-FR" dirty="0"/>
              <a:t>qui nécessite des connaissances scientifiques, des </a:t>
            </a:r>
            <a:r>
              <a:rPr lang="fr-FR" b="1" dirty="0">
                <a:solidFill>
                  <a:srgbClr val="7030A0"/>
                </a:solidFill>
              </a:rPr>
              <a:t>contacts</a:t>
            </a:r>
            <a:r>
              <a:rPr lang="fr-FR" dirty="0">
                <a:solidFill>
                  <a:srgbClr val="7030A0"/>
                </a:solidFill>
              </a:rPr>
              <a:t> avec des partenaires</a:t>
            </a:r>
            <a:r>
              <a:rPr lang="fr-FR" dirty="0"/>
              <a:t>, un important travail didactique et pédagogique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95873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VilleDense_Durable_Desirable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270171" cy="6858000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6270171" y="1507067"/>
            <a:ext cx="287382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Extrait d’une brochure de l’ADEME sur la ville durable mis en ligne sur l’ENT </a:t>
            </a:r>
          </a:p>
          <a:p>
            <a:r>
              <a:rPr lang="fr-FR" dirty="0"/>
              <a:t>(l’intérêt réside dans la lecture des titres)</a:t>
            </a:r>
          </a:p>
        </p:txBody>
      </p:sp>
    </p:spTree>
    <p:extLst>
      <p:ext uri="{BB962C8B-B14F-4D97-AF65-F5344CB8AC3E}">
        <p14:creationId xmlns:p14="http://schemas.microsoft.com/office/powerpoint/2010/main" val="37789823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34780"/>
            <a:ext cx="9144000" cy="782502"/>
          </a:xfrm>
        </p:spPr>
        <p:txBody>
          <a:bodyPr>
            <a:normAutofit fontScale="90000"/>
          </a:bodyPr>
          <a:lstStyle/>
          <a:p>
            <a:r>
              <a:rPr lang="fr-FR" sz="2400" dirty="0"/>
              <a:t>http://</a:t>
            </a:r>
            <a:r>
              <a:rPr lang="fr-FR" sz="2400" dirty="0" err="1"/>
              <a:t>www.centre.developpement-durable.gouv.fr</a:t>
            </a:r>
            <a:r>
              <a:rPr lang="fr-FR" sz="2400" dirty="0"/>
              <a:t>/</a:t>
            </a:r>
            <a:br>
              <a:rPr lang="fr-FR" sz="2400" dirty="0"/>
            </a:br>
            <a:r>
              <a:rPr lang="fr-FR" sz="2400" dirty="0"/>
              <a:t>http://</a:t>
            </a:r>
            <a:r>
              <a:rPr lang="fr-FR" sz="2400" dirty="0" err="1"/>
              <a:t>www.grainecentre.org</a:t>
            </a:r>
            <a:r>
              <a:rPr lang="fr-FR" sz="2400" dirty="0"/>
              <a:t>/</a:t>
            </a:r>
            <a:r>
              <a:rPr lang="fr-FR" sz="2400" dirty="0" err="1"/>
              <a:t>tableaudebord</a:t>
            </a:r>
            <a:br>
              <a:rPr lang="fr-FR" sz="2400" dirty="0"/>
            </a:br>
            <a:endParaRPr lang="fr-FR" sz="2400" dirty="0"/>
          </a:p>
        </p:txBody>
      </p:sp>
      <p:pic>
        <p:nvPicPr>
          <p:cNvPr id="4" name="Image 3" descr="DREAL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17282"/>
            <a:ext cx="9144000" cy="5840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04284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2118</TotalTime>
  <Words>2132</Words>
  <Application>Microsoft Macintosh PowerPoint</Application>
  <PresentationFormat>Affichage à l'écran (4:3)</PresentationFormat>
  <Paragraphs>253</Paragraphs>
  <Slides>72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72</vt:i4>
      </vt:variant>
    </vt:vector>
  </HeadingPairs>
  <TitlesOfParts>
    <vt:vector size="76" baseType="lpstr">
      <vt:lpstr>Arial</vt:lpstr>
      <vt:lpstr>Calibri</vt:lpstr>
      <vt:lpstr>Wingdings</vt:lpstr>
      <vt:lpstr>Thème Office</vt:lpstr>
      <vt:lpstr>Mieux habiter</vt:lpstr>
      <vt:lpstr>Introduction</vt:lpstr>
      <vt:lpstr>Introduction</vt:lpstr>
      <vt:lpstr>I) La ville durable</vt:lpstr>
      <vt:lpstr>I) La ville durable</vt:lpstr>
      <vt:lpstr>I) La ville durable</vt:lpstr>
      <vt:lpstr>I) La ville durable</vt:lpstr>
      <vt:lpstr>Présentation PowerPoint</vt:lpstr>
      <vt:lpstr>http://www.centre.developpement-durable.gouv.fr/ http://www.grainecentre.org/tableaudebord </vt:lpstr>
      <vt:lpstr>II) La nature en ville</vt:lpstr>
      <vt:lpstr>Présentation PowerPoint</vt:lpstr>
      <vt:lpstr>II) La nature en ville</vt:lpstr>
      <vt:lpstr>Présentation PowerPoint</vt:lpstr>
      <vt:lpstr>Présentation PowerPoint</vt:lpstr>
      <vt:lpstr>II) La nature en ville</vt:lpstr>
      <vt:lpstr>II) La nature en ville</vt:lpstr>
      <vt:lpstr>Présentation PowerPoint</vt:lpstr>
      <vt:lpstr>II) La nature en ville</vt:lpstr>
      <vt:lpstr>Présentation PowerPoint</vt:lpstr>
      <vt:lpstr>Présentation PowerPoint</vt:lpstr>
      <vt:lpstr>Présentation PowerPoint</vt:lpstr>
      <vt:lpstr>Présentation PowerPoint</vt:lpstr>
      <vt:lpstr>II) La nature en ville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II) La nature en ville</vt:lpstr>
      <vt:lpstr>II) La nature en ville</vt:lpstr>
      <vt:lpstr>Présentation PowerPoint</vt:lpstr>
      <vt:lpstr>Présentation PowerPoint</vt:lpstr>
      <vt:lpstr>Présentation PowerPoint</vt:lpstr>
      <vt:lpstr>III) Le traitement des déchets</vt:lpstr>
      <vt:lpstr>Présentation PowerPoint</vt:lpstr>
      <vt:lpstr>Présentation PowerPoint</vt:lpstr>
      <vt:lpstr>III) Le traitement des déchets</vt:lpstr>
      <vt:lpstr>Présentation PowerPoint</vt:lpstr>
      <vt:lpstr>III) Le traitement des déchets</vt:lpstr>
      <vt:lpstr>III) Le traitement des déchets</vt:lpstr>
      <vt:lpstr>Présentation PowerPoint</vt:lpstr>
      <vt:lpstr>III) Le traitement des déchets</vt:lpstr>
      <vt:lpstr>III) Le traitement des déchets</vt:lpstr>
      <vt:lpstr>Présentation PowerPoint</vt:lpstr>
      <vt:lpstr>Présentation PowerPoint</vt:lpstr>
      <vt:lpstr>Présentation PowerPoint</vt:lpstr>
      <vt:lpstr>Présentation PowerPoint</vt:lpstr>
      <vt:lpstr>III) Le traitement des déchets</vt:lpstr>
      <vt:lpstr>Présentation PowerPoint</vt:lpstr>
      <vt:lpstr>Présentation PowerPoint</vt:lpstr>
      <vt:lpstr>III) Le traitement des déchets</vt:lpstr>
      <vt:lpstr>Présentation PowerPoint</vt:lpstr>
      <vt:lpstr>Présentation PowerPoint</vt:lpstr>
      <vt:lpstr>IV) Qu’est-ce qu’un écoquartier ?</vt:lpstr>
      <vt:lpstr>IV) Qu’est-ce qu’un écoquartier ?</vt:lpstr>
      <vt:lpstr>Présentation PowerPoint</vt:lpstr>
      <vt:lpstr>IV) Qu’est-ce qu’un écoquartier ?</vt:lpstr>
      <vt:lpstr>Présentation PowerPoint</vt:lpstr>
      <vt:lpstr>Présentation PowerPoint</vt:lpstr>
      <vt:lpstr>IV) Qu’est-ce qu’un écoquartier ?</vt:lpstr>
      <vt:lpstr>V) Des exemples d’écoquartiers</vt:lpstr>
      <vt:lpstr>V) Des exemples d’écoquartiers</vt:lpstr>
      <vt:lpstr>Présentation PowerPoint</vt:lpstr>
      <vt:lpstr>V) Des exemples d’écoquartiers</vt:lpstr>
      <vt:lpstr>Présentation PowerPoint</vt:lpstr>
      <vt:lpstr>V) Des exemples d’écoquartiers</vt:lpstr>
      <vt:lpstr>Présentation PowerPoint</vt:lpstr>
      <vt:lpstr>Autres cas d’écoquartiers dans la région CVL</vt:lpstr>
      <vt:lpstr>V) Des exemples d’écoquartiers</vt:lpstr>
      <vt:lpstr>Présentation PowerPoint</vt:lpstr>
      <vt:lpstr>Présentation PowerPoint</vt:lpstr>
      <vt:lpstr>Conclusion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Commmuniquer  d’un bout à l’autre du monde grâce à l’Internet</dc:title>
  <dc:creator>jean-louis laubry</dc:creator>
  <cp:lastModifiedBy>Jean-Louis Laubry</cp:lastModifiedBy>
  <cp:revision>342</cp:revision>
  <dcterms:created xsi:type="dcterms:W3CDTF">2017-02-24T09:38:04Z</dcterms:created>
  <dcterms:modified xsi:type="dcterms:W3CDTF">2021-05-02T07:55:38Z</dcterms:modified>
</cp:coreProperties>
</file>