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73" r:id="rId3"/>
    <p:sldId id="281" r:id="rId4"/>
    <p:sldId id="282" r:id="rId5"/>
    <p:sldId id="291" r:id="rId6"/>
    <p:sldId id="294" r:id="rId7"/>
    <p:sldId id="296" r:id="rId8"/>
    <p:sldId id="295" r:id="rId9"/>
    <p:sldId id="297" r:id="rId10"/>
    <p:sldId id="298" r:id="rId11"/>
    <p:sldId id="299" r:id="rId12"/>
    <p:sldId id="301" r:id="rId13"/>
    <p:sldId id="300" r:id="rId14"/>
    <p:sldId id="302" r:id="rId15"/>
    <p:sldId id="303" r:id="rId16"/>
    <p:sldId id="29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2A"/>
    <a:srgbClr val="C10924"/>
    <a:srgbClr val="7E7564"/>
    <a:srgbClr val="334D57"/>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879" autoAdjust="0"/>
    <p:restoredTop sz="94660"/>
  </p:normalViewPr>
  <p:slideViewPr>
    <p:cSldViewPr snapToGrid="0" showGuides="1">
      <p:cViewPr>
        <p:scale>
          <a:sx n="51" d="100"/>
          <a:sy n="51" d="100"/>
        </p:scale>
        <p:origin x="936" y="81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C0891-DDE7-4743-8190-DB1C5F4770D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64D13AC-A340-4F72-A5FC-38AF44642C21}">
      <dgm:prSet custT="1"/>
      <dgm:spPr/>
      <dgm:t>
        <a:bodyPr/>
        <a:lstStyle/>
        <a:p>
          <a:pPr>
            <a:lnSpc>
              <a:spcPct val="100000"/>
            </a:lnSpc>
          </a:pPr>
          <a:r>
            <a:rPr lang="fr-FR" sz="2400" b="1" i="1" dirty="0">
              <a:solidFill>
                <a:srgbClr val="0070C0"/>
              </a:solidFill>
            </a:rPr>
            <a:t>V-1-1-INTRODUCTION</a:t>
          </a:r>
          <a:endParaRPr lang="en-US" sz="2400" dirty="0">
            <a:solidFill>
              <a:srgbClr val="0070C0"/>
            </a:solidFill>
          </a:endParaRPr>
        </a:p>
      </dgm:t>
    </dgm:pt>
    <dgm:pt modelId="{E7C03BB8-4A4A-4594-B7D5-C8D3469D8E4C}" type="parTrans" cxnId="{A29EDAA3-6AC3-4223-BF5E-29D51FE30BB7}">
      <dgm:prSet/>
      <dgm:spPr/>
      <dgm:t>
        <a:bodyPr/>
        <a:lstStyle/>
        <a:p>
          <a:endParaRPr lang="en-US"/>
        </a:p>
      </dgm:t>
    </dgm:pt>
    <dgm:pt modelId="{1614BFAA-A14C-432C-BB38-FF4F9F0EA606}" type="sibTrans" cxnId="{A29EDAA3-6AC3-4223-BF5E-29D51FE30BB7}">
      <dgm:prSet/>
      <dgm:spPr/>
      <dgm:t>
        <a:bodyPr/>
        <a:lstStyle/>
        <a:p>
          <a:endParaRPr lang="en-US"/>
        </a:p>
      </dgm:t>
    </dgm:pt>
    <dgm:pt modelId="{27864D57-3D46-44C2-A562-87277CBB25BE}">
      <dgm:prSet/>
      <dgm:spPr/>
      <dgm:t>
        <a:bodyPr/>
        <a:lstStyle/>
        <a:p>
          <a:pPr>
            <a:lnSpc>
              <a:spcPct val="100000"/>
            </a:lnSpc>
          </a:pPr>
          <a:r>
            <a:rPr lang="fr-FR" b="0" i="0"/>
            <a:t>Il existe plusieurs solutions pour mesurer les vitesses de rotation ou déplacement d'objet. </a:t>
          </a:r>
          <a:endParaRPr lang="en-US"/>
        </a:p>
      </dgm:t>
    </dgm:pt>
    <dgm:pt modelId="{5648CD8B-208F-4DE4-916C-261EB6BAA288}" type="parTrans" cxnId="{D1448A54-3E56-4E72-ACB2-8D3ED4DDFC20}">
      <dgm:prSet/>
      <dgm:spPr/>
      <dgm:t>
        <a:bodyPr/>
        <a:lstStyle/>
        <a:p>
          <a:endParaRPr lang="en-US"/>
        </a:p>
      </dgm:t>
    </dgm:pt>
    <dgm:pt modelId="{D3C26C8F-24FD-4BFF-853E-F13264391621}" type="sibTrans" cxnId="{D1448A54-3E56-4E72-ACB2-8D3ED4DDFC20}">
      <dgm:prSet/>
      <dgm:spPr/>
      <dgm:t>
        <a:bodyPr/>
        <a:lstStyle/>
        <a:p>
          <a:endParaRPr lang="en-US"/>
        </a:p>
      </dgm:t>
    </dgm:pt>
    <dgm:pt modelId="{02EC85DF-A2E1-4192-8328-74B2357031E9}">
      <dgm:prSet/>
      <dgm:spPr/>
      <dgm:t>
        <a:bodyPr/>
        <a:lstStyle/>
        <a:p>
          <a:pPr>
            <a:lnSpc>
              <a:spcPct val="100000"/>
            </a:lnSpc>
          </a:pPr>
          <a:r>
            <a:rPr lang="fr-FR" b="0" i="0"/>
            <a:t>Les deux techniques les plus utilisées sont la tachymétrie et la stroboscopie. </a:t>
          </a:r>
          <a:endParaRPr lang="en-US"/>
        </a:p>
      </dgm:t>
    </dgm:pt>
    <dgm:pt modelId="{032C7F8E-DDEC-41AA-A71C-619A3440B6AC}" type="parTrans" cxnId="{CCF8204D-6E26-4ED3-AC2E-B9C587061607}">
      <dgm:prSet/>
      <dgm:spPr/>
      <dgm:t>
        <a:bodyPr/>
        <a:lstStyle/>
        <a:p>
          <a:endParaRPr lang="en-US"/>
        </a:p>
      </dgm:t>
    </dgm:pt>
    <dgm:pt modelId="{000F988F-60E8-4139-A921-D3B475B98D70}" type="sibTrans" cxnId="{CCF8204D-6E26-4ED3-AC2E-B9C587061607}">
      <dgm:prSet/>
      <dgm:spPr/>
      <dgm:t>
        <a:bodyPr/>
        <a:lstStyle/>
        <a:p>
          <a:endParaRPr lang="en-US"/>
        </a:p>
      </dgm:t>
    </dgm:pt>
    <dgm:pt modelId="{07983E45-7532-4366-B2BD-81398437D672}">
      <dgm:prSet/>
      <dgm:spPr/>
      <dgm:t>
        <a:bodyPr/>
        <a:lstStyle/>
        <a:p>
          <a:pPr>
            <a:lnSpc>
              <a:spcPct val="100000"/>
            </a:lnSpc>
          </a:pPr>
          <a:r>
            <a:rPr lang="fr-FR" b="0" i="0" dirty="0"/>
            <a:t>En ce qui concerne les tachymètres, les deux technologies les plus courantes sont : les tachymètres optiques (réflexion) et les tachymètres à contact.</a:t>
          </a:r>
          <a:endParaRPr lang="en-US" dirty="0"/>
        </a:p>
      </dgm:t>
    </dgm:pt>
    <dgm:pt modelId="{FC1E7D53-6032-48D7-96B0-D6C75B0CBAB8}" type="parTrans" cxnId="{26D18B21-B0CE-4C30-93CD-B81251B343FB}">
      <dgm:prSet/>
      <dgm:spPr/>
      <dgm:t>
        <a:bodyPr/>
        <a:lstStyle/>
        <a:p>
          <a:endParaRPr lang="en-US"/>
        </a:p>
      </dgm:t>
    </dgm:pt>
    <dgm:pt modelId="{61907296-53A5-42F8-A886-4B382B115463}" type="sibTrans" cxnId="{26D18B21-B0CE-4C30-93CD-B81251B343FB}">
      <dgm:prSet/>
      <dgm:spPr/>
      <dgm:t>
        <a:bodyPr/>
        <a:lstStyle/>
        <a:p>
          <a:endParaRPr lang="en-US"/>
        </a:p>
      </dgm:t>
    </dgm:pt>
    <dgm:pt modelId="{DCE455BA-1838-4BC7-B3C1-00BC07D48514}" type="pres">
      <dgm:prSet presAssocID="{4FCC0891-DDE7-4743-8190-DB1C5F4770D9}" presName="root" presStyleCnt="0">
        <dgm:presLayoutVars>
          <dgm:dir/>
          <dgm:resizeHandles val="exact"/>
        </dgm:presLayoutVars>
      </dgm:prSet>
      <dgm:spPr/>
    </dgm:pt>
    <dgm:pt modelId="{4688783E-AFB4-48DA-820C-EF1BB69AACCD}" type="pres">
      <dgm:prSet presAssocID="{764D13AC-A340-4F72-A5FC-38AF44642C21}" presName="compNode" presStyleCnt="0"/>
      <dgm:spPr/>
    </dgm:pt>
    <dgm:pt modelId="{DFBC8EAC-FD7B-4925-801B-7066999C9F41}" type="pres">
      <dgm:prSet presAssocID="{764D13AC-A340-4F72-A5FC-38AF44642C21}" presName="bgRect" presStyleLbl="bgShp" presStyleIdx="0" presStyleCnt="4"/>
      <dgm:spPr/>
    </dgm:pt>
    <dgm:pt modelId="{AE369225-6932-42F9-A714-1F72367EB984}" type="pres">
      <dgm:prSet presAssocID="{764D13AC-A340-4F72-A5FC-38AF44642C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ntôme"/>
        </a:ext>
      </dgm:extLst>
    </dgm:pt>
    <dgm:pt modelId="{8FE2B572-67DF-43B9-BB9E-F6FFBF1F35C2}" type="pres">
      <dgm:prSet presAssocID="{764D13AC-A340-4F72-A5FC-38AF44642C21}" presName="spaceRect" presStyleCnt="0"/>
      <dgm:spPr/>
    </dgm:pt>
    <dgm:pt modelId="{D80589B9-9BD5-4E53-BF94-FCEF510F4C38}" type="pres">
      <dgm:prSet presAssocID="{764D13AC-A340-4F72-A5FC-38AF44642C21}" presName="parTx" presStyleLbl="revTx" presStyleIdx="0" presStyleCnt="4">
        <dgm:presLayoutVars>
          <dgm:chMax val="0"/>
          <dgm:chPref val="0"/>
        </dgm:presLayoutVars>
      </dgm:prSet>
      <dgm:spPr/>
    </dgm:pt>
    <dgm:pt modelId="{A5FF3E04-8D5D-4910-8A73-91B6695D0CA1}" type="pres">
      <dgm:prSet presAssocID="{1614BFAA-A14C-432C-BB38-FF4F9F0EA606}" presName="sibTrans" presStyleCnt="0"/>
      <dgm:spPr/>
    </dgm:pt>
    <dgm:pt modelId="{FB339C76-4539-4274-90D2-4087603C4B8C}" type="pres">
      <dgm:prSet presAssocID="{27864D57-3D46-44C2-A562-87277CBB25BE}" presName="compNode" presStyleCnt="0"/>
      <dgm:spPr/>
    </dgm:pt>
    <dgm:pt modelId="{F8EC2A18-E2F6-4042-A109-01F4B25865BA}" type="pres">
      <dgm:prSet presAssocID="{27864D57-3D46-44C2-A562-87277CBB25BE}" presName="bgRect" presStyleLbl="bgShp" presStyleIdx="1" presStyleCnt="4"/>
      <dgm:spPr/>
    </dgm:pt>
    <dgm:pt modelId="{ADD655CA-8E5D-4153-A07C-F0FF740E1786}" type="pres">
      <dgm:prSet presAssocID="{27864D57-3D46-44C2-A562-87277CBB25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vron Arrows"/>
        </a:ext>
      </dgm:extLst>
    </dgm:pt>
    <dgm:pt modelId="{13B821E7-8F6D-4825-B09D-9B192BF26347}" type="pres">
      <dgm:prSet presAssocID="{27864D57-3D46-44C2-A562-87277CBB25BE}" presName="spaceRect" presStyleCnt="0"/>
      <dgm:spPr/>
    </dgm:pt>
    <dgm:pt modelId="{9F0C770A-5716-49C6-BA75-669EA44CBAA1}" type="pres">
      <dgm:prSet presAssocID="{27864D57-3D46-44C2-A562-87277CBB25BE}" presName="parTx" presStyleLbl="revTx" presStyleIdx="1" presStyleCnt="4">
        <dgm:presLayoutVars>
          <dgm:chMax val="0"/>
          <dgm:chPref val="0"/>
        </dgm:presLayoutVars>
      </dgm:prSet>
      <dgm:spPr/>
    </dgm:pt>
    <dgm:pt modelId="{D52D62E9-7703-4931-BA8F-8115D4867B3F}" type="pres">
      <dgm:prSet presAssocID="{D3C26C8F-24FD-4BFF-853E-F13264391621}" presName="sibTrans" presStyleCnt="0"/>
      <dgm:spPr/>
    </dgm:pt>
    <dgm:pt modelId="{3F60B1B3-E321-4ECC-8116-F3BC68FCFC36}" type="pres">
      <dgm:prSet presAssocID="{02EC85DF-A2E1-4192-8328-74B2357031E9}" presName="compNode" presStyleCnt="0"/>
      <dgm:spPr/>
    </dgm:pt>
    <dgm:pt modelId="{130968B6-6447-411E-BD19-6B1FFDE45C14}" type="pres">
      <dgm:prSet presAssocID="{02EC85DF-A2E1-4192-8328-74B2357031E9}" presName="bgRect" presStyleLbl="bgShp" presStyleIdx="2" presStyleCnt="4"/>
      <dgm:spPr/>
    </dgm:pt>
    <dgm:pt modelId="{570BAFC1-2078-485D-BBF9-31004FD71996}" type="pres">
      <dgm:prSet presAssocID="{02EC85DF-A2E1-4192-8328-74B2357031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grenages"/>
        </a:ext>
      </dgm:extLst>
    </dgm:pt>
    <dgm:pt modelId="{256BF600-9A0D-4382-B498-5BBE37AEC206}" type="pres">
      <dgm:prSet presAssocID="{02EC85DF-A2E1-4192-8328-74B2357031E9}" presName="spaceRect" presStyleCnt="0"/>
      <dgm:spPr/>
    </dgm:pt>
    <dgm:pt modelId="{81E07BA8-B73B-4CAA-A96E-DA2736357227}" type="pres">
      <dgm:prSet presAssocID="{02EC85DF-A2E1-4192-8328-74B2357031E9}" presName="parTx" presStyleLbl="revTx" presStyleIdx="2" presStyleCnt="4">
        <dgm:presLayoutVars>
          <dgm:chMax val="0"/>
          <dgm:chPref val="0"/>
        </dgm:presLayoutVars>
      </dgm:prSet>
      <dgm:spPr/>
    </dgm:pt>
    <dgm:pt modelId="{8661D46A-7BA6-44A4-A462-18B090F17115}" type="pres">
      <dgm:prSet presAssocID="{000F988F-60E8-4139-A921-D3B475B98D70}" presName="sibTrans" presStyleCnt="0"/>
      <dgm:spPr/>
    </dgm:pt>
    <dgm:pt modelId="{DF37C298-3481-4C8D-AA7B-ECB01BA2D4FF}" type="pres">
      <dgm:prSet presAssocID="{07983E45-7532-4366-B2BD-81398437D672}" presName="compNode" presStyleCnt="0"/>
      <dgm:spPr/>
    </dgm:pt>
    <dgm:pt modelId="{A051A79D-8920-4523-9793-0B608A0F9FEA}" type="pres">
      <dgm:prSet presAssocID="{07983E45-7532-4366-B2BD-81398437D672}" presName="bgRect" presStyleLbl="bgShp" presStyleIdx="3" presStyleCnt="4"/>
      <dgm:spPr/>
    </dgm:pt>
    <dgm:pt modelId="{17353521-6EB6-4161-BC52-BEF8B6D90EAF}" type="pres">
      <dgm:prSet presAssocID="{07983E45-7532-4366-B2BD-81398437D6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unettes"/>
        </a:ext>
      </dgm:extLst>
    </dgm:pt>
    <dgm:pt modelId="{DBD855FF-E492-4267-A485-175FCFDD496C}" type="pres">
      <dgm:prSet presAssocID="{07983E45-7532-4366-B2BD-81398437D672}" presName="spaceRect" presStyleCnt="0"/>
      <dgm:spPr/>
    </dgm:pt>
    <dgm:pt modelId="{46195AF6-0C84-447D-88B2-93940446C582}" type="pres">
      <dgm:prSet presAssocID="{07983E45-7532-4366-B2BD-81398437D672}" presName="parTx" presStyleLbl="revTx" presStyleIdx="3" presStyleCnt="4" custScaleX="119430">
        <dgm:presLayoutVars>
          <dgm:chMax val="0"/>
          <dgm:chPref val="0"/>
        </dgm:presLayoutVars>
      </dgm:prSet>
      <dgm:spPr/>
    </dgm:pt>
  </dgm:ptLst>
  <dgm:cxnLst>
    <dgm:cxn modelId="{436D610C-E484-4C4A-A2AB-336385756459}" type="presOf" srcId="{07983E45-7532-4366-B2BD-81398437D672}" destId="{46195AF6-0C84-447D-88B2-93940446C582}" srcOrd="0" destOrd="0" presId="urn:microsoft.com/office/officeart/2018/2/layout/IconVerticalSolidList"/>
    <dgm:cxn modelId="{26D18B21-B0CE-4C30-93CD-B81251B343FB}" srcId="{4FCC0891-DDE7-4743-8190-DB1C5F4770D9}" destId="{07983E45-7532-4366-B2BD-81398437D672}" srcOrd="3" destOrd="0" parTransId="{FC1E7D53-6032-48D7-96B0-D6C75B0CBAB8}" sibTransId="{61907296-53A5-42F8-A886-4B382B115463}"/>
    <dgm:cxn modelId="{735A712B-0B25-4903-990E-FB70A780B9A3}" type="presOf" srcId="{4FCC0891-DDE7-4743-8190-DB1C5F4770D9}" destId="{DCE455BA-1838-4BC7-B3C1-00BC07D48514}" srcOrd="0" destOrd="0" presId="urn:microsoft.com/office/officeart/2018/2/layout/IconVerticalSolidList"/>
    <dgm:cxn modelId="{CCF8204D-6E26-4ED3-AC2E-B9C587061607}" srcId="{4FCC0891-DDE7-4743-8190-DB1C5F4770D9}" destId="{02EC85DF-A2E1-4192-8328-74B2357031E9}" srcOrd="2" destOrd="0" parTransId="{032C7F8E-DDEC-41AA-A71C-619A3440B6AC}" sibTransId="{000F988F-60E8-4139-A921-D3B475B98D70}"/>
    <dgm:cxn modelId="{D1448A54-3E56-4E72-ACB2-8D3ED4DDFC20}" srcId="{4FCC0891-DDE7-4743-8190-DB1C5F4770D9}" destId="{27864D57-3D46-44C2-A562-87277CBB25BE}" srcOrd="1" destOrd="0" parTransId="{5648CD8B-208F-4DE4-916C-261EB6BAA288}" sibTransId="{D3C26C8F-24FD-4BFF-853E-F13264391621}"/>
    <dgm:cxn modelId="{A29EDAA3-6AC3-4223-BF5E-29D51FE30BB7}" srcId="{4FCC0891-DDE7-4743-8190-DB1C5F4770D9}" destId="{764D13AC-A340-4F72-A5FC-38AF44642C21}" srcOrd="0" destOrd="0" parTransId="{E7C03BB8-4A4A-4594-B7D5-C8D3469D8E4C}" sibTransId="{1614BFAA-A14C-432C-BB38-FF4F9F0EA606}"/>
    <dgm:cxn modelId="{77C8A1B1-E971-4356-9FEB-7FB0619EADA6}" type="presOf" srcId="{02EC85DF-A2E1-4192-8328-74B2357031E9}" destId="{81E07BA8-B73B-4CAA-A96E-DA2736357227}" srcOrd="0" destOrd="0" presId="urn:microsoft.com/office/officeart/2018/2/layout/IconVerticalSolidList"/>
    <dgm:cxn modelId="{C74D67EE-E452-476B-86D5-AAEA181B81EB}" type="presOf" srcId="{764D13AC-A340-4F72-A5FC-38AF44642C21}" destId="{D80589B9-9BD5-4E53-BF94-FCEF510F4C38}" srcOrd="0" destOrd="0" presId="urn:microsoft.com/office/officeart/2018/2/layout/IconVerticalSolidList"/>
    <dgm:cxn modelId="{B4DBA0F6-6F47-4786-9CB5-212DDFA95D75}" type="presOf" srcId="{27864D57-3D46-44C2-A562-87277CBB25BE}" destId="{9F0C770A-5716-49C6-BA75-669EA44CBAA1}" srcOrd="0" destOrd="0" presId="urn:microsoft.com/office/officeart/2018/2/layout/IconVerticalSolidList"/>
    <dgm:cxn modelId="{AD571E01-867C-4112-8636-F5E0396B9494}" type="presParOf" srcId="{DCE455BA-1838-4BC7-B3C1-00BC07D48514}" destId="{4688783E-AFB4-48DA-820C-EF1BB69AACCD}" srcOrd="0" destOrd="0" presId="urn:microsoft.com/office/officeart/2018/2/layout/IconVerticalSolidList"/>
    <dgm:cxn modelId="{EBCB786E-64BA-4CDE-ABDC-3757E68A1CB2}" type="presParOf" srcId="{4688783E-AFB4-48DA-820C-EF1BB69AACCD}" destId="{DFBC8EAC-FD7B-4925-801B-7066999C9F41}" srcOrd="0" destOrd="0" presId="urn:microsoft.com/office/officeart/2018/2/layout/IconVerticalSolidList"/>
    <dgm:cxn modelId="{389B3EDB-B128-4D36-AD0E-F7C4F0621747}" type="presParOf" srcId="{4688783E-AFB4-48DA-820C-EF1BB69AACCD}" destId="{AE369225-6932-42F9-A714-1F72367EB984}" srcOrd="1" destOrd="0" presId="urn:microsoft.com/office/officeart/2018/2/layout/IconVerticalSolidList"/>
    <dgm:cxn modelId="{60E87727-A937-495D-885E-8A5CCEE0A6C2}" type="presParOf" srcId="{4688783E-AFB4-48DA-820C-EF1BB69AACCD}" destId="{8FE2B572-67DF-43B9-BB9E-F6FFBF1F35C2}" srcOrd="2" destOrd="0" presId="urn:microsoft.com/office/officeart/2018/2/layout/IconVerticalSolidList"/>
    <dgm:cxn modelId="{BB37AC26-642D-491C-B887-F13BD1C33096}" type="presParOf" srcId="{4688783E-AFB4-48DA-820C-EF1BB69AACCD}" destId="{D80589B9-9BD5-4E53-BF94-FCEF510F4C38}" srcOrd="3" destOrd="0" presId="urn:microsoft.com/office/officeart/2018/2/layout/IconVerticalSolidList"/>
    <dgm:cxn modelId="{E2391719-0CD0-4092-9D88-B503A0010424}" type="presParOf" srcId="{DCE455BA-1838-4BC7-B3C1-00BC07D48514}" destId="{A5FF3E04-8D5D-4910-8A73-91B6695D0CA1}" srcOrd="1" destOrd="0" presId="urn:microsoft.com/office/officeart/2018/2/layout/IconVerticalSolidList"/>
    <dgm:cxn modelId="{4C940A3B-A187-454E-BBCC-0A36C0DDCD28}" type="presParOf" srcId="{DCE455BA-1838-4BC7-B3C1-00BC07D48514}" destId="{FB339C76-4539-4274-90D2-4087603C4B8C}" srcOrd="2" destOrd="0" presId="urn:microsoft.com/office/officeart/2018/2/layout/IconVerticalSolidList"/>
    <dgm:cxn modelId="{3853A55B-9488-4E72-ADAB-B19840D3F88B}" type="presParOf" srcId="{FB339C76-4539-4274-90D2-4087603C4B8C}" destId="{F8EC2A18-E2F6-4042-A109-01F4B25865BA}" srcOrd="0" destOrd="0" presId="urn:microsoft.com/office/officeart/2018/2/layout/IconVerticalSolidList"/>
    <dgm:cxn modelId="{A4DDE989-E390-4665-9146-F4FDB46EC08B}" type="presParOf" srcId="{FB339C76-4539-4274-90D2-4087603C4B8C}" destId="{ADD655CA-8E5D-4153-A07C-F0FF740E1786}" srcOrd="1" destOrd="0" presId="urn:microsoft.com/office/officeart/2018/2/layout/IconVerticalSolidList"/>
    <dgm:cxn modelId="{D0A24F80-D8A1-4B0E-9C60-EC0358D6DD43}" type="presParOf" srcId="{FB339C76-4539-4274-90D2-4087603C4B8C}" destId="{13B821E7-8F6D-4825-B09D-9B192BF26347}" srcOrd="2" destOrd="0" presId="urn:microsoft.com/office/officeart/2018/2/layout/IconVerticalSolidList"/>
    <dgm:cxn modelId="{4C37A67E-8D28-4132-AE40-5E04FCB5E5C0}" type="presParOf" srcId="{FB339C76-4539-4274-90D2-4087603C4B8C}" destId="{9F0C770A-5716-49C6-BA75-669EA44CBAA1}" srcOrd="3" destOrd="0" presId="urn:microsoft.com/office/officeart/2018/2/layout/IconVerticalSolidList"/>
    <dgm:cxn modelId="{BE2A966A-38EF-4F7B-A3BA-752E9270F92C}" type="presParOf" srcId="{DCE455BA-1838-4BC7-B3C1-00BC07D48514}" destId="{D52D62E9-7703-4931-BA8F-8115D4867B3F}" srcOrd="3" destOrd="0" presId="urn:microsoft.com/office/officeart/2018/2/layout/IconVerticalSolidList"/>
    <dgm:cxn modelId="{50DFE3C2-9D4E-4491-9806-B54EA0E9C5BB}" type="presParOf" srcId="{DCE455BA-1838-4BC7-B3C1-00BC07D48514}" destId="{3F60B1B3-E321-4ECC-8116-F3BC68FCFC36}" srcOrd="4" destOrd="0" presId="urn:microsoft.com/office/officeart/2018/2/layout/IconVerticalSolidList"/>
    <dgm:cxn modelId="{4E89FF5F-68C7-40CE-845A-F2081F4448BA}" type="presParOf" srcId="{3F60B1B3-E321-4ECC-8116-F3BC68FCFC36}" destId="{130968B6-6447-411E-BD19-6B1FFDE45C14}" srcOrd="0" destOrd="0" presId="urn:microsoft.com/office/officeart/2018/2/layout/IconVerticalSolidList"/>
    <dgm:cxn modelId="{F95E08D4-1033-46E6-8877-4EAF211B1333}" type="presParOf" srcId="{3F60B1B3-E321-4ECC-8116-F3BC68FCFC36}" destId="{570BAFC1-2078-485D-BBF9-31004FD71996}" srcOrd="1" destOrd="0" presId="urn:microsoft.com/office/officeart/2018/2/layout/IconVerticalSolidList"/>
    <dgm:cxn modelId="{FB0E4B80-CF68-4B30-BD66-36F391C0787A}" type="presParOf" srcId="{3F60B1B3-E321-4ECC-8116-F3BC68FCFC36}" destId="{256BF600-9A0D-4382-B498-5BBE37AEC206}" srcOrd="2" destOrd="0" presId="urn:microsoft.com/office/officeart/2018/2/layout/IconVerticalSolidList"/>
    <dgm:cxn modelId="{186B427F-2A9C-48E1-B0B3-29F0D0E06C24}" type="presParOf" srcId="{3F60B1B3-E321-4ECC-8116-F3BC68FCFC36}" destId="{81E07BA8-B73B-4CAA-A96E-DA2736357227}" srcOrd="3" destOrd="0" presId="urn:microsoft.com/office/officeart/2018/2/layout/IconVerticalSolidList"/>
    <dgm:cxn modelId="{1A222104-BEDB-4C28-B77B-ED95CDB8FC20}" type="presParOf" srcId="{DCE455BA-1838-4BC7-B3C1-00BC07D48514}" destId="{8661D46A-7BA6-44A4-A462-18B090F17115}" srcOrd="5" destOrd="0" presId="urn:microsoft.com/office/officeart/2018/2/layout/IconVerticalSolidList"/>
    <dgm:cxn modelId="{9BD33D5E-57B9-4A33-BC78-0A4FDBAC2FD0}" type="presParOf" srcId="{DCE455BA-1838-4BC7-B3C1-00BC07D48514}" destId="{DF37C298-3481-4C8D-AA7B-ECB01BA2D4FF}" srcOrd="6" destOrd="0" presId="urn:microsoft.com/office/officeart/2018/2/layout/IconVerticalSolidList"/>
    <dgm:cxn modelId="{6F2402DE-AE5B-40A5-8655-B15FA777117C}" type="presParOf" srcId="{DF37C298-3481-4C8D-AA7B-ECB01BA2D4FF}" destId="{A051A79D-8920-4523-9793-0B608A0F9FEA}" srcOrd="0" destOrd="0" presId="urn:microsoft.com/office/officeart/2018/2/layout/IconVerticalSolidList"/>
    <dgm:cxn modelId="{4A6CF7EE-20CB-496D-B35B-18971D8DF4EB}" type="presParOf" srcId="{DF37C298-3481-4C8D-AA7B-ECB01BA2D4FF}" destId="{17353521-6EB6-4161-BC52-BEF8B6D90EAF}" srcOrd="1" destOrd="0" presId="urn:microsoft.com/office/officeart/2018/2/layout/IconVerticalSolidList"/>
    <dgm:cxn modelId="{DEC07E4B-388A-4BD1-B199-1BF88A6E9F81}" type="presParOf" srcId="{DF37C298-3481-4C8D-AA7B-ECB01BA2D4FF}" destId="{DBD855FF-E492-4267-A485-175FCFDD496C}" srcOrd="2" destOrd="0" presId="urn:microsoft.com/office/officeart/2018/2/layout/IconVerticalSolidList"/>
    <dgm:cxn modelId="{558EACCD-144E-4846-B246-80CCBC0F5CB0}" type="presParOf" srcId="{DF37C298-3481-4C8D-AA7B-ECB01BA2D4FF}" destId="{46195AF6-0C84-447D-88B2-93940446C5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B1E6C6-8D66-4849-A483-89E35C5E4D98}"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9F650490-9E20-425A-A65F-27AFE53EEDAD}">
      <dgm:prSet custT="1"/>
      <dgm:spPr/>
      <dgm:t>
        <a:bodyPr/>
        <a:lstStyle/>
        <a:p>
          <a:r>
            <a:rPr lang="fr-FR" sz="2400" b="0" i="0" dirty="0"/>
            <a:t>Capteur à câble : déplacement/vitesse</a:t>
          </a:r>
          <a:endParaRPr lang="en-US" sz="2400" dirty="0"/>
        </a:p>
      </dgm:t>
    </dgm:pt>
    <dgm:pt modelId="{CD6C580E-E4A7-4AFC-BD98-8FB650231E84}" type="parTrans" cxnId="{47A172EE-E4E8-4065-ABCA-BBEE9238FC85}">
      <dgm:prSet/>
      <dgm:spPr/>
      <dgm:t>
        <a:bodyPr/>
        <a:lstStyle/>
        <a:p>
          <a:endParaRPr lang="en-US"/>
        </a:p>
      </dgm:t>
    </dgm:pt>
    <dgm:pt modelId="{6B99F3AA-FC50-4D8F-8E23-AA5686571118}" type="sibTrans" cxnId="{47A172EE-E4E8-4065-ABCA-BBEE9238FC85}">
      <dgm:prSet/>
      <dgm:spPr/>
      <dgm:t>
        <a:bodyPr/>
        <a:lstStyle/>
        <a:p>
          <a:endParaRPr lang="en-US"/>
        </a:p>
      </dgm:t>
    </dgm:pt>
    <dgm:pt modelId="{4384AFBD-C64C-444A-B212-2610C1C304C6}">
      <dgm:prSet custT="1"/>
      <dgm:spPr/>
      <dgm:t>
        <a:bodyPr/>
        <a:lstStyle/>
        <a:p>
          <a:r>
            <a:rPr lang="fr-FR" sz="2400" b="0" i="0" dirty="0"/>
            <a:t>Robuste et économique</a:t>
          </a:r>
          <a:endParaRPr lang="en-US" sz="2400" dirty="0"/>
        </a:p>
      </dgm:t>
    </dgm:pt>
    <dgm:pt modelId="{D89B25B7-AB38-426C-8777-ACB4C21D649C}" type="parTrans" cxnId="{6E3A322E-E44B-4604-B107-5D0BDB434293}">
      <dgm:prSet/>
      <dgm:spPr/>
      <dgm:t>
        <a:bodyPr/>
        <a:lstStyle/>
        <a:p>
          <a:endParaRPr lang="en-US"/>
        </a:p>
      </dgm:t>
    </dgm:pt>
    <dgm:pt modelId="{89AFB7F5-6793-4FC8-A817-ABC3BDC36F2A}" type="sibTrans" cxnId="{6E3A322E-E44B-4604-B107-5D0BDB434293}">
      <dgm:prSet/>
      <dgm:spPr/>
      <dgm:t>
        <a:bodyPr/>
        <a:lstStyle/>
        <a:p>
          <a:endParaRPr lang="en-US"/>
        </a:p>
      </dgm:t>
    </dgm:pt>
    <dgm:pt modelId="{B29194CD-B7DE-402F-94E0-FB934DE93BFA}">
      <dgm:prSet custT="1"/>
      <dgm:spPr/>
      <dgm:t>
        <a:bodyPr/>
        <a:lstStyle/>
        <a:p>
          <a:r>
            <a:rPr lang="fr-FR" sz="2400" b="0" i="0" dirty="0"/>
            <a:t>Etendues de mesure de 50mm à 2 m</a:t>
          </a:r>
          <a:endParaRPr lang="en-US" sz="2400" dirty="0"/>
        </a:p>
      </dgm:t>
    </dgm:pt>
    <dgm:pt modelId="{5BF7A578-F657-4BE1-8F3D-F31AD6E5D621}" type="parTrans" cxnId="{01E58096-2CB9-4977-B6CA-603A6B70F4DF}">
      <dgm:prSet/>
      <dgm:spPr/>
      <dgm:t>
        <a:bodyPr/>
        <a:lstStyle/>
        <a:p>
          <a:endParaRPr lang="en-US"/>
        </a:p>
      </dgm:t>
    </dgm:pt>
    <dgm:pt modelId="{26B9C5A1-2B00-4981-BBE2-6A9161E5738F}" type="sibTrans" cxnId="{01E58096-2CB9-4977-B6CA-603A6B70F4DF}">
      <dgm:prSet/>
      <dgm:spPr/>
      <dgm:t>
        <a:bodyPr/>
        <a:lstStyle/>
        <a:p>
          <a:endParaRPr lang="en-US"/>
        </a:p>
      </dgm:t>
    </dgm:pt>
    <dgm:pt modelId="{21FB4868-BF9D-4BC7-B751-2005D65DAA76}">
      <dgm:prSet custT="1"/>
      <dgm:spPr/>
      <dgm:t>
        <a:bodyPr/>
        <a:lstStyle/>
        <a:p>
          <a:r>
            <a:rPr lang="fr-FR" sz="2400" b="0" i="0" dirty="0"/>
            <a:t>Signal de sortie: Tension, courant, TTL</a:t>
          </a:r>
          <a:endParaRPr lang="en-US" sz="2400" dirty="0"/>
        </a:p>
      </dgm:t>
    </dgm:pt>
    <dgm:pt modelId="{A8E3BE19-94A7-4EC0-AC10-19D13E4ED33B}" type="parTrans" cxnId="{F57F6D93-C5B4-445A-A21C-108CF059F494}">
      <dgm:prSet/>
      <dgm:spPr/>
      <dgm:t>
        <a:bodyPr/>
        <a:lstStyle/>
        <a:p>
          <a:endParaRPr lang="en-US"/>
        </a:p>
      </dgm:t>
    </dgm:pt>
    <dgm:pt modelId="{5BCE3010-DD30-4344-ADFF-00EED1EFF2B9}" type="sibTrans" cxnId="{F57F6D93-C5B4-445A-A21C-108CF059F494}">
      <dgm:prSet/>
      <dgm:spPr/>
      <dgm:t>
        <a:bodyPr/>
        <a:lstStyle/>
        <a:p>
          <a:endParaRPr lang="en-US"/>
        </a:p>
      </dgm:t>
    </dgm:pt>
    <dgm:pt modelId="{C7970E0A-D3BE-461D-B428-DCC6EC16EA71}">
      <dgm:prSet custT="1"/>
      <dgm:spPr/>
      <dgm:t>
        <a:bodyPr/>
        <a:lstStyle/>
        <a:p>
          <a:r>
            <a:rPr lang="fr-FR" sz="2400" b="0" i="0" dirty="0"/>
            <a:t>Non-linéarité: 0.10 à 0,25% PE</a:t>
          </a:r>
          <a:endParaRPr lang="en-US" sz="2400" dirty="0"/>
        </a:p>
      </dgm:t>
    </dgm:pt>
    <dgm:pt modelId="{D0A385B8-77FB-49F4-B5C3-D568B5EB9767}" type="parTrans" cxnId="{4F5660E8-1612-4444-AC2E-D7D5F281EDF4}">
      <dgm:prSet/>
      <dgm:spPr/>
      <dgm:t>
        <a:bodyPr/>
        <a:lstStyle/>
        <a:p>
          <a:endParaRPr lang="en-US"/>
        </a:p>
      </dgm:t>
    </dgm:pt>
    <dgm:pt modelId="{5DDE940C-CF9E-4D84-9311-59774EB6CE59}" type="sibTrans" cxnId="{4F5660E8-1612-4444-AC2E-D7D5F281EDF4}">
      <dgm:prSet/>
      <dgm:spPr/>
      <dgm:t>
        <a:bodyPr/>
        <a:lstStyle/>
        <a:p>
          <a:endParaRPr lang="en-US"/>
        </a:p>
      </dgm:t>
    </dgm:pt>
    <dgm:pt modelId="{116E52B8-A1D9-41AF-A49E-C224B811E024}">
      <dgm:prSet custT="1"/>
      <dgm:spPr/>
      <dgm:t>
        <a:bodyPr/>
        <a:lstStyle/>
        <a:p>
          <a:r>
            <a:rPr lang="fr-FR" sz="2400" b="0" i="0" dirty="0"/>
            <a:t>Répétabilité: 0.015% de l'étendue de mesure</a:t>
          </a:r>
          <a:endParaRPr lang="en-US" sz="2400" dirty="0"/>
        </a:p>
      </dgm:t>
    </dgm:pt>
    <dgm:pt modelId="{3330DA76-10C0-4650-986E-72EF1B437C6B}" type="parTrans" cxnId="{BB4DF395-2144-459F-B692-F3E818B9E7DF}">
      <dgm:prSet/>
      <dgm:spPr/>
      <dgm:t>
        <a:bodyPr/>
        <a:lstStyle/>
        <a:p>
          <a:endParaRPr lang="en-US"/>
        </a:p>
      </dgm:t>
    </dgm:pt>
    <dgm:pt modelId="{C28F5FE9-1381-41C5-96FD-0B5B2100594A}" type="sibTrans" cxnId="{BB4DF395-2144-459F-B692-F3E818B9E7DF}">
      <dgm:prSet/>
      <dgm:spPr/>
      <dgm:t>
        <a:bodyPr/>
        <a:lstStyle/>
        <a:p>
          <a:endParaRPr lang="en-US"/>
        </a:p>
      </dgm:t>
    </dgm:pt>
    <dgm:pt modelId="{83222644-6DB5-4B58-BD01-C385183E0128}">
      <dgm:prSet custT="1"/>
      <dgm:spPr/>
      <dgm:t>
        <a:bodyPr/>
        <a:lstStyle/>
        <a:p>
          <a:r>
            <a:rPr lang="fr-FR" sz="2400" b="0" i="0" dirty="0" err="1"/>
            <a:t>Zero</a:t>
          </a:r>
          <a:r>
            <a:rPr lang="fr-FR" sz="2400" b="0" i="0" dirty="0"/>
            <a:t> et gain réglables sur certains modèles</a:t>
          </a:r>
          <a:endParaRPr lang="en-US" sz="2400" dirty="0"/>
        </a:p>
      </dgm:t>
    </dgm:pt>
    <dgm:pt modelId="{25C001E8-48A4-4E13-A646-92AE01B23DE9}" type="parTrans" cxnId="{7D15847D-D357-4412-B8F5-7EF38A134806}">
      <dgm:prSet/>
      <dgm:spPr/>
      <dgm:t>
        <a:bodyPr/>
        <a:lstStyle/>
        <a:p>
          <a:endParaRPr lang="en-US"/>
        </a:p>
      </dgm:t>
    </dgm:pt>
    <dgm:pt modelId="{73CE8C55-820E-4DB4-B8E1-54D9E596600A}" type="sibTrans" cxnId="{7D15847D-D357-4412-B8F5-7EF38A134806}">
      <dgm:prSet/>
      <dgm:spPr/>
      <dgm:t>
        <a:bodyPr/>
        <a:lstStyle/>
        <a:p>
          <a:endParaRPr lang="en-US"/>
        </a:p>
      </dgm:t>
    </dgm:pt>
    <dgm:pt modelId="{6A43F445-8079-4B22-B917-C29071FC97B7}">
      <dgm:prSet custT="1"/>
      <dgm:spPr/>
      <dgm:t>
        <a:bodyPr/>
        <a:lstStyle/>
        <a:p>
          <a:r>
            <a:rPr lang="fr-FR" sz="2400" b="0" i="0" dirty="0" err="1"/>
            <a:t>Materiaux</a:t>
          </a:r>
          <a:r>
            <a:rPr lang="fr-FR" sz="2400" b="0" i="0" dirty="0"/>
            <a:t>: Aluminium</a:t>
          </a:r>
          <a:endParaRPr lang="en-US" sz="2400" dirty="0"/>
        </a:p>
      </dgm:t>
    </dgm:pt>
    <dgm:pt modelId="{F8A156D9-4601-4D1D-8738-CE9D8CAF87E0}" type="parTrans" cxnId="{02551414-4657-40C8-9F9E-6588BC28F3DB}">
      <dgm:prSet/>
      <dgm:spPr/>
      <dgm:t>
        <a:bodyPr/>
        <a:lstStyle/>
        <a:p>
          <a:endParaRPr lang="en-US"/>
        </a:p>
      </dgm:t>
    </dgm:pt>
    <dgm:pt modelId="{6DA5CE4D-71E7-4BAE-A97D-6BA10A5E121F}" type="sibTrans" cxnId="{02551414-4657-40C8-9F9E-6588BC28F3DB}">
      <dgm:prSet/>
      <dgm:spPr/>
      <dgm:t>
        <a:bodyPr/>
        <a:lstStyle/>
        <a:p>
          <a:endParaRPr lang="en-US"/>
        </a:p>
      </dgm:t>
    </dgm:pt>
    <dgm:pt modelId="{0464DF8B-E870-43DE-92A5-A25087AE3F63}" type="pres">
      <dgm:prSet presAssocID="{ACB1E6C6-8D66-4849-A483-89E35C5E4D98}" presName="Name0" presStyleCnt="0">
        <dgm:presLayoutVars>
          <dgm:dir/>
          <dgm:animLvl val="lvl"/>
          <dgm:resizeHandles val="exact"/>
        </dgm:presLayoutVars>
      </dgm:prSet>
      <dgm:spPr/>
    </dgm:pt>
    <dgm:pt modelId="{DA6D71E1-1DBB-4BE6-A5D1-C042EC7F6A72}" type="pres">
      <dgm:prSet presAssocID="{9F650490-9E20-425A-A65F-27AFE53EEDAD}" presName="linNode" presStyleCnt="0"/>
      <dgm:spPr/>
    </dgm:pt>
    <dgm:pt modelId="{F998C16C-A312-4C4E-A5D8-9460285A9875}" type="pres">
      <dgm:prSet presAssocID="{9F650490-9E20-425A-A65F-27AFE53EEDAD}" presName="parentText" presStyleLbl="node1" presStyleIdx="0" presStyleCnt="8" custScaleX="131009" custScaleY="205645" custLinFactY="5560" custLinFactNeighborX="-59622" custLinFactNeighborY="100000">
        <dgm:presLayoutVars>
          <dgm:chMax val="1"/>
          <dgm:bulletEnabled val="1"/>
        </dgm:presLayoutVars>
      </dgm:prSet>
      <dgm:spPr/>
    </dgm:pt>
    <dgm:pt modelId="{D4AE640A-2050-4A13-9085-8F5292F41587}" type="pres">
      <dgm:prSet presAssocID="{6B99F3AA-FC50-4D8F-8E23-AA5686571118}" presName="sp" presStyleCnt="0"/>
      <dgm:spPr/>
    </dgm:pt>
    <dgm:pt modelId="{1A2B4E31-C6AA-42D2-8D13-97482F4D0E1B}" type="pres">
      <dgm:prSet presAssocID="{4384AFBD-C64C-444A-B212-2610C1C304C6}" presName="linNode" presStyleCnt="0"/>
      <dgm:spPr/>
    </dgm:pt>
    <dgm:pt modelId="{056E36CB-E8F1-415E-AFCA-25EF6B892C95}" type="pres">
      <dgm:prSet presAssocID="{4384AFBD-C64C-444A-B212-2610C1C304C6}" presName="parentText" presStyleLbl="node1" presStyleIdx="1" presStyleCnt="8" custScaleX="131127" custScaleY="206708" custLinFactY="300000" custLinFactNeighborX="-58037" custLinFactNeighborY="394055">
        <dgm:presLayoutVars>
          <dgm:chMax val="1"/>
          <dgm:bulletEnabled val="1"/>
        </dgm:presLayoutVars>
      </dgm:prSet>
      <dgm:spPr/>
    </dgm:pt>
    <dgm:pt modelId="{2FDAC850-6BB8-470D-93E1-45EEDC3F12C8}" type="pres">
      <dgm:prSet presAssocID="{89AFB7F5-6793-4FC8-A817-ABC3BDC36F2A}" presName="sp" presStyleCnt="0"/>
      <dgm:spPr/>
    </dgm:pt>
    <dgm:pt modelId="{E83E6AF3-A87B-4778-87C5-509BBD171468}" type="pres">
      <dgm:prSet presAssocID="{B29194CD-B7DE-402F-94E0-FB934DE93BFA}" presName="linNode" presStyleCnt="0"/>
      <dgm:spPr/>
    </dgm:pt>
    <dgm:pt modelId="{23E467B9-E82C-40DD-B93F-F2B083A7CD1A}" type="pres">
      <dgm:prSet presAssocID="{B29194CD-B7DE-402F-94E0-FB934DE93BFA}" presName="parentText" presStyleLbl="node1" presStyleIdx="2" presStyleCnt="8" custScaleX="130605" custScaleY="196157" custLinFactNeighborX="-59218" custLinFactNeighborY="-9542">
        <dgm:presLayoutVars>
          <dgm:chMax val="1"/>
          <dgm:bulletEnabled val="1"/>
        </dgm:presLayoutVars>
      </dgm:prSet>
      <dgm:spPr/>
    </dgm:pt>
    <dgm:pt modelId="{38C1252D-E5BA-4FE4-BA2E-D762086928B6}" type="pres">
      <dgm:prSet presAssocID="{26B9C5A1-2B00-4981-BBE2-6A9161E5738F}" presName="sp" presStyleCnt="0"/>
      <dgm:spPr/>
    </dgm:pt>
    <dgm:pt modelId="{F2428DFC-AC77-485A-9D88-3FFB7E38CD5D}" type="pres">
      <dgm:prSet presAssocID="{21FB4868-BF9D-4BC7-B751-2005D65DAA76}" presName="linNode" presStyleCnt="0"/>
      <dgm:spPr/>
    </dgm:pt>
    <dgm:pt modelId="{456E749D-789E-498F-8B23-8A8FD0676124}" type="pres">
      <dgm:prSet presAssocID="{21FB4868-BF9D-4BC7-B751-2005D65DAA76}" presName="parentText" presStyleLbl="node1" presStyleIdx="3" presStyleCnt="8" custScaleX="129348" custScaleY="173649" custLinFactNeighborX="-57961" custLinFactNeighborY="55107">
        <dgm:presLayoutVars>
          <dgm:chMax val="1"/>
          <dgm:bulletEnabled val="1"/>
        </dgm:presLayoutVars>
      </dgm:prSet>
      <dgm:spPr/>
    </dgm:pt>
    <dgm:pt modelId="{E2D88BC1-B539-418E-9F94-7E9DA63EBCBB}" type="pres">
      <dgm:prSet presAssocID="{5BCE3010-DD30-4344-ADFF-00EED1EFF2B9}" presName="sp" presStyleCnt="0"/>
      <dgm:spPr/>
    </dgm:pt>
    <dgm:pt modelId="{5FA4C9BF-4BC8-4D54-936E-BC9D410CEC54}" type="pres">
      <dgm:prSet presAssocID="{C7970E0A-D3BE-461D-B428-DCC6EC16EA71}" presName="linNode" presStyleCnt="0"/>
      <dgm:spPr/>
    </dgm:pt>
    <dgm:pt modelId="{2EF6CC56-8A3E-4EFB-A7B7-70DE8BAA0919}" type="pres">
      <dgm:prSet presAssocID="{C7970E0A-D3BE-461D-B428-DCC6EC16EA71}" presName="parentText" presStyleLbl="node1" presStyleIdx="4" presStyleCnt="8" custScaleX="124733" custScaleY="162940" custLinFactY="-300000" custLinFactNeighborX="82788" custLinFactNeighborY="-359161">
        <dgm:presLayoutVars>
          <dgm:chMax val="1"/>
          <dgm:bulletEnabled val="1"/>
        </dgm:presLayoutVars>
      </dgm:prSet>
      <dgm:spPr/>
    </dgm:pt>
    <dgm:pt modelId="{35FC23FC-4257-4D64-8049-D08AEED306BC}" type="pres">
      <dgm:prSet presAssocID="{5DDE940C-CF9E-4D84-9311-59774EB6CE59}" presName="sp" presStyleCnt="0"/>
      <dgm:spPr/>
    </dgm:pt>
    <dgm:pt modelId="{12F8DD2D-0770-448D-9B3D-FCA0EAFDE354}" type="pres">
      <dgm:prSet presAssocID="{116E52B8-A1D9-41AF-A49E-C224B811E024}" presName="linNode" presStyleCnt="0"/>
      <dgm:spPr/>
    </dgm:pt>
    <dgm:pt modelId="{FBD6AE94-5D49-45D2-8545-EC5A1C0506C4}" type="pres">
      <dgm:prSet presAssocID="{116E52B8-A1D9-41AF-A49E-C224B811E024}" presName="parentText" presStyleLbl="node1" presStyleIdx="5" presStyleCnt="8" custScaleX="125143" custScaleY="292396" custLinFactY="-300000" custLinFactNeighborX="81225" custLinFactNeighborY="-327647">
        <dgm:presLayoutVars>
          <dgm:chMax val="1"/>
          <dgm:bulletEnabled val="1"/>
        </dgm:presLayoutVars>
      </dgm:prSet>
      <dgm:spPr/>
    </dgm:pt>
    <dgm:pt modelId="{7C6AA3A4-05A6-4103-A022-F98F3D8EC390}" type="pres">
      <dgm:prSet presAssocID="{C28F5FE9-1381-41C5-96FD-0B5B2100594A}" presName="sp" presStyleCnt="0"/>
      <dgm:spPr/>
    </dgm:pt>
    <dgm:pt modelId="{4956D93B-10FC-4EF4-B716-F988119A7945}" type="pres">
      <dgm:prSet presAssocID="{83222644-6DB5-4B58-BD01-C385183E0128}" presName="linNode" presStyleCnt="0"/>
      <dgm:spPr/>
    </dgm:pt>
    <dgm:pt modelId="{3FAE415B-843A-4813-824B-6A8815694356}" type="pres">
      <dgm:prSet presAssocID="{83222644-6DB5-4B58-BD01-C385183E0128}" presName="parentText" presStyleLbl="node1" presStyleIdx="6" presStyleCnt="8" custScaleX="121926" custScaleY="187447" custLinFactY="-280095" custLinFactNeighborX="82537" custLinFactNeighborY="-300000">
        <dgm:presLayoutVars>
          <dgm:chMax val="1"/>
          <dgm:bulletEnabled val="1"/>
        </dgm:presLayoutVars>
      </dgm:prSet>
      <dgm:spPr/>
    </dgm:pt>
    <dgm:pt modelId="{01BDF2E2-12AF-4D52-A726-21B4C2C59A8C}" type="pres">
      <dgm:prSet presAssocID="{73CE8C55-820E-4DB4-B8E1-54D9E596600A}" presName="sp" presStyleCnt="0"/>
      <dgm:spPr/>
    </dgm:pt>
    <dgm:pt modelId="{16C69B46-A957-4EBE-AB0A-2CCD091FA695}" type="pres">
      <dgm:prSet presAssocID="{6A43F445-8079-4B22-B917-C29071FC97B7}" presName="linNode" presStyleCnt="0"/>
      <dgm:spPr/>
    </dgm:pt>
    <dgm:pt modelId="{3C16E173-A5C1-4F7E-BDC0-1A6E81E68C71}" type="pres">
      <dgm:prSet presAssocID="{6A43F445-8079-4B22-B917-C29071FC97B7}" presName="parentText" presStyleLbl="node1" presStyleIdx="7" presStyleCnt="8" custScaleX="122612" custScaleY="167557" custLinFactY="-233116" custLinFactNeighborX="89277" custLinFactNeighborY="-300000">
        <dgm:presLayoutVars>
          <dgm:chMax val="1"/>
          <dgm:bulletEnabled val="1"/>
        </dgm:presLayoutVars>
      </dgm:prSet>
      <dgm:spPr/>
    </dgm:pt>
  </dgm:ptLst>
  <dgm:cxnLst>
    <dgm:cxn modelId="{02551414-4657-40C8-9F9E-6588BC28F3DB}" srcId="{ACB1E6C6-8D66-4849-A483-89E35C5E4D98}" destId="{6A43F445-8079-4B22-B917-C29071FC97B7}" srcOrd="7" destOrd="0" parTransId="{F8A156D9-4601-4D1D-8738-CE9D8CAF87E0}" sibTransId="{6DA5CE4D-71E7-4BAE-A97D-6BA10A5E121F}"/>
    <dgm:cxn modelId="{E6805E22-EB70-4B85-9632-AD02337EBF57}" type="presOf" srcId="{9F650490-9E20-425A-A65F-27AFE53EEDAD}" destId="{F998C16C-A312-4C4E-A5D8-9460285A9875}" srcOrd="0" destOrd="0" presId="urn:microsoft.com/office/officeart/2005/8/layout/vList5"/>
    <dgm:cxn modelId="{6E3A322E-E44B-4604-B107-5D0BDB434293}" srcId="{ACB1E6C6-8D66-4849-A483-89E35C5E4D98}" destId="{4384AFBD-C64C-444A-B212-2610C1C304C6}" srcOrd="1" destOrd="0" parTransId="{D89B25B7-AB38-426C-8777-ACB4C21D649C}" sibTransId="{89AFB7F5-6793-4FC8-A817-ABC3BDC36F2A}"/>
    <dgm:cxn modelId="{272E3331-827A-4E94-A0F7-340DF53D47F7}" type="presOf" srcId="{116E52B8-A1D9-41AF-A49E-C224B811E024}" destId="{FBD6AE94-5D49-45D2-8545-EC5A1C0506C4}" srcOrd="0" destOrd="0" presId="urn:microsoft.com/office/officeart/2005/8/layout/vList5"/>
    <dgm:cxn modelId="{7D15847D-D357-4412-B8F5-7EF38A134806}" srcId="{ACB1E6C6-8D66-4849-A483-89E35C5E4D98}" destId="{83222644-6DB5-4B58-BD01-C385183E0128}" srcOrd="6" destOrd="0" parTransId="{25C001E8-48A4-4E13-A646-92AE01B23DE9}" sibTransId="{73CE8C55-820E-4DB4-B8E1-54D9E596600A}"/>
    <dgm:cxn modelId="{39D1DB80-72AF-4B9E-8E5B-722E333436E0}" type="presOf" srcId="{6A43F445-8079-4B22-B917-C29071FC97B7}" destId="{3C16E173-A5C1-4F7E-BDC0-1A6E81E68C71}" srcOrd="0" destOrd="0" presId="urn:microsoft.com/office/officeart/2005/8/layout/vList5"/>
    <dgm:cxn modelId="{F57F6D93-C5B4-445A-A21C-108CF059F494}" srcId="{ACB1E6C6-8D66-4849-A483-89E35C5E4D98}" destId="{21FB4868-BF9D-4BC7-B751-2005D65DAA76}" srcOrd="3" destOrd="0" parTransId="{A8E3BE19-94A7-4EC0-AC10-19D13E4ED33B}" sibTransId="{5BCE3010-DD30-4344-ADFF-00EED1EFF2B9}"/>
    <dgm:cxn modelId="{BB4DF395-2144-459F-B692-F3E818B9E7DF}" srcId="{ACB1E6C6-8D66-4849-A483-89E35C5E4D98}" destId="{116E52B8-A1D9-41AF-A49E-C224B811E024}" srcOrd="5" destOrd="0" parTransId="{3330DA76-10C0-4650-986E-72EF1B437C6B}" sibTransId="{C28F5FE9-1381-41C5-96FD-0B5B2100594A}"/>
    <dgm:cxn modelId="{01E58096-2CB9-4977-B6CA-603A6B70F4DF}" srcId="{ACB1E6C6-8D66-4849-A483-89E35C5E4D98}" destId="{B29194CD-B7DE-402F-94E0-FB934DE93BFA}" srcOrd="2" destOrd="0" parTransId="{5BF7A578-F657-4BE1-8F3D-F31AD6E5D621}" sibTransId="{26B9C5A1-2B00-4981-BBE2-6A9161E5738F}"/>
    <dgm:cxn modelId="{DE3144A1-C7AB-4ECF-86A3-CD9E731E65BD}" type="presOf" srcId="{B29194CD-B7DE-402F-94E0-FB934DE93BFA}" destId="{23E467B9-E82C-40DD-B93F-F2B083A7CD1A}" srcOrd="0" destOrd="0" presId="urn:microsoft.com/office/officeart/2005/8/layout/vList5"/>
    <dgm:cxn modelId="{A57589B1-6152-4D40-9A68-A659A9AC172E}" type="presOf" srcId="{C7970E0A-D3BE-461D-B428-DCC6EC16EA71}" destId="{2EF6CC56-8A3E-4EFB-A7B7-70DE8BAA0919}" srcOrd="0" destOrd="0" presId="urn:microsoft.com/office/officeart/2005/8/layout/vList5"/>
    <dgm:cxn modelId="{455B34B3-1B25-4135-A12C-91466B1DBC09}" type="presOf" srcId="{21FB4868-BF9D-4BC7-B751-2005D65DAA76}" destId="{456E749D-789E-498F-8B23-8A8FD0676124}" srcOrd="0" destOrd="0" presId="urn:microsoft.com/office/officeart/2005/8/layout/vList5"/>
    <dgm:cxn modelId="{954892C6-5BCC-40F3-9645-41D8350EE2A4}" type="presOf" srcId="{4384AFBD-C64C-444A-B212-2610C1C304C6}" destId="{056E36CB-E8F1-415E-AFCA-25EF6B892C95}" srcOrd="0" destOrd="0" presId="urn:microsoft.com/office/officeart/2005/8/layout/vList5"/>
    <dgm:cxn modelId="{9FC165C7-D2E3-4A68-B2F6-309D26B0E167}" type="presOf" srcId="{ACB1E6C6-8D66-4849-A483-89E35C5E4D98}" destId="{0464DF8B-E870-43DE-92A5-A25087AE3F63}" srcOrd="0" destOrd="0" presId="urn:microsoft.com/office/officeart/2005/8/layout/vList5"/>
    <dgm:cxn modelId="{7400A6D6-0B5D-4A08-8BB9-0A05A1CCAA4B}" type="presOf" srcId="{83222644-6DB5-4B58-BD01-C385183E0128}" destId="{3FAE415B-843A-4813-824B-6A8815694356}" srcOrd="0" destOrd="0" presId="urn:microsoft.com/office/officeart/2005/8/layout/vList5"/>
    <dgm:cxn modelId="{4F5660E8-1612-4444-AC2E-D7D5F281EDF4}" srcId="{ACB1E6C6-8D66-4849-A483-89E35C5E4D98}" destId="{C7970E0A-D3BE-461D-B428-DCC6EC16EA71}" srcOrd="4" destOrd="0" parTransId="{D0A385B8-77FB-49F4-B5C3-D568B5EB9767}" sibTransId="{5DDE940C-CF9E-4D84-9311-59774EB6CE59}"/>
    <dgm:cxn modelId="{47A172EE-E4E8-4065-ABCA-BBEE9238FC85}" srcId="{ACB1E6C6-8D66-4849-A483-89E35C5E4D98}" destId="{9F650490-9E20-425A-A65F-27AFE53EEDAD}" srcOrd="0" destOrd="0" parTransId="{CD6C580E-E4A7-4AFC-BD98-8FB650231E84}" sibTransId="{6B99F3AA-FC50-4D8F-8E23-AA5686571118}"/>
    <dgm:cxn modelId="{FD4CAC08-CBDC-4713-A91E-B1920CE08BD5}" type="presParOf" srcId="{0464DF8B-E870-43DE-92A5-A25087AE3F63}" destId="{DA6D71E1-1DBB-4BE6-A5D1-C042EC7F6A72}" srcOrd="0" destOrd="0" presId="urn:microsoft.com/office/officeart/2005/8/layout/vList5"/>
    <dgm:cxn modelId="{3827945B-E605-4523-8376-866E27B2A18E}" type="presParOf" srcId="{DA6D71E1-1DBB-4BE6-A5D1-C042EC7F6A72}" destId="{F998C16C-A312-4C4E-A5D8-9460285A9875}" srcOrd="0" destOrd="0" presId="urn:microsoft.com/office/officeart/2005/8/layout/vList5"/>
    <dgm:cxn modelId="{8ABAA69E-A647-44D0-ABCC-808FE7BC6657}" type="presParOf" srcId="{0464DF8B-E870-43DE-92A5-A25087AE3F63}" destId="{D4AE640A-2050-4A13-9085-8F5292F41587}" srcOrd="1" destOrd="0" presId="urn:microsoft.com/office/officeart/2005/8/layout/vList5"/>
    <dgm:cxn modelId="{1ACE8F3D-6407-4447-BE19-C2D04726EE27}" type="presParOf" srcId="{0464DF8B-E870-43DE-92A5-A25087AE3F63}" destId="{1A2B4E31-C6AA-42D2-8D13-97482F4D0E1B}" srcOrd="2" destOrd="0" presId="urn:microsoft.com/office/officeart/2005/8/layout/vList5"/>
    <dgm:cxn modelId="{D2522565-B714-4D7E-899A-19CD56DE7B4C}" type="presParOf" srcId="{1A2B4E31-C6AA-42D2-8D13-97482F4D0E1B}" destId="{056E36CB-E8F1-415E-AFCA-25EF6B892C95}" srcOrd="0" destOrd="0" presId="urn:microsoft.com/office/officeart/2005/8/layout/vList5"/>
    <dgm:cxn modelId="{785596D6-55F6-4593-B861-5264BD7359DC}" type="presParOf" srcId="{0464DF8B-E870-43DE-92A5-A25087AE3F63}" destId="{2FDAC850-6BB8-470D-93E1-45EEDC3F12C8}" srcOrd="3" destOrd="0" presId="urn:microsoft.com/office/officeart/2005/8/layout/vList5"/>
    <dgm:cxn modelId="{CC4824A3-9198-4C7B-AD8B-94980727989A}" type="presParOf" srcId="{0464DF8B-E870-43DE-92A5-A25087AE3F63}" destId="{E83E6AF3-A87B-4778-87C5-509BBD171468}" srcOrd="4" destOrd="0" presId="urn:microsoft.com/office/officeart/2005/8/layout/vList5"/>
    <dgm:cxn modelId="{9DE07F37-6C55-40FC-9B89-13979972BFA9}" type="presParOf" srcId="{E83E6AF3-A87B-4778-87C5-509BBD171468}" destId="{23E467B9-E82C-40DD-B93F-F2B083A7CD1A}" srcOrd="0" destOrd="0" presId="urn:microsoft.com/office/officeart/2005/8/layout/vList5"/>
    <dgm:cxn modelId="{070E37FE-F0AB-4AEE-ADDC-78903C9EEE2B}" type="presParOf" srcId="{0464DF8B-E870-43DE-92A5-A25087AE3F63}" destId="{38C1252D-E5BA-4FE4-BA2E-D762086928B6}" srcOrd="5" destOrd="0" presId="urn:microsoft.com/office/officeart/2005/8/layout/vList5"/>
    <dgm:cxn modelId="{28A6F048-8C19-466E-89F2-8527DABAC177}" type="presParOf" srcId="{0464DF8B-E870-43DE-92A5-A25087AE3F63}" destId="{F2428DFC-AC77-485A-9D88-3FFB7E38CD5D}" srcOrd="6" destOrd="0" presId="urn:microsoft.com/office/officeart/2005/8/layout/vList5"/>
    <dgm:cxn modelId="{7E1FE05D-4222-4FA0-8283-A6C2805743FF}" type="presParOf" srcId="{F2428DFC-AC77-485A-9D88-3FFB7E38CD5D}" destId="{456E749D-789E-498F-8B23-8A8FD0676124}" srcOrd="0" destOrd="0" presId="urn:microsoft.com/office/officeart/2005/8/layout/vList5"/>
    <dgm:cxn modelId="{BC6E41A3-B9C2-478D-A5D0-106F0E7AF819}" type="presParOf" srcId="{0464DF8B-E870-43DE-92A5-A25087AE3F63}" destId="{E2D88BC1-B539-418E-9F94-7E9DA63EBCBB}" srcOrd="7" destOrd="0" presId="urn:microsoft.com/office/officeart/2005/8/layout/vList5"/>
    <dgm:cxn modelId="{B67EAD2D-EE57-4EBA-958E-8CC3F6534D9F}" type="presParOf" srcId="{0464DF8B-E870-43DE-92A5-A25087AE3F63}" destId="{5FA4C9BF-4BC8-4D54-936E-BC9D410CEC54}" srcOrd="8" destOrd="0" presId="urn:microsoft.com/office/officeart/2005/8/layout/vList5"/>
    <dgm:cxn modelId="{843D95BD-3C8B-4AD6-B2F0-58CA8A954BBF}" type="presParOf" srcId="{5FA4C9BF-4BC8-4D54-936E-BC9D410CEC54}" destId="{2EF6CC56-8A3E-4EFB-A7B7-70DE8BAA0919}" srcOrd="0" destOrd="0" presId="urn:microsoft.com/office/officeart/2005/8/layout/vList5"/>
    <dgm:cxn modelId="{DD05C57B-C066-4C9E-B7CA-F3354E57F810}" type="presParOf" srcId="{0464DF8B-E870-43DE-92A5-A25087AE3F63}" destId="{35FC23FC-4257-4D64-8049-D08AEED306BC}" srcOrd="9" destOrd="0" presId="urn:microsoft.com/office/officeart/2005/8/layout/vList5"/>
    <dgm:cxn modelId="{0612DC11-34A3-46EF-AD7F-63DA6E8556CF}" type="presParOf" srcId="{0464DF8B-E870-43DE-92A5-A25087AE3F63}" destId="{12F8DD2D-0770-448D-9B3D-FCA0EAFDE354}" srcOrd="10" destOrd="0" presId="urn:microsoft.com/office/officeart/2005/8/layout/vList5"/>
    <dgm:cxn modelId="{79F11E7D-109A-4858-9E99-C161F793EAC1}" type="presParOf" srcId="{12F8DD2D-0770-448D-9B3D-FCA0EAFDE354}" destId="{FBD6AE94-5D49-45D2-8545-EC5A1C0506C4}" srcOrd="0" destOrd="0" presId="urn:microsoft.com/office/officeart/2005/8/layout/vList5"/>
    <dgm:cxn modelId="{9B93D4AB-7D87-45DB-9DA4-5ED9BFD90299}" type="presParOf" srcId="{0464DF8B-E870-43DE-92A5-A25087AE3F63}" destId="{7C6AA3A4-05A6-4103-A022-F98F3D8EC390}" srcOrd="11" destOrd="0" presId="urn:microsoft.com/office/officeart/2005/8/layout/vList5"/>
    <dgm:cxn modelId="{0FC442E8-1C86-4D08-8468-3931FDA34589}" type="presParOf" srcId="{0464DF8B-E870-43DE-92A5-A25087AE3F63}" destId="{4956D93B-10FC-4EF4-B716-F988119A7945}" srcOrd="12" destOrd="0" presId="urn:microsoft.com/office/officeart/2005/8/layout/vList5"/>
    <dgm:cxn modelId="{87C4AF0A-DFD1-4E09-BD41-3432E07F1492}" type="presParOf" srcId="{4956D93B-10FC-4EF4-B716-F988119A7945}" destId="{3FAE415B-843A-4813-824B-6A8815694356}" srcOrd="0" destOrd="0" presId="urn:microsoft.com/office/officeart/2005/8/layout/vList5"/>
    <dgm:cxn modelId="{BBCEC6D6-860B-436F-BF92-A492E98ACE3B}" type="presParOf" srcId="{0464DF8B-E870-43DE-92A5-A25087AE3F63}" destId="{01BDF2E2-12AF-4D52-A726-21B4C2C59A8C}" srcOrd="13" destOrd="0" presId="urn:microsoft.com/office/officeart/2005/8/layout/vList5"/>
    <dgm:cxn modelId="{63683E2E-0473-41F1-827B-500777E7AF9A}" type="presParOf" srcId="{0464DF8B-E870-43DE-92A5-A25087AE3F63}" destId="{16C69B46-A957-4EBE-AB0A-2CCD091FA695}" srcOrd="14" destOrd="0" presId="urn:microsoft.com/office/officeart/2005/8/layout/vList5"/>
    <dgm:cxn modelId="{E8717B20-D0DC-44DD-8538-3974339D135C}" type="presParOf" srcId="{16C69B46-A957-4EBE-AB0A-2CCD091FA695}" destId="{3C16E173-A5C1-4F7E-BDC0-1A6E81E68C7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3ADB6-3083-4B0C-8BA5-CC2F81E4C21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16865BB-7995-4B22-8503-9354CB6EEC47}">
      <dgm:prSet/>
      <dgm:spPr/>
      <dgm:t>
        <a:bodyPr/>
        <a:lstStyle/>
        <a:p>
          <a:r>
            <a:rPr lang="en-US"/>
            <a:t>La génératrice tachymétrique délivre une tension proportionnelle à sa vitesse de rotation. </a:t>
          </a:r>
        </a:p>
      </dgm:t>
    </dgm:pt>
    <dgm:pt modelId="{B8248A8E-1BB3-4A39-BB5A-78A53BDDF5B6}" type="parTrans" cxnId="{41097C03-5F2B-49D1-969D-D991868B4867}">
      <dgm:prSet/>
      <dgm:spPr/>
      <dgm:t>
        <a:bodyPr/>
        <a:lstStyle/>
        <a:p>
          <a:endParaRPr lang="en-US"/>
        </a:p>
      </dgm:t>
    </dgm:pt>
    <dgm:pt modelId="{C1567184-F29E-4C8A-B9DF-7513F2755C48}" type="sibTrans" cxnId="{41097C03-5F2B-49D1-969D-D991868B4867}">
      <dgm:prSet/>
      <dgm:spPr/>
      <dgm:t>
        <a:bodyPr/>
        <a:lstStyle/>
        <a:p>
          <a:endParaRPr lang="en-US"/>
        </a:p>
      </dgm:t>
    </dgm:pt>
    <dgm:pt modelId="{576D9B05-18A6-4459-8D66-DEB5F47A2C3B}">
      <dgm:prSet/>
      <dgm:spPr/>
      <dgm:t>
        <a:bodyPr/>
        <a:lstStyle/>
        <a:p>
          <a:r>
            <a:rPr lang="en-US"/>
            <a:t>Son principal domaine d’application se situe dans la régulation de vitesse d’un moteur électrique.</a:t>
          </a:r>
        </a:p>
      </dgm:t>
    </dgm:pt>
    <dgm:pt modelId="{9B7E0017-D2BD-4485-A8B1-61EB67A5A84F}" type="parTrans" cxnId="{E7A00B5A-904A-4D17-85A4-4CBDADB396BE}">
      <dgm:prSet/>
      <dgm:spPr/>
      <dgm:t>
        <a:bodyPr/>
        <a:lstStyle/>
        <a:p>
          <a:endParaRPr lang="en-US"/>
        </a:p>
      </dgm:t>
    </dgm:pt>
    <dgm:pt modelId="{827FF089-D46F-4C41-8CFD-A169012BDB6C}" type="sibTrans" cxnId="{E7A00B5A-904A-4D17-85A4-4CBDADB396BE}">
      <dgm:prSet/>
      <dgm:spPr/>
      <dgm:t>
        <a:bodyPr/>
        <a:lstStyle/>
        <a:p>
          <a:endParaRPr lang="en-US"/>
        </a:p>
      </dgm:t>
    </dgm:pt>
    <dgm:pt modelId="{5CF1BBEB-681A-4E2D-B259-8659CA1D4D17}" type="pres">
      <dgm:prSet presAssocID="{9713ADB6-3083-4B0C-8BA5-CC2F81E4C214}" presName="hierChild1" presStyleCnt="0">
        <dgm:presLayoutVars>
          <dgm:chPref val="1"/>
          <dgm:dir/>
          <dgm:animOne val="branch"/>
          <dgm:animLvl val="lvl"/>
          <dgm:resizeHandles/>
        </dgm:presLayoutVars>
      </dgm:prSet>
      <dgm:spPr/>
    </dgm:pt>
    <dgm:pt modelId="{8AD237EC-8969-4241-884E-89434516489D}" type="pres">
      <dgm:prSet presAssocID="{C16865BB-7995-4B22-8503-9354CB6EEC47}" presName="hierRoot1" presStyleCnt="0"/>
      <dgm:spPr/>
    </dgm:pt>
    <dgm:pt modelId="{6D49734B-935B-4953-BED2-B35E1C6C313C}" type="pres">
      <dgm:prSet presAssocID="{C16865BB-7995-4B22-8503-9354CB6EEC47}" presName="composite" presStyleCnt="0"/>
      <dgm:spPr/>
    </dgm:pt>
    <dgm:pt modelId="{0080035A-0140-48B8-89C6-B767986785BB}" type="pres">
      <dgm:prSet presAssocID="{C16865BB-7995-4B22-8503-9354CB6EEC47}" presName="background" presStyleLbl="node0" presStyleIdx="0" presStyleCnt="2"/>
      <dgm:spPr/>
    </dgm:pt>
    <dgm:pt modelId="{D4561090-86A8-4E6B-A455-01834BF6D5C4}" type="pres">
      <dgm:prSet presAssocID="{C16865BB-7995-4B22-8503-9354CB6EEC47}" presName="text" presStyleLbl="fgAcc0" presStyleIdx="0" presStyleCnt="2">
        <dgm:presLayoutVars>
          <dgm:chPref val="3"/>
        </dgm:presLayoutVars>
      </dgm:prSet>
      <dgm:spPr/>
    </dgm:pt>
    <dgm:pt modelId="{B228B92A-263B-4EA7-AD34-C0412F14F954}" type="pres">
      <dgm:prSet presAssocID="{C16865BB-7995-4B22-8503-9354CB6EEC47}" presName="hierChild2" presStyleCnt="0"/>
      <dgm:spPr/>
    </dgm:pt>
    <dgm:pt modelId="{ECEBD0FB-7031-4601-BEE3-CED2CB04C90E}" type="pres">
      <dgm:prSet presAssocID="{576D9B05-18A6-4459-8D66-DEB5F47A2C3B}" presName="hierRoot1" presStyleCnt="0"/>
      <dgm:spPr/>
    </dgm:pt>
    <dgm:pt modelId="{5A6D71E3-F939-48AC-876F-EB709C04917E}" type="pres">
      <dgm:prSet presAssocID="{576D9B05-18A6-4459-8D66-DEB5F47A2C3B}" presName="composite" presStyleCnt="0"/>
      <dgm:spPr/>
    </dgm:pt>
    <dgm:pt modelId="{1AC659AA-0A08-45D6-9F27-31DC9F897901}" type="pres">
      <dgm:prSet presAssocID="{576D9B05-18A6-4459-8D66-DEB5F47A2C3B}" presName="background" presStyleLbl="node0" presStyleIdx="1" presStyleCnt="2"/>
      <dgm:spPr/>
    </dgm:pt>
    <dgm:pt modelId="{46D00155-BC42-47A0-9C75-7AEB8D7B4645}" type="pres">
      <dgm:prSet presAssocID="{576D9B05-18A6-4459-8D66-DEB5F47A2C3B}" presName="text" presStyleLbl="fgAcc0" presStyleIdx="1" presStyleCnt="2">
        <dgm:presLayoutVars>
          <dgm:chPref val="3"/>
        </dgm:presLayoutVars>
      </dgm:prSet>
      <dgm:spPr/>
    </dgm:pt>
    <dgm:pt modelId="{7CB66F11-434A-43A7-BF11-B3B3103A0938}" type="pres">
      <dgm:prSet presAssocID="{576D9B05-18A6-4459-8D66-DEB5F47A2C3B}" presName="hierChild2" presStyleCnt="0"/>
      <dgm:spPr/>
    </dgm:pt>
  </dgm:ptLst>
  <dgm:cxnLst>
    <dgm:cxn modelId="{41097C03-5F2B-49D1-969D-D991868B4867}" srcId="{9713ADB6-3083-4B0C-8BA5-CC2F81E4C214}" destId="{C16865BB-7995-4B22-8503-9354CB6EEC47}" srcOrd="0" destOrd="0" parTransId="{B8248A8E-1BB3-4A39-BB5A-78A53BDDF5B6}" sibTransId="{C1567184-F29E-4C8A-B9DF-7513F2755C48}"/>
    <dgm:cxn modelId="{A20F4B1C-EA43-4D45-97C8-AF21DD64AA86}" type="presOf" srcId="{9713ADB6-3083-4B0C-8BA5-CC2F81E4C214}" destId="{5CF1BBEB-681A-4E2D-B259-8659CA1D4D17}" srcOrd="0" destOrd="0" presId="urn:microsoft.com/office/officeart/2005/8/layout/hierarchy1"/>
    <dgm:cxn modelId="{E7A00B5A-904A-4D17-85A4-4CBDADB396BE}" srcId="{9713ADB6-3083-4B0C-8BA5-CC2F81E4C214}" destId="{576D9B05-18A6-4459-8D66-DEB5F47A2C3B}" srcOrd="1" destOrd="0" parTransId="{9B7E0017-D2BD-4485-A8B1-61EB67A5A84F}" sibTransId="{827FF089-D46F-4C41-8CFD-A169012BDB6C}"/>
    <dgm:cxn modelId="{AF6634AF-B98F-42E1-BF1E-7E2370A3616C}" type="presOf" srcId="{576D9B05-18A6-4459-8D66-DEB5F47A2C3B}" destId="{46D00155-BC42-47A0-9C75-7AEB8D7B4645}" srcOrd="0" destOrd="0" presId="urn:microsoft.com/office/officeart/2005/8/layout/hierarchy1"/>
    <dgm:cxn modelId="{091EC7FD-B2B7-47EB-AA8D-47E0E4139E01}" type="presOf" srcId="{C16865BB-7995-4B22-8503-9354CB6EEC47}" destId="{D4561090-86A8-4E6B-A455-01834BF6D5C4}" srcOrd="0" destOrd="0" presId="urn:microsoft.com/office/officeart/2005/8/layout/hierarchy1"/>
    <dgm:cxn modelId="{BFEE03C3-8310-48CD-816C-DDA609DF3687}" type="presParOf" srcId="{5CF1BBEB-681A-4E2D-B259-8659CA1D4D17}" destId="{8AD237EC-8969-4241-884E-89434516489D}" srcOrd="0" destOrd="0" presId="urn:microsoft.com/office/officeart/2005/8/layout/hierarchy1"/>
    <dgm:cxn modelId="{41FC22B5-0CA3-4BF6-8D95-20363348A6CB}" type="presParOf" srcId="{8AD237EC-8969-4241-884E-89434516489D}" destId="{6D49734B-935B-4953-BED2-B35E1C6C313C}" srcOrd="0" destOrd="0" presId="urn:microsoft.com/office/officeart/2005/8/layout/hierarchy1"/>
    <dgm:cxn modelId="{D2E35E7F-53CC-4096-9AFF-09BD21EBEA9E}" type="presParOf" srcId="{6D49734B-935B-4953-BED2-B35E1C6C313C}" destId="{0080035A-0140-48B8-89C6-B767986785BB}" srcOrd="0" destOrd="0" presId="urn:microsoft.com/office/officeart/2005/8/layout/hierarchy1"/>
    <dgm:cxn modelId="{6EFDC71B-F15D-4E6F-B75C-495240BD8CED}" type="presParOf" srcId="{6D49734B-935B-4953-BED2-B35E1C6C313C}" destId="{D4561090-86A8-4E6B-A455-01834BF6D5C4}" srcOrd="1" destOrd="0" presId="urn:microsoft.com/office/officeart/2005/8/layout/hierarchy1"/>
    <dgm:cxn modelId="{21B5FA29-8408-4698-83A8-2A6E275D3049}" type="presParOf" srcId="{8AD237EC-8969-4241-884E-89434516489D}" destId="{B228B92A-263B-4EA7-AD34-C0412F14F954}" srcOrd="1" destOrd="0" presId="urn:microsoft.com/office/officeart/2005/8/layout/hierarchy1"/>
    <dgm:cxn modelId="{07375D2A-D799-45B8-9CD4-C9556624F02C}" type="presParOf" srcId="{5CF1BBEB-681A-4E2D-B259-8659CA1D4D17}" destId="{ECEBD0FB-7031-4601-BEE3-CED2CB04C90E}" srcOrd="1" destOrd="0" presId="urn:microsoft.com/office/officeart/2005/8/layout/hierarchy1"/>
    <dgm:cxn modelId="{AB71A5F8-F2B6-43E4-9408-1E56A6A8A8D8}" type="presParOf" srcId="{ECEBD0FB-7031-4601-BEE3-CED2CB04C90E}" destId="{5A6D71E3-F939-48AC-876F-EB709C04917E}" srcOrd="0" destOrd="0" presId="urn:microsoft.com/office/officeart/2005/8/layout/hierarchy1"/>
    <dgm:cxn modelId="{2D009D95-4752-426C-AFBE-9B179600426D}" type="presParOf" srcId="{5A6D71E3-F939-48AC-876F-EB709C04917E}" destId="{1AC659AA-0A08-45D6-9F27-31DC9F897901}" srcOrd="0" destOrd="0" presId="urn:microsoft.com/office/officeart/2005/8/layout/hierarchy1"/>
    <dgm:cxn modelId="{B3ABBED4-4C28-4459-BCC9-4851A351F34D}" type="presParOf" srcId="{5A6D71E3-F939-48AC-876F-EB709C04917E}" destId="{46D00155-BC42-47A0-9C75-7AEB8D7B4645}" srcOrd="1" destOrd="0" presId="urn:microsoft.com/office/officeart/2005/8/layout/hierarchy1"/>
    <dgm:cxn modelId="{1F9C70CE-D7FA-446A-8DA0-50A1EF796493}" type="presParOf" srcId="{ECEBD0FB-7031-4601-BEE3-CED2CB04C90E}" destId="{7CB66F11-434A-43A7-BF11-B3B3103A09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1A678A-D848-4144-B30D-F16739238C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933AF82-4EED-4FD4-98D6-AB14FBF4E70B}">
      <dgm:prSet/>
      <dgm:spPr/>
      <dgm:t>
        <a:bodyPr/>
        <a:lstStyle/>
        <a:p>
          <a:r>
            <a:rPr lang="fr-FR"/>
            <a:t>Vitesse maximale de rotation (en tours/minute)</a:t>
          </a:r>
          <a:endParaRPr lang="en-US"/>
        </a:p>
      </dgm:t>
    </dgm:pt>
    <dgm:pt modelId="{4F57BAB3-87FC-4941-80CE-4211DF46136C}" type="parTrans" cxnId="{E12B02EE-25F4-44C4-B8ED-50B2A8BAEA9F}">
      <dgm:prSet/>
      <dgm:spPr/>
      <dgm:t>
        <a:bodyPr/>
        <a:lstStyle/>
        <a:p>
          <a:endParaRPr lang="en-US"/>
        </a:p>
      </dgm:t>
    </dgm:pt>
    <dgm:pt modelId="{F7FD2379-72D6-4519-857A-28D3A5ECA9D3}" type="sibTrans" cxnId="{E12B02EE-25F4-44C4-B8ED-50B2A8BAEA9F}">
      <dgm:prSet/>
      <dgm:spPr/>
      <dgm:t>
        <a:bodyPr/>
        <a:lstStyle/>
        <a:p>
          <a:endParaRPr lang="en-US"/>
        </a:p>
      </dgm:t>
    </dgm:pt>
    <dgm:pt modelId="{4E0D0A39-61F9-4CE5-8B67-559002E675B1}">
      <dgm:prSet/>
      <dgm:spPr/>
      <dgm:t>
        <a:bodyPr/>
        <a:lstStyle/>
        <a:p>
          <a:r>
            <a:rPr lang="fr-FR"/>
            <a:t>Constante de f.e.m. (en volts à 1000 trs/mn ou en v/tr/mn)</a:t>
          </a:r>
          <a:endParaRPr lang="en-US"/>
        </a:p>
      </dgm:t>
    </dgm:pt>
    <dgm:pt modelId="{42F16858-985E-422F-9E06-4F85EBB6D6C5}" type="parTrans" cxnId="{648D87BD-5D0D-4C84-AB44-1E1EA02FE78E}">
      <dgm:prSet/>
      <dgm:spPr/>
      <dgm:t>
        <a:bodyPr/>
        <a:lstStyle/>
        <a:p>
          <a:endParaRPr lang="en-US"/>
        </a:p>
      </dgm:t>
    </dgm:pt>
    <dgm:pt modelId="{95DC0CEA-2D9A-4492-B916-39C6722845F5}" type="sibTrans" cxnId="{648D87BD-5D0D-4C84-AB44-1E1EA02FE78E}">
      <dgm:prSet/>
      <dgm:spPr/>
      <dgm:t>
        <a:bodyPr/>
        <a:lstStyle/>
        <a:p>
          <a:endParaRPr lang="en-US"/>
        </a:p>
      </dgm:t>
    </dgm:pt>
    <dgm:pt modelId="{0F801522-DA93-445B-8894-6F95436C7B89}">
      <dgm:prSet/>
      <dgm:spPr/>
      <dgm:t>
        <a:bodyPr/>
        <a:lstStyle/>
        <a:p>
          <a:r>
            <a:rPr lang="fr-FR"/>
            <a:t>Linéarité (en %)</a:t>
          </a:r>
          <a:endParaRPr lang="en-US"/>
        </a:p>
      </dgm:t>
    </dgm:pt>
    <dgm:pt modelId="{268B6E3D-3923-4BBE-BA05-0E39C48D839A}" type="parTrans" cxnId="{B6AE0171-8075-4359-9512-42A99B1DDDD8}">
      <dgm:prSet/>
      <dgm:spPr/>
      <dgm:t>
        <a:bodyPr/>
        <a:lstStyle/>
        <a:p>
          <a:endParaRPr lang="en-US"/>
        </a:p>
      </dgm:t>
    </dgm:pt>
    <dgm:pt modelId="{BC8C61E4-E53B-4B1C-BDF2-FD1187BB4B85}" type="sibTrans" cxnId="{B6AE0171-8075-4359-9512-42A99B1DDDD8}">
      <dgm:prSet/>
      <dgm:spPr/>
      <dgm:t>
        <a:bodyPr/>
        <a:lstStyle/>
        <a:p>
          <a:endParaRPr lang="en-US"/>
        </a:p>
      </dgm:t>
    </dgm:pt>
    <dgm:pt modelId="{A794F8E5-6D02-4C4C-8D4A-F8BF89F56CAC}">
      <dgm:prSet/>
      <dgm:spPr/>
      <dgm:t>
        <a:bodyPr/>
        <a:lstStyle/>
        <a:p>
          <a:r>
            <a:rPr lang="fr-FR"/>
            <a:t>Ondulation crête à crête (%)</a:t>
          </a:r>
          <a:endParaRPr lang="en-US"/>
        </a:p>
      </dgm:t>
    </dgm:pt>
    <dgm:pt modelId="{BD7BECA9-7407-4CD5-B186-53411690B281}" type="parTrans" cxnId="{87B8C5FC-AAE5-49A6-8EFD-DAC0CE845B33}">
      <dgm:prSet/>
      <dgm:spPr/>
      <dgm:t>
        <a:bodyPr/>
        <a:lstStyle/>
        <a:p>
          <a:endParaRPr lang="en-US"/>
        </a:p>
      </dgm:t>
    </dgm:pt>
    <dgm:pt modelId="{8B90F8D3-888F-4B41-991C-23A76F967DF0}" type="sibTrans" cxnId="{87B8C5FC-AAE5-49A6-8EFD-DAC0CE845B33}">
      <dgm:prSet/>
      <dgm:spPr/>
      <dgm:t>
        <a:bodyPr/>
        <a:lstStyle/>
        <a:p>
          <a:endParaRPr lang="en-US"/>
        </a:p>
      </dgm:t>
    </dgm:pt>
    <dgm:pt modelId="{60A553BB-CF93-4A6F-9511-A1DE43486555}">
      <dgm:prSet/>
      <dgm:spPr/>
      <dgm:t>
        <a:bodyPr/>
        <a:lstStyle/>
        <a:p>
          <a:r>
            <a:rPr lang="fr-FR"/>
            <a:t>Courant maximal</a:t>
          </a:r>
          <a:endParaRPr lang="en-US"/>
        </a:p>
      </dgm:t>
    </dgm:pt>
    <dgm:pt modelId="{8DA2D820-C3FD-4D95-BE3D-0D1E3DE4F06A}" type="parTrans" cxnId="{91230A44-0A44-472A-89E9-BA7D7FF748E2}">
      <dgm:prSet/>
      <dgm:spPr/>
      <dgm:t>
        <a:bodyPr/>
        <a:lstStyle/>
        <a:p>
          <a:endParaRPr lang="en-US"/>
        </a:p>
      </dgm:t>
    </dgm:pt>
    <dgm:pt modelId="{ECDAC95A-79B3-46EB-8450-9AF97EF1B6E8}" type="sibTrans" cxnId="{91230A44-0A44-472A-89E9-BA7D7FF748E2}">
      <dgm:prSet/>
      <dgm:spPr/>
      <dgm:t>
        <a:bodyPr/>
        <a:lstStyle/>
        <a:p>
          <a:endParaRPr lang="en-US"/>
        </a:p>
      </dgm:t>
    </dgm:pt>
    <dgm:pt modelId="{A58900F4-ACF7-4147-AD51-7F3F1073E560}" type="pres">
      <dgm:prSet presAssocID="{B41A678A-D848-4144-B30D-F16739238C9D}" presName="linear" presStyleCnt="0">
        <dgm:presLayoutVars>
          <dgm:animLvl val="lvl"/>
          <dgm:resizeHandles val="exact"/>
        </dgm:presLayoutVars>
      </dgm:prSet>
      <dgm:spPr/>
    </dgm:pt>
    <dgm:pt modelId="{7E3F446C-0920-4B2D-B762-30250B875462}" type="pres">
      <dgm:prSet presAssocID="{5933AF82-4EED-4FD4-98D6-AB14FBF4E70B}" presName="parentText" presStyleLbl="node1" presStyleIdx="0" presStyleCnt="5">
        <dgm:presLayoutVars>
          <dgm:chMax val="0"/>
          <dgm:bulletEnabled val="1"/>
        </dgm:presLayoutVars>
      </dgm:prSet>
      <dgm:spPr/>
    </dgm:pt>
    <dgm:pt modelId="{4ABA79A9-75AC-4F4F-ABF3-B98E4B51B076}" type="pres">
      <dgm:prSet presAssocID="{F7FD2379-72D6-4519-857A-28D3A5ECA9D3}" presName="spacer" presStyleCnt="0"/>
      <dgm:spPr/>
    </dgm:pt>
    <dgm:pt modelId="{A3A2CE8D-1E56-4B95-A37D-83BD550296C3}" type="pres">
      <dgm:prSet presAssocID="{4E0D0A39-61F9-4CE5-8B67-559002E675B1}" presName="parentText" presStyleLbl="node1" presStyleIdx="1" presStyleCnt="5">
        <dgm:presLayoutVars>
          <dgm:chMax val="0"/>
          <dgm:bulletEnabled val="1"/>
        </dgm:presLayoutVars>
      </dgm:prSet>
      <dgm:spPr/>
    </dgm:pt>
    <dgm:pt modelId="{F99E1525-88DC-4A0A-8EFC-BB5D0DDC7A61}" type="pres">
      <dgm:prSet presAssocID="{95DC0CEA-2D9A-4492-B916-39C6722845F5}" presName="spacer" presStyleCnt="0"/>
      <dgm:spPr/>
    </dgm:pt>
    <dgm:pt modelId="{42D3D07D-F8EA-404B-AF1D-D780945890C3}" type="pres">
      <dgm:prSet presAssocID="{0F801522-DA93-445B-8894-6F95436C7B89}" presName="parentText" presStyleLbl="node1" presStyleIdx="2" presStyleCnt="5">
        <dgm:presLayoutVars>
          <dgm:chMax val="0"/>
          <dgm:bulletEnabled val="1"/>
        </dgm:presLayoutVars>
      </dgm:prSet>
      <dgm:spPr/>
    </dgm:pt>
    <dgm:pt modelId="{7BCCA8BC-937D-4C2D-AD91-ACAC001652CE}" type="pres">
      <dgm:prSet presAssocID="{BC8C61E4-E53B-4B1C-BDF2-FD1187BB4B85}" presName="spacer" presStyleCnt="0"/>
      <dgm:spPr/>
    </dgm:pt>
    <dgm:pt modelId="{20B79493-AC23-4C75-94D1-88861205EB81}" type="pres">
      <dgm:prSet presAssocID="{A794F8E5-6D02-4C4C-8D4A-F8BF89F56CAC}" presName="parentText" presStyleLbl="node1" presStyleIdx="3" presStyleCnt="5">
        <dgm:presLayoutVars>
          <dgm:chMax val="0"/>
          <dgm:bulletEnabled val="1"/>
        </dgm:presLayoutVars>
      </dgm:prSet>
      <dgm:spPr/>
    </dgm:pt>
    <dgm:pt modelId="{D2C975D2-C472-41C0-AA13-97014443D445}" type="pres">
      <dgm:prSet presAssocID="{8B90F8D3-888F-4B41-991C-23A76F967DF0}" presName="spacer" presStyleCnt="0"/>
      <dgm:spPr/>
    </dgm:pt>
    <dgm:pt modelId="{F582CDE7-4379-4225-ACC7-574F8E415CA6}" type="pres">
      <dgm:prSet presAssocID="{60A553BB-CF93-4A6F-9511-A1DE43486555}" presName="parentText" presStyleLbl="node1" presStyleIdx="4" presStyleCnt="5">
        <dgm:presLayoutVars>
          <dgm:chMax val="0"/>
          <dgm:bulletEnabled val="1"/>
        </dgm:presLayoutVars>
      </dgm:prSet>
      <dgm:spPr/>
    </dgm:pt>
  </dgm:ptLst>
  <dgm:cxnLst>
    <dgm:cxn modelId="{91230A44-0A44-472A-89E9-BA7D7FF748E2}" srcId="{B41A678A-D848-4144-B30D-F16739238C9D}" destId="{60A553BB-CF93-4A6F-9511-A1DE43486555}" srcOrd="4" destOrd="0" parTransId="{8DA2D820-C3FD-4D95-BE3D-0D1E3DE4F06A}" sibTransId="{ECDAC95A-79B3-46EB-8450-9AF97EF1B6E8}"/>
    <dgm:cxn modelId="{31D52A6E-8CE3-4C36-8C99-EC6657ABABFE}" type="presOf" srcId="{A794F8E5-6D02-4C4C-8D4A-F8BF89F56CAC}" destId="{20B79493-AC23-4C75-94D1-88861205EB81}" srcOrd="0" destOrd="0" presId="urn:microsoft.com/office/officeart/2005/8/layout/vList2"/>
    <dgm:cxn modelId="{B6AE0171-8075-4359-9512-42A99B1DDDD8}" srcId="{B41A678A-D848-4144-B30D-F16739238C9D}" destId="{0F801522-DA93-445B-8894-6F95436C7B89}" srcOrd="2" destOrd="0" parTransId="{268B6E3D-3923-4BBE-BA05-0E39C48D839A}" sibTransId="{BC8C61E4-E53B-4B1C-BDF2-FD1187BB4B85}"/>
    <dgm:cxn modelId="{194F4559-6C6F-4356-87B4-F8E169402FFB}" type="presOf" srcId="{0F801522-DA93-445B-8894-6F95436C7B89}" destId="{42D3D07D-F8EA-404B-AF1D-D780945890C3}" srcOrd="0" destOrd="0" presId="urn:microsoft.com/office/officeart/2005/8/layout/vList2"/>
    <dgm:cxn modelId="{43E11D9D-D470-4FCB-8D6E-E1C3D49B7246}" type="presOf" srcId="{5933AF82-4EED-4FD4-98D6-AB14FBF4E70B}" destId="{7E3F446C-0920-4B2D-B762-30250B875462}" srcOrd="0" destOrd="0" presId="urn:microsoft.com/office/officeart/2005/8/layout/vList2"/>
    <dgm:cxn modelId="{168822A6-E48C-4F14-B715-404027788AD0}" type="presOf" srcId="{4E0D0A39-61F9-4CE5-8B67-559002E675B1}" destId="{A3A2CE8D-1E56-4B95-A37D-83BD550296C3}" srcOrd="0" destOrd="0" presId="urn:microsoft.com/office/officeart/2005/8/layout/vList2"/>
    <dgm:cxn modelId="{648D87BD-5D0D-4C84-AB44-1E1EA02FE78E}" srcId="{B41A678A-D848-4144-B30D-F16739238C9D}" destId="{4E0D0A39-61F9-4CE5-8B67-559002E675B1}" srcOrd="1" destOrd="0" parTransId="{42F16858-985E-422F-9E06-4F85EBB6D6C5}" sibTransId="{95DC0CEA-2D9A-4492-B916-39C6722845F5}"/>
    <dgm:cxn modelId="{1C0308C3-6234-44E0-B5F3-9AFB572B3646}" type="presOf" srcId="{60A553BB-CF93-4A6F-9511-A1DE43486555}" destId="{F582CDE7-4379-4225-ACC7-574F8E415CA6}" srcOrd="0" destOrd="0" presId="urn:microsoft.com/office/officeart/2005/8/layout/vList2"/>
    <dgm:cxn modelId="{F492FBC6-F721-4015-B571-582A4446D9E2}" type="presOf" srcId="{B41A678A-D848-4144-B30D-F16739238C9D}" destId="{A58900F4-ACF7-4147-AD51-7F3F1073E560}" srcOrd="0" destOrd="0" presId="urn:microsoft.com/office/officeart/2005/8/layout/vList2"/>
    <dgm:cxn modelId="{E12B02EE-25F4-44C4-B8ED-50B2A8BAEA9F}" srcId="{B41A678A-D848-4144-B30D-F16739238C9D}" destId="{5933AF82-4EED-4FD4-98D6-AB14FBF4E70B}" srcOrd="0" destOrd="0" parTransId="{4F57BAB3-87FC-4941-80CE-4211DF46136C}" sibTransId="{F7FD2379-72D6-4519-857A-28D3A5ECA9D3}"/>
    <dgm:cxn modelId="{87B8C5FC-AAE5-49A6-8EFD-DAC0CE845B33}" srcId="{B41A678A-D848-4144-B30D-F16739238C9D}" destId="{A794F8E5-6D02-4C4C-8D4A-F8BF89F56CAC}" srcOrd="3" destOrd="0" parTransId="{BD7BECA9-7407-4CD5-B186-53411690B281}" sibTransId="{8B90F8D3-888F-4B41-991C-23A76F967DF0}"/>
    <dgm:cxn modelId="{7DC6B201-65A0-4B55-B350-5C536302A0FC}" type="presParOf" srcId="{A58900F4-ACF7-4147-AD51-7F3F1073E560}" destId="{7E3F446C-0920-4B2D-B762-30250B875462}" srcOrd="0" destOrd="0" presId="urn:microsoft.com/office/officeart/2005/8/layout/vList2"/>
    <dgm:cxn modelId="{58BAB7E4-0B70-4F9A-AD3E-2E1382DFF41F}" type="presParOf" srcId="{A58900F4-ACF7-4147-AD51-7F3F1073E560}" destId="{4ABA79A9-75AC-4F4F-ABF3-B98E4B51B076}" srcOrd="1" destOrd="0" presId="urn:microsoft.com/office/officeart/2005/8/layout/vList2"/>
    <dgm:cxn modelId="{CC701CAD-2692-4511-8A96-842D22F4009B}" type="presParOf" srcId="{A58900F4-ACF7-4147-AD51-7F3F1073E560}" destId="{A3A2CE8D-1E56-4B95-A37D-83BD550296C3}" srcOrd="2" destOrd="0" presId="urn:microsoft.com/office/officeart/2005/8/layout/vList2"/>
    <dgm:cxn modelId="{2D9DC2D4-2581-462B-98B6-F1070CFE00BC}" type="presParOf" srcId="{A58900F4-ACF7-4147-AD51-7F3F1073E560}" destId="{F99E1525-88DC-4A0A-8EFC-BB5D0DDC7A61}" srcOrd="3" destOrd="0" presId="urn:microsoft.com/office/officeart/2005/8/layout/vList2"/>
    <dgm:cxn modelId="{237BCAAD-12D1-4D1A-8EAE-11EABD86809E}" type="presParOf" srcId="{A58900F4-ACF7-4147-AD51-7F3F1073E560}" destId="{42D3D07D-F8EA-404B-AF1D-D780945890C3}" srcOrd="4" destOrd="0" presId="urn:microsoft.com/office/officeart/2005/8/layout/vList2"/>
    <dgm:cxn modelId="{CDC69020-8010-42B3-B791-8264F80FFD93}" type="presParOf" srcId="{A58900F4-ACF7-4147-AD51-7F3F1073E560}" destId="{7BCCA8BC-937D-4C2D-AD91-ACAC001652CE}" srcOrd="5" destOrd="0" presId="urn:microsoft.com/office/officeart/2005/8/layout/vList2"/>
    <dgm:cxn modelId="{D5F921D1-19A8-4E30-9CCC-88A664DBAA5C}" type="presParOf" srcId="{A58900F4-ACF7-4147-AD51-7F3F1073E560}" destId="{20B79493-AC23-4C75-94D1-88861205EB81}" srcOrd="6" destOrd="0" presId="urn:microsoft.com/office/officeart/2005/8/layout/vList2"/>
    <dgm:cxn modelId="{E15ABC41-AD49-4CDD-BDD0-74DCDE5DB20A}" type="presParOf" srcId="{A58900F4-ACF7-4147-AD51-7F3F1073E560}" destId="{D2C975D2-C472-41C0-AA13-97014443D445}" srcOrd="7" destOrd="0" presId="urn:microsoft.com/office/officeart/2005/8/layout/vList2"/>
    <dgm:cxn modelId="{5D4337F3-DCC5-4B39-BB4C-5193B3A1BBBD}" type="presParOf" srcId="{A58900F4-ACF7-4147-AD51-7F3F1073E560}" destId="{F582CDE7-4379-4225-ACC7-574F8E415CA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C8EAC-FD7B-4925-801B-7066999C9F41}">
      <dsp:nvSpPr>
        <dsp:cNvPr id="0" name=""/>
        <dsp:cNvSpPr/>
      </dsp:nvSpPr>
      <dsp:spPr>
        <a:xfrm>
          <a:off x="-148994" y="9707"/>
          <a:ext cx="4508357" cy="1051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69225-6932-42F9-A714-1F72367EB984}">
      <dsp:nvSpPr>
        <dsp:cNvPr id="0" name=""/>
        <dsp:cNvSpPr/>
      </dsp:nvSpPr>
      <dsp:spPr>
        <a:xfrm>
          <a:off x="169149" y="246343"/>
          <a:ext cx="579574" cy="5784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589B9-9BD5-4E53-BF94-FCEF510F4C38}">
      <dsp:nvSpPr>
        <dsp:cNvPr id="0" name=""/>
        <dsp:cNvSpPr/>
      </dsp:nvSpPr>
      <dsp:spPr>
        <a:xfrm>
          <a:off x="1066867" y="9707"/>
          <a:ext cx="3272555" cy="108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85" tIns="114785" rIns="114785" bIns="114785" numCol="1" spcCol="1270" anchor="ctr" anchorCtr="0">
          <a:noAutofit/>
        </a:bodyPr>
        <a:lstStyle/>
        <a:p>
          <a:pPr marL="0" lvl="0" indent="0" algn="l" defTabSz="1066800">
            <a:lnSpc>
              <a:spcPct val="100000"/>
            </a:lnSpc>
            <a:spcBef>
              <a:spcPct val="0"/>
            </a:spcBef>
            <a:spcAft>
              <a:spcPct val="35000"/>
            </a:spcAft>
            <a:buNone/>
          </a:pPr>
          <a:r>
            <a:rPr lang="fr-FR" sz="2400" b="1" i="1" kern="1200" dirty="0">
              <a:solidFill>
                <a:srgbClr val="0070C0"/>
              </a:solidFill>
            </a:rPr>
            <a:t>V-1-1-INTRODUCTION</a:t>
          </a:r>
          <a:endParaRPr lang="en-US" sz="2400" kern="1200" dirty="0">
            <a:solidFill>
              <a:srgbClr val="0070C0"/>
            </a:solidFill>
          </a:endParaRPr>
        </a:p>
      </dsp:txBody>
      <dsp:txXfrm>
        <a:off x="1066867" y="9707"/>
        <a:ext cx="3272555" cy="1084580"/>
      </dsp:txXfrm>
    </dsp:sp>
    <dsp:sp modelId="{F8EC2A18-E2F6-4042-A109-01F4B25865BA}">
      <dsp:nvSpPr>
        <dsp:cNvPr id="0" name=""/>
        <dsp:cNvSpPr/>
      </dsp:nvSpPr>
      <dsp:spPr>
        <a:xfrm>
          <a:off x="-148994" y="1365432"/>
          <a:ext cx="4508357" cy="1051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655CA-8E5D-4153-A07C-F0FF740E1786}">
      <dsp:nvSpPr>
        <dsp:cNvPr id="0" name=""/>
        <dsp:cNvSpPr/>
      </dsp:nvSpPr>
      <dsp:spPr>
        <a:xfrm>
          <a:off x="169149" y="1602068"/>
          <a:ext cx="579574" cy="5784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C770A-5716-49C6-BA75-669EA44CBAA1}">
      <dsp:nvSpPr>
        <dsp:cNvPr id="0" name=""/>
        <dsp:cNvSpPr/>
      </dsp:nvSpPr>
      <dsp:spPr>
        <a:xfrm>
          <a:off x="1066867" y="1365432"/>
          <a:ext cx="3272555" cy="108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85" tIns="114785" rIns="114785" bIns="114785" numCol="1" spcCol="1270" anchor="ctr" anchorCtr="0">
          <a:noAutofit/>
        </a:bodyPr>
        <a:lstStyle/>
        <a:p>
          <a:pPr marL="0" lvl="0" indent="0" algn="l" defTabSz="622300">
            <a:lnSpc>
              <a:spcPct val="100000"/>
            </a:lnSpc>
            <a:spcBef>
              <a:spcPct val="0"/>
            </a:spcBef>
            <a:spcAft>
              <a:spcPct val="35000"/>
            </a:spcAft>
            <a:buNone/>
          </a:pPr>
          <a:r>
            <a:rPr lang="fr-FR" sz="1400" b="0" i="0" kern="1200"/>
            <a:t>Il existe plusieurs solutions pour mesurer les vitesses de rotation ou déplacement d'objet. </a:t>
          </a:r>
          <a:endParaRPr lang="en-US" sz="1400" kern="1200"/>
        </a:p>
      </dsp:txBody>
      <dsp:txXfrm>
        <a:off x="1066867" y="1365432"/>
        <a:ext cx="3272555" cy="1084580"/>
      </dsp:txXfrm>
    </dsp:sp>
    <dsp:sp modelId="{130968B6-6447-411E-BD19-6B1FFDE45C14}">
      <dsp:nvSpPr>
        <dsp:cNvPr id="0" name=""/>
        <dsp:cNvSpPr/>
      </dsp:nvSpPr>
      <dsp:spPr>
        <a:xfrm>
          <a:off x="-148994" y="2721158"/>
          <a:ext cx="4508357" cy="1051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BAFC1-2078-485D-BBF9-31004FD71996}">
      <dsp:nvSpPr>
        <dsp:cNvPr id="0" name=""/>
        <dsp:cNvSpPr/>
      </dsp:nvSpPr>
      <dsp:spPr>
        <a:xfrm>
          <a:off x="169149" y="2957793"/>
          <a:ext cx="579574" cy="578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07BA8-B73B-4CAA-A96E-DA2736357227}">
      <dsp:nvSpPr>
        <dsp:cNvPr id="0" name=""/>
        <dsp:cNvSpPr/>
      </dsp:nvSpPr>
      <dsp:spPr>
        <a:xfrm>
          <a:off x="1066867" y="2721158"/>
          <a:ext cx="3272555" cy="108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85" tIns="114785" rIns="114785" bIns="114785" numCol="1" spcCol="1270" anchor="ctr" anchorCtr="0">
          <a:noAutofit/>
        </a:bodyPr>
        <a:lstStyle/>
        <a:p>
          <a:pPr marL="0" lvl="0" indent="0" algn="l" defTabSz="622300">
            <a:lnSpc>
              <a:spcPct val="100000"/>
            </a:lnSpc>
            <a:spcBef>
              <a:spcPct val="0"/>
            </a:spcBef>
            <a:spcAft>
              <a:spcPct val="35000"/>
            </a:spcAft>
            <a:buNone/>
          </a:pPr>
          <a:r>
            <a:rPr lang="fr-FR" sz="1400" b="0" i="0" kern="1200"/>
            <a:t>Les deux techniques les plus utilisées sont la tachymétrie et la stroboscopie. </a:t>
          </a:r>
          <a:endParaRPr lang="en-US" sz="1400" kern="1200"/>
        </a:p>
      </dsp:txBody>
      <dsp:txXfrm>
        <a:off x="1066867" y="2721158"/>
        <a:ext cx="3272555" cy="1084580"/>
      </dsp:txXfrm>
    </dsp:sp>
    <dsp:sp modelId="{A051A79D-8920-4523-9793-0B608A0F9FEA}">
      <dsp:nvSpPr>
        <dsp:cNvPr id="0" name=""/>
        <dsp:cNvSpPr/>
      </dsp:nvSpPr>
      <dsp:spPr>
        <a:xfrm>
          <a:off x="-148994" y="4076883"/>
          <a:ext cx="4508357" cy="1051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53521-6EB6-4161-BC52-BEF8B6D90EAF}">
      <dsp:nvSpPr>
        <dsp:cNvPr id="0" name=""/>
        <dsp:cNvSpPr/>
      </dsp:nvSpPr>
      <dsp:spPr>
        <a:xfrm>
          <a:off x="169149" y="4313518"/>
          <a:ext cx="579574" cy="5784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95AF6-0C84-447D-88B2-93940446C582}">
      <dsp:nvSpPr>
        <dsp:cNvPr id="0" name=""/>
        <dsp:cNvSpPr/>
      </dsp:nvSpPr>
      <dsp:spPr>
        <a:xfrm>
          <a:off x="748938" y="4076883"/>
          <a:ext cx="3908412" cy="108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85" tIns="114785" rIns="114785" bIns="114785" numCol="1" spcCol="1270" anchor="ctr" anchorCtr="0">
          <a:noAutofit/>
        </a:bodyPr>
        <a:lstStyle/>
        <a:p>
          <a:pPr marL="0" lvl="0" indent="0" algn="l" defTabSz="622300">
            <a:lnSpc>
              <a:spcPct val="100000"/>
            </a:lnSpc>
            <a:spcBef>
              <a:spcPct val="0"/>
            </a:spcBef>
            <a:spcAft>
              <a:spcPct val="35000"/>
            </a:spcAft>
            <a:buNone/>
          </a:pPr>
          <a:r>
            <a:rPr lang="fr-FR" sz="1400" b="0" i="0" kern="1200" dirty="0"/>
            <a:t>En ce qui concerne les tachymètres, les deux technologies les plus courantes sont : les tachymètres optiques (réflexion) et les tachymètres à contact.</a:t>
          </a:r>
          <a:endParaRPr lang="en-US" sz="1400" kern="1200" dirty="0"/>
        </a:p>
      </dsp:txBody>
      <dsp:txXfrm>
        <a:off x="748938" y="4076883"/>
        <a:ext cx="3908412" cy="1084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8C16C-A312-4C4E-A5D8-9460285A9875}">
      <dsp:nvSpPr>
        <dsp:cNvPr id="0" name=""/>
        <dsp:cNvSpPr/>
      </dsp:nvSpPr>
      <dsp:spPr>
        <a:xfrm>
          <a:off x="542733" y="285692"/>
          <a:ext cx="5137815" cy="5536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a:t>Capteur à câble : déplacement/vitesse</a:t>
          </a:r>
          <a:endParaRPr lang="en-US" sz="2400" kern="1200" dirty="0"/>
        </a:p>
      </dsp:txBody>
      <dsp:txXfrm>
        <a:off x="569758" y="312717"/>
        <a:ext cx="5083765" cy="499555"/>
      </dsp:txXfrm>
    </dsp:sp>
    <dsp:sp modelId="{056E36CB-E8F1-415E-AFCA-25EF6B892C95}">
      <dsp:nvSpPr>
        <dsp:cNvPr id="0" name=""/>
        <dsp:cNvSpPr/>
      </dsp:nvSpPr>
      <dsp:spPr>
        <a:xfrm>
          <a:off x="604893" y="2437013"/>
          <a:ext cx="5142443" cy="5564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a:t>Robuste et économique</a:t>
          </a:r>
          <a:endParaRPr lang="en-US" sz="2400" kern="1200" dirty="0"/>
        </a:p>
      </dsp:txBody>
      <dsp:txXfrm>
        <a:off x="632057" y="2464177"/>
        <a:ext cx="5088115" cy="502139"/>
      </dsp:txXfrm>
    </dsp:sp>
    <dsp:sp modelId="{23E467B9-E82C-40DD-B93F-F2B083A7CD1A}">
      <dsp:nvSpPr>
        <dsp:cNvPr id="0" name=""/>
        <dsp:cNvSpPr/>
      </dsp:nvSpPr>
      <dsp:spPr>
        <a:xfrm>
          <a:off x="558577" y="1112826"/>
          <a:ext cx="5121971" cy="5280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a:t>Etendues de mesure de 50mm à 2 m</a:t>
          </a:r>
          <a:endParaRPr lang="en-US" sz="2400" kern="1200" dirty="0"/>
        </a:p>
      </dsp:txBody>
      <dsp:txXfrm>
        <a:off x="584355" y="1138604"/>
        <a:ext cx="5070415" cy="476507"/>
      </dsp:txXfrm>
    </dsp:sp>
    <dsp:sp modelId="{456E749D-789E-498F-8B23-8A8FD0676124}">
      <dsp:nvSpPr>
        <dsp:cNvPr id="0" name=""/>
        <dsp:cNvSpPr/>
      </dsp:nvSpPr>
      <dsp:spPr>
        <a:xfrm>
          <a:off x="607873" y="1828388"/>
          <a:ext cx="5072675" cy="46747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a:t>Signal de sortie: Tension, courant, TTL</a:t>
          </a:r>
          <a:endParaRPr lang="en-US" sz="2400" kern="1200" dirty="0"/>
        </a:p>
      </dsp:txBody>
      <dsp:txXfrm>
        <a:off x="630693" y="1851208"/>
        <a:ext cx="5027035" cy="421831"/>
      </dsp:txXfrm>
    </dsp:sp>
    <dsp:sp modelId="{2EF6CC56-8A3E-4EFB-A7B7-70DE8BAA0919}">
      <dsp:nvSpPr>
        <dsp:cNvPr id="0" name=""/>
        <dsp:cNvSpPr/>
      </dsp:nvSpPr>
      <dsp:spPr>
        <a:xfrm>
          <a:off x="6012647" y="386477"/>
          <a:ext cx="4891687" cy="43864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a:t>Non-linéarité: 0.10 à 0,25% PE</a:t>
          </a:r>
          <a:endParaRPr lang="en-US" sz="2400" kern="1200" dirty="0"/>
        </a:p>
      </dsp:txBody>
      <dsp:txXfrm>
        <a:off x="6034060" y="407890"/>
        <a:ext cx="4848861" cy="395815"/>
      </dsp:txXfrm>
    </dsp:sp>
    <dsp:sp modelId="{FBD6AE94-5D49-45D2-8545-EC5A1C0506C4}">
      <dsp:nvSpPr>
        <dsp:cNvPr id="0" name=""/>
        <dsp:cNvSpPr/>
      </dsp:nvSpPr>
      <dsp:spPr>
        <a:xfrm>
          <a:off x="5996568" y="923416"/>
          <a:ext cx="4907766" cy="78714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a:t>Répétabilité: 0.015% de l'étendue de mesure</a:t>
          </a:r>
          <a:endParaRPr lang="en-US" sz="2400" kern="1200" dirty="0"/>
        </a:p>
      </dsp:txBody>
      <dsp:txXfrm>
        <a:off x="6034993" y="961841"/>
        <a:ext cx="4830916" cy="710293"/>
      </dsp:txXfrm>
    </dsp:sp>
    <dsp:sp modelId="{3FAE415B-843A-4813-824B-6A8815694356}">
      <dsp:nvSpPr>
        <dsp:cNvPr id="0" name=""/>
        <dsp:cNvSpPr/>
      </dsp:nvSpPr>
      <dsp:spPr>
        <a:xfrm>
          <a:off x="6117821" y="1852032"/>
          <a:ext cx="4781604" cy="50461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err="1"/>
            <a:t>Zero</a:t>
          </a:r>
          <a:r>
            <a:rPr lang="fr-FR" sz="2400" b="0" i="0" kern="1200" dirty="0"/>
            <a:t> et gain réglables sur certains modèles</a:t>
          </a:r>
          <a:endParaRPr lang="en-US" sz="2400" kern="1200" dirty="0"/>
        </a:p>
      </dsp:txBody>
      <dsp:txXfrm>
        <a:off x="6142454" y="1876665"/>
        <a:ext cx="4732338" cy="455349"/>
      </dsp:txXfrm>
    </dsp:sp>
    <dsp:sp modelId="{3C16E173-A5C1-4F7E-BDC0-1A6E81E68C71}">
      <dsp:nvSpPr>
        <dsp:cNvPr id="0" name=""/>
        <dsp:cNvSpPr/>
      </dsp:nvSpPr>
      <dsp:spPr>
        <a:xfrm>
          <a:off x="6095827" y="2496578"/>
          <a:ext cx="4808507" cy="45107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0" i="0" kern="1200" dirty="0" err="1"/>
            <a:t>Materiaux</a:t>
          </a:r>
          <a:r>
            <a:rPr lang="fr-FR" sz="2400" b="0" i="0" kern="1200" dirty="0"/>
            <a:t>: Aluminium</a:t>
          </a:r>
          <a:endParaRPr lang="en-US" sz="2400" kern="1200" dirty="0"/>
        </a:p>
      </dsp:txBody>
      <dsp:txXfrm>
        <a:off x="6117846" y="2518597"/>
        <a:ext cx="4764469" cy="407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0035A-0140-48B8-89C6-B767986785BB}">
      <dsp:nvSpPr>
        <dsp:cNvPr id="0" name=""/>
        <dsp:cNvSpPr/>
      </dsp:nvSpPr>
      <dsp:spPr>
        <a:xfrm>
          <a:off x="1059774" y="425"/>
          <a:ext cx="3429132" cy="2177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61090-86A8-4E6B-A455-01834BF6D5C4}">
      <dsp:nvSpPr>
        <dsp:cNvPr id="0" name=""/>
        <dsp:cNvSpPr/>
      </dsp:nvSpPr>
      <dsp:spPr>
        <a:xfrm>
          <a:off x="1440789" y="362389"/>
          <a:ext cx="3429132" cy="2177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La génératrice tachymétrique délivre une tension proportionnelle à sa vitesse de rotation. </a:t>
          </a:r>
        </a:p>
      </dsp:txBody>
      <dsp:txXfrm>
        <a:off x="1504566" y="426166"/>
        <a:ext cx="3301578" cy="2049945"/>
      </dsp:txXfrm>
    </dsp:sp>
    <dsp:sp modelId="{1AC659AA-0A08-45D6-9F27-31DC9F897901}">
      <dsp:nvSpPr>
        <dsp:cNvPr id="0" name=""/>
        <dsp:cNvSpPr/>
      </dsp:nvSpPr>
      <dsp:spPr>
        <a:xfrm>
          <a:off x="5250936" y="425"/>
          <a:ext cx="3429132" cy="2177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00155-BC42-47A0-9C75-7AEB8D7B4645}">
      <dsp:nvSpPr>
        <dsp:cNvPr id="0" name=""/>
        <dsp:cNvSpPr/>
      </dsp:nvSpPr>
      <dsp:spPr>
        <a:xfrm>
          <a:off x="5631951" y="362389"/>
          <a:ext cx="3429132" cy="2177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Son principal domaine d’application se situe dans la régulation de vitesse d’un moteur électrique.</a:t>
          </a:r>
        </a:p>
      </dsp:txBody>
      <dsp:txXfrm>
        <a:off x="5695728" y="426166"/>
        <a:ext cx="3301578" cy="2049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F446C-0920-4B2D-B762-30250B875462}">
      <dsp:nvSpPr>
        <dsp:cNvPr id="0" name=""/>
        <dsp:cNvSpPr/>
      </dsp:nvSpPr>
      <dsp:spPr>
        <a:xfrm>
          <a:off x="0" y="28539"/>
          <a:ext cx="6705754"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Vitesse maximale de rotation (en tours/minute)</a:t>
          </a:r>
          <a:endParaRPr lang="en-US" sz="1600" kern="1200"/>
        </a:p>
      </dsp:txBody>
      <dsp:txXfrm>
        <a:off x="18734" y="47273"/>
        <a:ext cx="6668286" cy="346292"/>
      </dsp:txXfrm>
    </dsp:sp>
    <dsp:sp modelId="{A3A2CE8D-1E56-4B95-A37D-83BD550296C3}">
      <dsp:nvSpPr>
        <dsp:cNvPr id="0" name=""/>
        <dsp:cNvSpPr/>
      </dsp:nvSpPr>
      <dsp:spPr>
        <a:xfrm>
          <a:off x="0" y="458379"/>
          <a:ext cx="6705754"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Constante de f.e.m. (en volts à 1000 trs/mn ou en v/tr/mn)</a:t>
          </a:r>
          <a:endParaRPr lang="en-US" sz="1600" kern="1200"/>
        </a:p>
      </dsp:txBody>
      <dsp:txXfrm>
        <a:off x="18734" y="477113"/>
        <a:ext cx="6668286" cy="346292"/>
      </dsp:txXfrm>
    </dsp:sp>
    <dsp:sp modelId="{42D3D07D-F8EA-404B-AF1D-D780945890C3}">
      <dsp:nvSpPr>
        <dsp:cNvPr id="0" name=""/>
        <dsp:cNvSpPr/>
      </dsp:nvSpPr>
      <dsp:spPr>
        <a:xfrm>
          <a:off x="0" y="888219"/>
          <a:ext cx="6705754"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Linéarité (en %)</a:t>
          </a:r>
          <a:endParaRPr lang="en-US" sz="1600" kern="1200"/>
        </a:p>
      </dsp:txBody>
      <dsp:txXfrm>
        <a:off x="18734" y="906953"/>
        <a:ext cx="6668286" cy="346292"/>
      </dsp:txXfrm>
    </dsp:sp>
    <dsp:sp modelId="{20B79493-AC23-4C75-94D1-88861205EB81}">
      <dsp:nvSpPr>
        <dsp:cNvPr id="0" name=""/>
        <dsp:cNvSpPr/>
      </dsp:nvSpPr>
      <dsp:spPr>
        <a:xfrm>
          <a:off x="0" y="1318060"/>
          <a:ext cx="6705754"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Ondulation crête à crête (%)</a:t>
          </a:r>
          <a:endParaRPr lang="en-US" sz="1600" kern="1200"/>
        </a:p>
      </dsp:txBody>
      <dsp:txXfrm>
        <a:off x="18734" y="1336794"/>
        <a:ext cx="6668286" cy="346292"/>
      </dsp:txXfrm>
    </dsp:sp>
    <dsp:sp modelId="{F582CDE7-4379-4225-ACC7-574F8E415CA6}">
      <dsp:nvSpPr>
        <dsp:cNvPr id="0" name=""/>
        <dsp:cNvSpPr/>
      </dsp:nvSpPr>
      <dsp:spPr>
        <a:xfrm>
          <a:off x="0" y="1747900"/>
          <a:ext cx="6705754"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Courant maximal</a:t>
          </a:r>
          <a:endParaRPr lang="en-US" sz="1600" kern="1200"/>
        </a:p>
      </dsp:txBody>
      <dsp:txXfrm>
        <a:off x="18734" y="1766634"/>
        <a:ext cx="6668286"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17/11/2020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17/11/2020</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17/11/2020</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17/11/2020</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17/11/2020</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17/11/2020</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17/11/2020</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17/11/2020</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17/11/2020</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17/11/2020</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17/11/2020</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17/11/2020</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17/11/2020</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Sp%C3%A9cial:Ouvrages_de_r%C3%A9f%C3%A9rence/2-10-005777-4"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41E3E8-CCF2-445E-BD66-CD5E7A4EECA8}"/>
              </a:ext>
            </a:extLst>
          </p:cNvPr>
          <p:cNvSpPr>
            <a:spLocks noGrp="1"/>
          </p:cNvSpPr>
          <p:nvPr>
            <p:ph type="sldNum" sz="quarter" idx="12"/>
          </p:nvPr>
        </p:nvSpPr>
        <p:spPr/>
        <p:txBody>
          <a:bodyPr/>
          <a:lstStyle/>
          <a:p>
            <a:fld id="{3A214FC8-7A6B-454A-ADA5-8A1A54B328A5}" type="slidenum">
              <a:rPr lang="fr-FR" smtClean="0"/>
              <a:t>10</a:t>
            </a:fld>
            <a:endParaRPr lang="fr-FR"/>
          </a:p>
        </p:txBody>
      </p:sp>
      <p:sp>
        <p:nvSpPr>
          <p:cNvPr id="4" name="ZoneTexte 3">
            <a:extLst>
              <a:ext uri="{FF2B5EF4-FFF2-40B4-BE49-F238E27FC236}">
                <a16:creationId xmlns:a16="http://schemas.microsoft.com/office/drawing/2014/main" id="{69DA66E0-C78B-47B5-997D-EB1536213859}"/>
              </a:ext>
            </a:extLst>
          </p:cNvPr>
          <p:cNvSpPr txBox="1"/>
          <p:nvPr/>
        </p:nvSpPr>
        <p:spPr>
          <a:xfrm>
            <a:off x="497096" y="481303"/>
            <a:ext cx="7372740" cy="11376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1">
                <a:solidFill>
                  <a:schemeClr val="accent1"/>
                </a:solidFill>
                <a:ea typeface="+mj-ea"/>
                <a:cs typeface="+mj-cs"/>
              </a:rPr>
              <a:t>Caractéristiques essentielles d’une tachymétrie</a:t>
            </a:r>
            <a:endParaRPr lang="en-US" sz="2800" b="1" i="1" dirty="0">
              <a:solidFill>
                <a:schemeClr val="accent1"/>
              </a:solidFill>
              <a:ea typeface="+mj-ea"/>
              <a:cs typeface="+mj-cs"/>
            </a:endParaRPr>
          </a:p>
        </p:txBody>
      </p:sp>
      <p:pic>
        <p:nvPicPr>
          <p:cNvPr id="6" name="Image 5">
            <a:extLst>
              <a:ext uri="{FF2B5EF4-FFF2-40B4-BE49-F238E27FC236}">
                <a16:creationId xmlns:a16="http://schemas.microsoft.com/office/drawing/2014/main" id="{513B21D6-7EAD-4971-AA2C-1E9D528EAA58}"/>
              </a:ext>
            </a:extLst>
          </p:cNvPr>
          <p:cNvPicPr>
            <a:picLocks noChangeAspect="1"/>
          </p:cNvPicPr>
          <p:nvPr/>
        </p:nvPicPr>
        <p:blipFill>
          <a:blip r:embed="rId2"/>
          <a:stretch>
            <a:fillRect/>
          </a:stretch>
        </p:blipFill>
        <p:spPr>
          <a:xfrm>
            <a:off x="3774609" y="4002054"/>
            <a:ext cx="5866642" cy="2160199"/>
          </a:xfrm>
          <a:prstGeom prst="rect">
            <a:avLst/>
          </a:prstGeom>
        </p:spPr>
      </p:pic>
      <p:sp>
        <p:nvSpPr>
          <p:cNvPr id="7" name="ZoneTexte 6">
            <a:extLst>
              <a:ext uri="{FF2B5EF4-FFF2-40B4-BE49-F238E27FC236}">
                <a16:creationId xmlns:a16="http://schemas.microsoft.com/office/drawing/2014/main" id="{59D685A0-04BE-47FD-9B53-861A21590D05}"/>
              </a:ext>
            </a:extLst>
          </p:cNvPr>
          <p:cNvSpPr txBox="1"/>
          <p:nvPr/>
        </p:nvSpPr>
        <p:spPr>
          <a:xfrm>
            <a:off x="7693701" y="2255781"/>
            <a:ext cx="4151103" cy="1200329"/>
          </a:xfrm>
          <a:prstGeom prst="rect">
            <a:avLst/>
          </a:prstGeom>
          <a:noFill/>
        </p:spPr>
        <p:txBody>
          <a:bodyPr wrap="square" rtlCol="0">
            <a:spAutoFit/>
          </a:bodyPr>
          <a:lstStyle/>
          <a:p>
            <a:pPr algn="just"/>
            <a:r>
              <a:rPr lang="fr-FR" sz="2400" dirty="0"/>
              <a:t>Pour atténuer l’ondulation sur la tension de sortie, un filtrage peut s’avérer nécessaire</a:t>
            </a:r>
          </a:p>
        </p:txBody>
      </p:sp>
      <p:graphicFrame>
        <p:nvGraphicFramePr>
          <p:cNvPr id="9" name="ZoneTexte 4">
            <a:extLst>
              <a:ext uri="{FF2B5EF4-FFF2-40B4-BE49-F238E27FC236}">
                <a16:creationId xmlns:a16="http://schemas.microsoft.com/office/drawing/2014/main" id="{9C280073-C323-4862-BB73-04A044D76AC5}"/>
              </a:ext>
            </a:extLst>
          </p:cNvPr>
          <p:cNvGraphicFramePr/>
          <p:nvPr>
            <p:extLst>
              <p:ext uri="{D42A27DB-BD31-4B8C-83A1-F6EECF244321}">
                <p14:modId xmlns:p14="http://schemas.microsoft.com/office/powerpoint/2010/main" val="1776143784"/>
              </p:ext>
            </p:extLst>
          </p:nvPr>
        </p:nvGraphicFramePr>
        <p:xfrm>
          <a:off x="497097" y="1767063"/>
          <a:ext cx="6705754" cy="216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92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F45B410C-A990-4EF0-A62E-330B2B141B2A}"/>
              </a:ext>
            </a:extLst>
          </p:cNvPr>
          <p:cNvPicPr>
            <a:picLocks noGrp="1" noChangeAspect="1"/>
          </p:cNvPicPr>
          <p:nvPr>
            <p:ph type="pic" idx="1"/>
          </p:nvPr>
        </p:nvPicPr>
        <p:blipFill rotWithShape="1">
          <a:blip r:embed="rId2"/>
          <a:srcRect r="1" b="448"/>
          <a:stretch/>
        </p:blipFill>
        <p:spPr>
          <a:xfrm>
            <a:off x="1484026" y="2368794"/>
            <a:ext cx="6730584" cy="2975436"/>
          </a:xfrm>
          <a:prstGeom prst="rect">
            <a:avLst/>
          </a:prstGeom>
          <a:effectLst/>
        </p:spPr>
      </p:pic>
      <p:sp>
        <p:nvSpPr>
          <p:cNvPr id="2" name="Titre 1">
            <a:extLst>
              <a:ext uri="{FF2B5EF4-FFF2-40B4-BE49-F238E27FC236}">
                <a16:creationId xmlns:a16="http://schemas.microsoft.com/office/drawing/2014/main" id="{A8C15135-D8C4-438C-9396-CAAB62DE7BF8}"/>
              </a:ext>
            </a:extLst>
          </p:cNvPr>
          <p:cNvSpPr>
            <a:spLocks noGrp="1"/>
          </p:cNvSpPr>
          <p:nvPr>
            <p:ph type="title"/>
          </p:nvPr>
        </p:nvSpPr>
        <p:spPr>
          <a:xfrm>
            <a:off x="645264" y="-96941"/>
            <a:ext cx="10901471" cy="1350712"/>
          </a:xfrm>
          <a:noFill/>
        </p:spPr>
        <p:txBody>
          <a:bodyPr vert="horz" lIns="91440" tIns="45720" rIns="91440" bIns="45720" rtlCol="0" anchor="b">
            <a:normAutofit/>
          </a:bodyPr>
          <a:lstStyle/>
          <a:p>
            <a:pPr algn="ctr"/>
            <a:r>
              <a:rPr lang="en-US" sz="2800" b="1" dirty="0" err="1">
                <a:solidFill>
                  <a:schemeClr val="accent1"/>
                </a:solidFill>
                <a:latin typeface="+mn-lt"/>
              </a:rPr>
              <a:t>Différents</a:t>
            </a:r>
            <a:r>
              <a:rPr lang="en-US" sz="2800" b="1" dirty="0">
                <a:solidFill>
                  <a:schemeClr val="accent1"/>
                </a:solidFill>
                <a:latin typeface="+mn-lt"/>
              </a:rPr>
              <a:t> types de </a:t>
            </a:r>
            <a:r>
              <a:rPr lang="en-US" sz="2800" b="1" dirty="0" err="1">
                <a:solidFill>
                  <a:schemeClr val="accent1"/>
                </a:solidFill>
                <a:latin typeface="+mn-lt"/>
              </a:rPr>
              <a:t>génératrices</a:t>
            </a:r>
            <a:r>
              <a:rPr lang="en-US" sz="2800" b="1" dirty="0">
                <a:solidFill>
                  <a:schemeClr val="accent1"/>
                </a:solidFill>
                <a:latin typeface="+mn-lt"/>
              </a:rPr>
              <a:t> </a:t>
            </a:r>
            <a:r>
              <a:rPr lang="en-US" sz="2800" b="1" dirty="0" err="1">
                <a:solidFill>
                  <a:schemeClr val="accent1"/>
                </a:solidFill>
                <a:latin typeface="+mn-lt"/>
              </a:rPr>
              <a:t>tachymétriques</a:t>
            </a:r>
            <a:endParaRPr lang="en-US" sz="2800" b="1" dirty="0">
              <a:solidFill>
                <a:schemeClr val="accent1"/>
              </a:solidFill>
              <a:latin typeface="+mn-lt"/>
            </a:endParaRPr>
          </a:p>
        </p:txBody>
      </p:sp>
      <p:sp>
        <p:nvSpPr>
          <p:cNvPr id="4" name="Espace réservé du texte 3">
            <a:extLst>
              <a:ext uri="{FF2B5EF4-FFF2-40B4-BE49-F238E27FC236}">
                <a16:creationId xmlns:a16="http://schemas.microsoft.com/office/drawing/2014/main" id="{5B4AA53D-4CBF-4C2B-BFA6-E970994EBCEB}"/>
              </a:ext>
            </a:extLst>
          </p:cNvPr>
          <p:cNvSpPr>
            <a:spLocks noGrp="1"/>
          </p:cNvSpPr>
          <p:nvPr>
            <p:ph type="body" sz="half" idx="2"/>
          </p:nvPr>
        </p:nvSpPr>
        <p:spPr>
          <a:xfrm>
            <a:off x="2293495" y="5561826"/>
            <a:ext cx="5321509" cy="560388"/>
          </a:xfrm>
          <a:noFill/>
        </p:spPr>
        <p:txBody>
          <a:bodyPr vert="horz" lIns="91440" tIns="45720" rIns="91440" bIns="45720" rtlCol="0">
            <a:normAutofit/>
          </a:bodyPr>
          <a:lstStyle/>
          <a:p>
            <a:pPr algn="ctr"/>
            <a:r>
              <a:rPr lang="en-US" sz="2400" b="1" i="1" dirty="0">
                <a:solidFill>
                  <a:schemeClr val="accent1"/>
                </a:solidFill>
              </a:rPr>
              <a:t>1) </a:t>
            </a:r>
            <a:r>
              <a:rPr lang="en-US" sz="2400" b="1" i="1" dirty="0" err="1">
                <a:solidFill>
                  <a:schemeClr val="accent1"/>
                </a:solidFill>
              </a:rPr>
              <a:t>Génératrice</a:t>
            </a:r>
            <a:r>
              <a:rPr lang="en-US" sz="2400" b="1" i="1" dirty="0">
                <a:solidFill>
                  <a:schemeClr val="accent1"/>
                </a:solidFill>
              </a:rPr>
              <a:t> à courant </a:t>
            </a:r>
            <a:r>
              <a:rPr lang="en-US" sz="2400" b="1" i="1" dirty="0" err="1">
                <a:solidFill>
                  <a:schemeClr val="accent1"/>
                </a:solidFill>
              </a:rPr>
              <a:t>continu</a:t>
            </a:r>
            <a:endParaRPr lang="en-US" sz="2400" b="1" i="1" dirty="0">
              <a:solidFill>
                <a:schemeClr val="accent1"/>
              </a:solidFill>
            </a:endParaRPr>
          </a:p>
        </p:txBody>
      </p:sp>
      <p:sp>
        <p:nvSpPr>
          <p:cNvPr id="5" name="Espace réservé du numéro de diapositive 4">
            <a:extLst>
              <a:ext uri="{FF2B5EF4-FFF2-40B4-BE49-F238E27FC236}">
                <a16:creationId xmlns:a16="http://schemas.microsoft.com/office/drawing/2014/main" id="{33453605-2ADE-4E71-AC57-50CB6D74087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CE956CD0-7B71-43F8-B84D-BCDCC43B9385}"/>
              </a:ext>
            </a:extLst>
          </p:cNvPr>
          <p:cNvSpPr txBox="1"/>
          <p:nvPr/>
        </p:nvSpPr>
        <p:spPr>
          <a:xfrm>
            <a:off x="5276538" y="1590810"/>
            <a:ext cx="6270198" cy="1631216"/>
          </a:xfrm>
          <a:prstGeom prst="rect">
            <a:avLst/>
          </a:prstGeom>
          <a:noFill/>
        </p:spPr>
        <p:txBody>
          <a:bodyPr wrap="square" rtlCol="0">
            <a:spAutoFit/>
          </a:bodyPr>
          <a:lstStyle/>
          <a:p>
            <a:r>
              <a:rPr lang="fr-FR" sz="2000" dirty="0"/>
              <a:t>L’excitation est assurée par des aimants permanents:</a:t>
            </a:r>
          </a:p>
          <a:p>
            <a:r>
              <a:rPr lang="fr-FR" sz="2000" dirty="0"/>
              <a:t>U=E –</a:t>
            </a:r>
            <a:r>
              <a:rPr lang="fr-FR" sz="2000" dirty="0" err="1"/>
              <a:t>r.I</a:t>
            </a:r>
            <a:r>
              <a:rPr lang="fr-FR" sz="2000" dirty="0"/>
              <a:t> et U= </a:t>
            </a:r>
            <a:r>
              <a:rPr lang="fr-FR" sz="2000" dirty="0" err="1"/>
              <a:t>Rc.I</a:t>
            </a:r>
            <a:r>
              <a:rPr lang="fr-FR" sz="2000" dirty="0"/>
              <a:t> (</a:t>
            </a:r>
            <a:r>
              <a:rPr lang="fr-FR" sz="2000" dirty="0" err="1"/>
              <a:t>Rc</a:t>
            </a:r>
            <a:r>
              <a:rPr lang="fr-FR" sz="2000" dirty="0"/>
              <a:t> est la résistance de charge)</a:t>
            </a:r>
          </a:p>
          <a:p>
            <a:r>
              <a:rPr lang="fr-FR" sz="2000" dirty="0">
                <a:sym typeface="Wingdings" panose="05000000000000000000" pitchFamily="2" charset="2"/>
              </a:rPr>
              <a:t>U=E(1+r/</a:t>
            </a:r>
            <a:r>
              <a:rPr lang="fr-FR" sz="2000" dirty="0" err="1">
                <a:sym typeface="Wingdings" panose="05000000000000000000" pitchFamily="2" charset="2"/>
              </a:rPr>
              <a:t>Rc</a:t>
            </a:r>
            <a:r>
              <a:rPr lang="fr-FR" sz="2000" dirty="0">
                <a:sym typeface="Wingdings" panose="05000000000000000000" pitchFamily="2" charset="2"/>
              </a:rPr>
              <a:t>)=K.</a:t>
            </a:r>
            <a:r>
              <a:rPr lang="en-US" sz="2000" b="0" i="0" u="none" strike="noStrike" baseline="0" dirty="0"/>
              <a:t> Ω      </a:t>
            </a:r>
            <a:r>
              <a:rPr lang="en-US" sz="2000" dirty="0"/>
              <a:t>Avec:</a:t>
            </a:r>
          </a:p>
          <a:p>
            <a:r>
              <a:rPr lang="en-US" sz="2000" dirty="0"/>
              <a:t> K=</a:t>
            </a:r>
            <a:r>
              <a:rPr lang="en-US" sz="2000" dirty="0" err="1"/>
              <a:t>constante</a:t>
            </a:r>
            <a:r>
              <a:rPr lang="en-US" sz="2000" dirty="0"/>
              <a:t> de </a:t>
            </a:r>
            <a:r>
              <a:rPr lang="en-US" sz="2000" dirty="0" err="1"/>
              <a:t>f.e.m</a:t>
            </a:r>
            <a:r>
              <a:rPr lang="en-US" sz="2000" dirty="0"/>
              <a:t> </a:t>
            </a:r>
            <a:r>
              <a:rPr lang="en-US" sz="2000" dirty="0" err="1"/>
              <a:t>en</a:t>
            </a:r>
            <a:r>
              <a:rPr lang="en-US" sz="2000" dirty="0"/>
              <a:t> v/</a:t>
            </a:r>
            <a:r>
              <a:rPr lang="en-US" sz="2000" dirty="0" err="1"/>
              <a:t>rd</a:t>
            </a:r>
            <a:r>
              <a:rPr lang="en-US" sz="2000" dirty="0"/>
              <a:t>/s et </a:t>
            </a:r>
            <a:r>
              <a:rPr lang="en-US" sz="2000" b="0" i="0" u="none" strike="noStrike" baseline="0" dirty="0"/>
              <a:t>Ω</a:t>
            </a:r>
            <a:r>
              <a:rPr lang="en-US" sz="2000" dirty="0"/>
              <a:t>=</a:t>
            </a:r>
            <a:r>
              <a:rPr lang="en-US" sz="2000" b="0" i="0" u="none" strike="noStrike" baseline="0" dirty="0"/>
              <a:t> pulsation </a:t>
            </a:r>
            <a:r>
              <a:rPr lang="en-US" sz="2000" b="0" i="0" u="none" strike="noStrike" baseline="0" dirty="0" err="1"/>
              <a:t>en</a:t>
            </a:r>
            <a:r>
              <a:rPr lang="en-US" sz="2000" b="0" i="0" u="none" strike="noStrike" baseline="0" dirty="0"/>
              <a:t> </a:t>
            </a:r>
            <a:r>
              <a:rPr lang="en-US" sz="2000" b="0" i="0" u="none" strike="noStrike" baseline="0" dirty="0" err="1"/>
              <a:t>rd</a:t>
            </a:r>
            <a:r>
              <a:rPr lang="en-US" sz="2000" b="0" i="0" u="none" strike="noStrike" baseline="0" dirty="0"/>
              <a:t>/s</a:t>
            </a:r>
          </a:p>
          <a:p>
            <a:r>
              <a:rPr lang="en-US" sz="2000" dirty="0"/>
              <a:t>La </a:t>
            </a:r>
            <a:r>
              <a:rPr lang="en-US" sz="2000" dirty="0" err="1"/>
              <a:t>caractéristique</a:t>
            </a:r>
            <a:r>
              <a:rPr lang="en-US" sz="2000" dirty="0"/>
              <a:t> tension-</a:t>
            </a:r>
            <a:r>
              <a:rPr lang="en-US" sz="2000" dirty="0" err="1"/>
              <a:t>vitesse</a:t>
            </a:r>
            <a:r>
              <a:rPr lang="en-US" sz="2000" dirty="0"/>
              <a:t> </a:t>
            </a:r>
            <a:r>
              <a:rPr lang="en-US" sz="2000" dirty="0" err="1"/>
              <a:t>est</a:t>
            </a:r>
            <a:r>
              <a:rPr lang="en-US" sz="2000" dirty="0"/>
              <a:t> </a:t>
            </a:r>
            <a:r>
              <a:rPr lang="en-US" sz="2000" dirty="0" err="1"/>
              <a:t>donc</a:t>
            </a:r>
            <a:r>
              <a:rPr lang="en-US" sz="2000" dirty="0"/>
              <a:t> </a:t>
            </a:r>
            <a:r>
              <a:rPr lang="en-US" sz="2000" dirty="0" err="1"/>
              <a:t>linéaire</a:t>
            </a:r>
            <a:r>
              <a:rPr lang="en-US" sz="2000" dirty="0"/>
              <a:t>.</a:t>
            </a:r>
            <a:endParaRPr lang="fr-FR" sz="2000" dirty="0"/>
          </a:p>
        </p:txBody>
      </p:sp>
    </p:spTree>
    <p:extLst>
      <p:ext uri="{BB962C8B-B14F-4D97-AF65-F5344CB8AC3E}">
        <p14:creationId xmlns:p14="http://schemas.microsoft.com/office/powerpoint/2010/main" val="52610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48E3DF5-1E82-41C8-89C6-5BB19EE5AA93}"/>
              </a:ext>
            </a:extLst>
          </p:cNvPr>
          <p:cNvPicPr>
            <a:picLocks noChangeAspect="1"/>
          </p:cNvPicPr>
          <p:nvPr/>
        </p:nvPicPr>
        <p:blipFill>
          <a:blip r:embed="rId2"/>
          <a:stretch>
            <a:fillRect/>
          </a:stretch>
        </p:blipFill>
        <p:spPr>
          <a:xfrm>
            <a:off x="0" y="2054116"/>
            <a:ext cx="6133348" cy="2707364"/>
          </a:xfrm>
          <a:prstGeom prst="rect">
            <a:avLst/>
          </a:prstGeom>
        </p:spPr>
      </p:pic>
      <p:sp>
        <p:nvSpPr>
          <p:cNvPr id="2" name="Titre 1">
            <a:extLst>
              <a:ext uri="{FF2B5EF4-FFF2-40B4-BE49-F238E27FC236}">
                <a16:creationId xmlns:a16="http://schemas.microsoft.com/office/drawing/2014/main" id="{A8C15135-D8C4-438C-9396-CAAB62DE7BF8}"/>
              </a:ext>
            </a:extLst>
          </p:cNvPr>
          <p:cNvSpPr>
            <a:spLocks noGrp="1"/>
          </p:cNvSpPr>
          <p:nvPr>
            <p:ph type="title"/>
          </p:nvPr>
        </p:nvSpPr>
        <p:spPr>
          <a:xfrm>
            <a:off x="645264" y="-96941"/>
            <a:ext cx="10901471" cy="1350712"/>
          </a:xfrm>
          <a:noFill/>
        </p:spPr>
        <p:txBody>
          <a:bodyPr vert="horz" lIns="91440" tIns="45720" rIns="91440" bIns="45720" rtlCol="0" anchor="b">
            <a:normAutofit/>
          </a:bodyPr>
          <a:lstStyle/>
          <a:p>
            <a:pPr algn="ctr"/>
            <a:r>
              <a:rPr lang="en-US" sz="2800" b="1" dirty="0" err="1">
                <a:solidFill>
                  <a:schemeClr val="accent1"/>
                </a:solidFill>
                <a:latin typeface="+mn-lt"/>
              </a:rPr>
              <a:t>Différents</a:t>
            </a:r>
            <a:r>
              <a:rPr lang="en-US" sz="2800" b="1" dirty="0">
                <a:solidFill>
                  <a:schemeClr val="accent1"/>
                </a:solidFill>
                <a:latin typeface="+mn-lt"/>
              </a:rPr>
              <a:t> types de </a:t>
            </a:r>
            <a:r>
              <a:rPr lang="en-US" sz="2800" b="1" dirty="0" err="1">
                <a:solidFill>
                  <a:schemeClr val="accent1"/>
                </a:solidFill>
                <a:latin typeface="+mn-lt"/>
              </a:rPr>
              <a:t>génératrices</a:t>
            </a:r>
            <a:r>
              <a:rPr lang="en-US" sz="2800" b="1" dirty="0">
                <a:solidFill>
                  <a:schemeClr val="accent1"/>
                </a:solidFill>
                <a:latin typeface="+mn-lt"/>
              </a:rPr>
              <a:t> </a:t>
            </a:r>
            <a:r>
              <a:rPr lang="en-US" sz="2800" b="1" dirty="0" err="1">
                <a:solidFill>
                  <a:schemeClr val="accent1"/>
                </a:solidFill>
                <a:latin typeface="+mn-lt"/>
              </a:rPr>
              <a:t>tachymétriques</a:t>
            </a:r>
            <a:endParaRPr lang="en-US" sz="2800" b="1" dirty="0">
              <a:solidFill>
                <a:schemeClr val="accent1"/>
              </a:solidFill>
              <a:latin typeface="+mn-lt"/>
            </a:endParaRPr>
          </a:p>
        </p:txBody>
      </p:sp>
      <p:sp>
        <p:nvSpPr>
          <p:cNvPr id="4" name="Espace réservé du texte 3">
            <a:extLst>
              <a:ext uri="{FF2B5EF4-FFF2-40B4-BE49-F238E27FC236}">
                <a16:creationId xmlns:a16="http://schemas.microsoft.com/office/drawing/2014/main" id="{5B4AA53D-4CBF-4C2B-BFA6-E970994EBCEB}"/>
              </a:ext>
            </a:extLst>
          </p:cNvPr>
          <p:cNvSpPr>
            <a:spLocks noGrp="1"/>
          </p:cNvSpPr>
          <p:nvPr>
            <p:ph type="body" sz="half" idx="2"/>
          </p:nvPr>
        </p:nvSpPr>
        <p:spPr>
          <a:xfrm>
            <a:off x="2293495" y="5561826"/>
            <a:ext cx="5321509" cy="560388"/>
          </a:xfrm>
          <a:noFill/>
        </p:spPr>
        <p:txBody>
          <a:bodyPr vert="horz" lIns="91440" tIns="45720" rIns="91440" bIns="45720" rtlCol="0">
            <a:normAutofit/>
          </a:bodyPr>
          <a:lstStyle/>
          <a:p>
            <a:pPr algn="ctr"/>
            <a:r>
              <a:rPr lang="en-US" sz="2400" b="1" i="1" dirty="0">
                <a:solidFill>
                  <a:schemeClr val="accent1"/>
                </a:solidFill>
              </a:rPr>
              <a:t>2) </a:t>
            </a:r>
            <a:r>
              <a:rPr lang="en-US" sz="2400" b="1" i="1" dirty="0" err="1">
                <a:solidFill>
                  <a:schemeClr val="accent1"/>
                </a:solidFill>
              </a:rPr>
              <a:t>Génératrice</a:t>
            </a:r>
            <a:r>
              <a:rPr lang="en-US" sz="2400" b="1" i="1" dirty="0">
                <a:solidFill>
                  <a:schemeClr val="accent1"/>
                </a:solidFill>
              </a:rPr>
              <a:t> </a:t>
            </a:r>
            <a:r>
              <a:rPr lang="en-US" sz="2400" b="1" i="1" dirty="0" err="1">
                <a:solidFill>
                  <a:schemeClr val="accent1"/>
                </a:solidFill>
              </a:rPr>
              <a:t>synchrone</a:t>
            </a:r>
            <a:r>
              <a:rPr lang="en-US" sz="2400" b="1" i="1" dirty="0">
                <a:solidFill>
                  <a:schemeClr val="accent1"/>
                </a:solidFill>
              </a:rPr>
              <a:t> (</a:t>
            </a:r>
            <a:r>
              <a:rPr lang="en-US" sz="2400" b="1" i="1" dirty="0" err="1">
                <a:solidFill>
                  <a:schemeClr val="accent1"/>
                </a:solidFill>
              </a:rPr>
              <a:t>Alternateur</a:t>
            </a:r>
            <a:r>
              <a:rPr lang="en-US" sz="2400" b="1" i="1" dirty="0">
                <a:solidFill>
                  <a:schemeClr val="accent1"/>
                </a:solidFill>
              </a:rPr>
              <a:t>)</a:t>
            </a:r>
          </a:p>
        </p:txBody>
      </p:sp>
      <p:sp>
        <p:nvSpPr>
          <p:cNvPr id="5" name="Espace réservé du numéro de diapositive 4">
            <a:extLst>
              <a:ext uri="{FF2B5EF4-FFF2-40B4-BE49-F238E27FC236}">
                <a16:creationId xmlns:a16="http://schemas.microsoft.com/office/drawing/2014/main" id="{33453605-2ADE-4E71-AC57-50CB6D74087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12</a:t>
            </a:fld>
            <a:endParaRPr lang="en-US">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CE956CD0-7B71-43F8-B84D-BCDCC43B9385}"/>
              </a:ext>
            </a:extLst>
          </p:cNvPr>
          <p:cNvSpPr txBox="1"/>
          <p:nvPr/>
        </p:nvSpPr>
        <p:spPr>
          <a:xfrm>
            <a:off x="6095998" y="1468398"/>
            <a:ext cx="6096001" cy="3785652"/>
          </a:xfrm>
          <a:prstGeom prst="rect">
            <a:avLst/>
          </a:prstGeom>
          <a:noFill/>
        </p:spPr>
        <p:txBody>
          <a:bodyPr wrap="square" rtlCol="0">
            <a:spAutoFit/>
          </a:bodyPr>
          <a:lstStyle/>
          <a:p>
            <a:pPr algn="just"/>
            <a:r>
              <a:rPr lang="fr-FR" sz="2000" dirty="0"/>
              <a:t>L’excitation (rotor) est aussi assurée par des aimants permanents:</a:t>
            </a:r>
          </a:p>
          <a:p>
            <a:pPr algn="just"/>
            <a:r>
              <a:rPr lang="fr-FR" sz="2000" dirty="0"/>
              <a:t>La tension de sortie doit être redressée et filtrée avant d’être exploitée.</a:t>
            </a:r>
          </a:p>
          <a:p>
            <a:pPr algn="just"/>
            <a:r>
              <a:rPr lang="fr-FR" sz="2000" dirty="0"/>
              <a:t>E et Z sont respectivement la </a:t>
            </a:r>
            <a:r>
              <a:rPr lang="fr-FR" sz="2000" dirty="0" err="1"/>
              <a:t>f.e.m</a:t>
            </a:r>
            <a:r>
              <a:rPr lang="fr-FR" sz="2000" dirty="0"/>
              <a:t> et l’impédance par phase.</a:t>
            </a:r>
          </a:p>
          <a:p>
            <a:pPr algn="just"/>
            <a:r>
              <a:rPr lang="fr-FR" sz="2000" dirty="0"/>
              <a:t>V=E-Z.I  et V=</a:t>
            </a:r>
            <a:r>
              <a:rPr lang="fr-FR" sz="2000" dirty="0" err="1"/>
              <a:t>Rc.I</a:t>
            </a:r>
            <a:r>
              <a:rPr lang="fr-FR" sz="2000" dirty="0"/>
              <a:t>  (</a:t>
            </a:r>
            <a:r>
              <a:rPr lang="fr-FR" sz="2000" dirty="0" err="1"/>
              <a:t>Rc</a:t>
            </a:r>
            <a:r>
              <a:rPr lang="fr-FR" sz="2000" dirty="0"/>
              <a:t> est la résistance de charge par phase)</a:t>
            </a:r>
          </a:p>
          <a:p>
            <a:pPr algn="just"/>
            <a:r>
              <a:rPr lang="fr-FR" sz="2000" dirty="0">
                <a:sym typeface="Wingdings" panose="05000000000000000000" pitchFamily="2" charset="2"/>
              </a:rPr>
              <a:t>V=E(1+Z/</a:t>
            </a:r>
            <a:r>
              <a:rPr lang="fr-FR" sz="2000" dirty="0" err="1">
                <a:sym typeface="Wingdings" panose="05000000000000000000" pitchFamily="2" charset="2"/>
              </a:rPr>
              <a:t>Rc</a:t>
            </a:r>
            <a:r>
              <a:rPr lang="fr-FR" sz="2000" dirty="0">
                <a:sym typeface="Wingdings" panose="05000000000000000000" pitchFamily="2" charset="2"/>
              </a:rPr>
              <a:t>)</a:t>
            </a:r>
            <a:endParaRPr lang="en-US" sz="2000" dirty="0"/>
          </a:p>
          <a:p>
            <a:pPr algn="just"/>
            <a:r>
              <a:rPr lang="en-US" sz="2000" dirty="0"/>
              <a:t> </a:t>
            </a:r>
            <a:r>
              <a:rPr lang="fr-FR" sz="2000" dirty="0"/>
              <a:t>Z est fonction de la pulsation des grandeurs électriques, donc dépend de la vitesse de rotation de la génératrice: </a:t>
            </a:r>
            <a:r>
              <a:rPr lang="en-US" sz="2000" dirty="0"/>
              <a:t>La </a:t>
            </a:r>
            <a:r>
              <a:rPr lang="en-US" sz="2000" dirty="0" err="1"/>
              <a:t>caractéristique</a:t>
            </a:r>
            <a:r>
              <a:rPr lang="en-US" sz="2000" dirty="0"/>
              <a:t> tension-</a:t>
            </a:r>
            <a:r>
              <a:rPr lang="en-US" sz="2000" dirty="0" err="1"/>
              <a:t>vitesse</a:t>
            </a:r>
            <a:r>
              <a:rPr lang="en-US" sz="2000" dirty="0"/>
              <a:t> </a:t>
            </a:r>
            <a:r>
              <a:rPr lang="en-US" sz="2000" dirty="0" err="1"/>
              <a:t>n’est</a:t>
            </a:r>
            <a:r>
              <a:rPr lang="en-US" sz="2000" dirty="0"/>
              <a:t> plus </a:t>
            </a:r>
            <a:r>
              <a:rPr lang="en-US" sz="2000" dirty="0" err="1"/>
              <a:t>linéaire</a:t>
            </a:r>
            <a:r>
              <a:rPr lang="en-US" sz="2000" dirty="0"/>
              <a:t>.</a:t>
            </a:r>
            <a:endParaRPr lang="fr-FR" sz="2000" dirty="0"/>
          </a:p>
        </p:txBody>
      </p:sp>
    </p:spTree>
    <p:extLst>
      <p:ext uri="{BB962C8B-B14F-4D97-AF65-F5344CB8AC3E}">
        <p14:creationId xmlns:p14="http://schemas.microsoft.com/office/powerpoint/2010/main" val="64747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F6E9183-6DDE-46E4-A1A9-9E13C0FF2723}"/>
              </a:ext>
            </a:extLst>
          </p:cNvPr>
          <p:cNvSpPr>
            <a:spLocks noGrp="1"/>
          </p:cNvSpPr>
          <p:nvPr>
            <p:ph type="sldNum" sz="quarter" idx="12"/>
          </p:nvPr>
        </p:nvSpPr>
        <p:spPr/>
        <p:txBody>
          <a:bodyPr/>
          <a:lstStyle/>
          <a:p>
            <a:fld id="{3A214FC8-7A6B-454A-ADA5-8A1A54B328A5}" type="slidenum">
              <a:rPr lang="fr-FR" smtClean="0"/>
              <a:t>13</a:t>
            </a:fld>
            <a:endParaRPr lang="fr-FR"/>
          </a:p>
        </p:txBody>
      </p:sp>
      <p:sp>
        <p:nvSpPr>
          <p:cNvPr id="7" name="Titre 1">
            <a:extLst>
              <a:ext uri="{FF2B5EF4-FFF2-40B4-BE49-F238E27FC236}">
                <a16:creationId xmlns:a16="http://schemas.microsoft.com/office/drawing/2014/main" id="{E4873EEA-A9D2-416D-957F-AC40E6EF3842}"/>
              </a:ext>
            </a:extLst>
          </p:cNvPr>
          <p:cNvSpPr>
            <a:spLocks noGrp="1"/>
          </p:cNvSpPr>
          <p:nvPr>
            <p:ph type="title"/>
          </p:nvPr>
        </p:nvSpPr>
        <p:spPr>
          <a:xfrm>
            <a:off x="468006" y="5681"/>
            <a:ext cx="10901471" cy="1350712"/>
          </a:xfrm>
          <a:noFill/>
        </p:spPr>
        <p:txBody>
          <a:bodyPr vert="horz" lIns="91440" tIns="45720" rIns="91440" bIns="45720" rtlCol="0" anchor="b">
            <a:normAutofit/>
          </a:bodyPr>
          <a:lstStyle/>
          <a:p>
            <a:pPr algn="ctr"/>
            <a:r>
              <a:rPr lang="en-US" sz="2800" b="1" dirty="0">
                <a:solidFill>
                  <a:schemeClr val="accent1"/>
                </a:solidFill>
                <a:latin typeface="+mn-lt"/>
              </a:rPr>
              <a:t>Tableau comparative des </a:t>
            </a:r>
            <a:r>
              <a:rPr lang="en-US" sz="2800" b="1" dirty="0" err="1">
                <a:solidFill>
                  <a:schemeClr val="accent1"/>
                </a:solidFill>
                <a:latin typeface="+mn-lt"/>
              </a:rPr>
              <a:t>génératrices</a:t>
            </a:r>
            <a:r>
              <a:rPr lang="en-US" sz="2800" b="1" dirty="0">
                <a:solidFill>
                  <a:schemeClr val="accent1"/>
                </a:solidFill>
                <a:latin typeface="+mn-lt"/>
              </a:rPr>
              <a:t> </a:t>
            </a:r>
            <a:r>
              <a:rPr lang="en-US" sz="2800" b="1" dirty="0" err="1">
                <a:solidFill>
                  <a:schemeClr val="accent1"/>
                </a:solidFill>
                <a:latin typeface="+mn-lt"/>
              </a:rPr>
              <a:t>tachymétriques</a:t>
            </a:r>
            <a:endParaRPr lang="en-US" sz="2800" b="1" dirty="0">
              <a:solidFill>
                <a:schemeClr val="accent1"/>
              </a:solidFill>
              <a:latin typeface="+mn-lt"/>
            </a:endParaRPr>
          </a:p>
        </p:txBody>
      </p:sp>
      <p:graphicFrame>
        <p:nvGraphicFramePr>
          <p:cNvPr id="14" name="Tableau 14">
            <a:extLst>
              <a:ext uri="{FF2B5EF4-FFF2-40B4-BE49-F238E27FC236}">
                <a16:creationId xmlns:a16="http://schemas.microsoft.com/office/drawing/2014/main" id="{603FD49A-86B6-4B92-9B88-A5107D2B6BEA}"/>
              </a:ext>
            </a:extLst>
          </p:cNvPr>
          <p:cNvGraphicFramePr>
            <a:graphicFrameLocks noGrp="1"/>
          </p:cNvGraphicFramePr>
          <p:nvPr>
            <p:ph sz="half" idx="1"/>
            <p:extLst>
              <p:ext uri="{D42A27DB-BD31-4B8C-83A1-F6EECF244321}">
                <p14:modId xmlns:p14="http://schemas.microsoft.com/office/powerpoint/2010/main" val="122595222"/>
              </p:ext>
            </p:extLst>
          </p:nvPr>
        </p:nvGraphicFramePr>
        <p:xfrm>
          <a:off x="884420" y="1674533"/>
          <a:ext cx="10724213" cy="4363677"/>
        </p:xfrm>
        <a:graphic>
          <a:graphicData uri="http://schemas.openxmlformats.org/drawingml/2006/table">
            <a:tbl>
              <a:tblPr firstRow="1" bandRow="1">
                <a:tableStyleId>{5C22544A-7EE6-4342-B048-85BDC9FD1C3A}</a:tableStyleId>
              </a:tblPr>
              <a:tblGrid>
                <a:gridCol w="3370722">
                  <a:extLst>
                    <a:ext uri="{9D8B030D-6E8A-4147-A177-3AD203B41FA5}">
                      <a16:colId xmlns:a16="http://schemas.microsoft.com/office/drawing/2014/main" val="3112806280"/>
                    </a:ext>
                  </a:extLst>
                </a:gridCol>
                <a:gridCol w="3989065">
                  <a:extLst>
                    <a:ext uri="{9D8B030D-6E8A-4147-A177-3AD203B41FA5}">
                      <a16:colId xmlns:a16="http://schemas.microsoft.com/office/drawing/2014/main" val="2475102781"/>
                    </a:ext>
                  </a:extLst>
                </a:gridCol>
                <a:gridCol w="3364426">
                  <a:extLst>
                    <a:ext uri="{9D8B030D-6E8A-4147-A177-3AD203B41FA5}">
                      <a16:colId xmlns:a16="http://schemas.microsoft.com/office/drawing/2014/main" val="2913273440"/>
                    </a:ext>
                  </a:extLst>
                </a:gridCol>
              </a:tblGrid>
              <a:tr h="782665">
                <a:tc>
                  <a:txBody>
                    <a:bodyPr/>
                    <a:lstStyle/>
                    <a:p>
                      <a:r>
                        <a:rPr lang="fr-FR" sz="2400" dirty="0">
                          <a:latin typeface="+mn-lt"/>
                        </a:rPr>
                        <a:t>Génératrice</a:t>
                      </a:r>
                    </a:p>
                  </a:txBody>
                  <a:tcPr/>
                </a:tc>
                <a:tc>
                  <a:txBody>
                    <a:bodyPr/>
                    <a:lstStyle/>
                    <a:p>
                      <a:r>
                        <a:rPr lang="fr-FR" sz="2400" dirty="0"/>
                        <a:t>À courant continu</a:t>
                      </a:r>
                    </a:p>
                  </a:txBody>
                  <a:tcPr/>
                </a:tc>
                <a:tc>
                  <a:txBody>
                    <a:bodyPr/>
                    <a:lstStyle/>
                    <a:p>
                      <a:r>
                        <a:rPr lang="fr-FR" sz="2400" dirty="0"/>
                        <a:t>Asynchrone</a:t>
                      </a:r>
                    </a:p>
                  </a:txBody>
                  <a:tcPr/>
                </a:tc>
                <a:extLst>
                  <a:ext uri="{0D108BD9-81ED-4DB2-BD59-A6C34878D82A}">
                    <a16:rowId xmlns:a16="http://schemas.microsoft.com/office/drawing/2014/main" val="2056719548"/>
                  </a:ext>
                </a:extLst>
              </a:tr>
              <a:tr h="770327">
                <a:tc>
                  <a:txBody>
                    <a:bodyPr/>
                    <a:lstStyle/>
                    <a:p>
                      <a:r>
                        <a:rPr lang="fr-FR" sz="2400" dirty="0"/>
                        <a:t>Linéarité</a:t>
                      </a:r>
                    </a:p>
                  </a:txBody>
                  <a:tcPr/>
                </a:tc>
                <a:tc>
                  <a:txBody>
                    <a:bodyPr/>
                    <a:lstStyle/>
                    <a:p>
                      <a:r>
                        <a:rPr lang="fr-FR" sz="2400" dirty="0"/>
                        <a:t>bonne</a:t>
                      </a:r>
                    </a:p>
                  </a:txBody>
                  <a:tcPr/>
                </a:tc>
                <a:tc>
                  <a:txBody>
                    <a:bodyPr/>
                    <a:lstStyle/>
                    <a:p>
                      <a:r>
                        <a:rPr lang="fr-FR" sz="2400" dirty="0"/>
                        <a:t>À vide seulement</a:t>
                      </a:r>
                    </a:p>
                  </a:txBody>
                  <a:tcPr/>
                </a:tc>
                <a:extLst>
                  <a:ext uri="{0D108BD9-81ED-4DB2-BD59-A6C34878D82A}">
                    <a16:rowId xmlns:a16="http://schemas.microsoft.com/office/drawing/2014/main" val="3204075769"/>
                  </a:ext>
                </a:extLst>
              </a:tr>
              <a:tr h="770327">
                <a:tc>
                  <a:txBody>
                    <a:bodyPr/>
                    <a:lstStyle/>
                    <a:p>
                      <a:r>
                        <a:rPr lang="fr-FR" sz="2400" dirty="0"/>
                        <a:t>Collecteur et balai</a:t>
                      </a:r>
                    </a:p>
                  </a:txBody>
                  <a:tcPr/>
                </a:tc>
                <a:tc>
                  <a:txBody>
                    <a:bodyPr/>
                    <a:lstStyle/>
                    <a:p>
                      <a:r>
                        <a:rPr lang="fr-FR" sz="2400" dirty="0"/>
                        <a:t>entretien</a:t>
                      </a:r>
                    </a:p>
                  </a:txBody>
                  <a:tcPr/>
                </a:tc>
                <a:tc>
                  <a:txBody>
                    <a:bodyPr/>
                    <a:lstStyle/>
                    <a:p>
                      <a:r>
                        <a:rPr lang="fr-FR" sz="2400" dirty="0"/>
                        <a:t>Pas d’entretien</a:t>
                      </a:r>
                    </a:p>
                  </a:txBody>
                  <a:tcPr/>
                </a:tc>
                <a:extLst>
                  <a:ext uri="{0D108BD9-81ED-4DB2-BD59-A6C34878D82A}">
                    <a16:rowId xmlns:a16="http://schemas.microsoft.com/office/drawing/2014/main" val="3189464006"/>
                  </a:ext>
                </a:extLst>
              </a:tr>
              <a:tr h="1020179">
                <a:tc>
                  <a:txBody>
                    <a:bodyPr/>
                    <a:lstStyle/>
                    <a:p>
                      <a:r>
                        <a:rPr lang="fr-FR" sz="2400" dirty="0"/>
                        <a:t>Information sens de rotation</a:t>
                      </a:r>
                    </a:p>
                  </a:txBody>
                  <a:tcPr/>
                </a:tc>
                <a:tc>
                  <a:txBody>
                    <a:bodyPr/>
                    <a:lstStyle/>
                    <a:p>
                      <a:r>
                        <a:rPr lang="fr-FR" sz="2400" dirty="0"/>
                        <a:t>Oui par signe de la tension </a:t>
                      </a:r>
                    </a:p>
                  </a:txBody>
                  <a:tcPr/>
                </a:tc>
                <a:tc>
                  <a:txBody>
                    <a:bodyPr/>
                    <a:lstStyle/>
                    <a:p>
                      <a:r>
                        <a:rPr lang="fr-FR" sz="2400" dirty="0"/>
                        <a:t>non</a:t>
                      </a:r>
                    </a:p>
                  </a:txBody>
                  <a:tcPr/>
                </a:tc>
                <a:extLst>
                  <a:ext uri="{0D108BD9-81ED-4DB2-BD59-A6C34878D82A}">
                    <a16:rowId xmlns:a16="http://schemas.microsoft.com/office/drawing/2014/main" val="2683295291"/>
                  </a:ext>
                </a:extLst>
              </a:tr>
              <a:tr h="1020179">
                <a:tc>
                  <a:txBody>
                    <a:bodyPr/>
                    <a:lstStyle/>
                    <a:p>
                      <a:r>
                        <a:rPr lang="fr-FR" sz="2400" dirty="0"/>
                        <a:t>Prix</a:t>
                      </a:r>
                    </a:p>
                  </a:txBody>
                  <a:tcPr/>
                </a:tc>
                <a:tc>
                  <a:txBody>
                    <a:bodyPr/>
                    <a:lstStyle/>
                    <a:p>
                      <a:r>
                        <a:rPr lang="fr-FR" sz="2400" dirty="0"/>
                        <a:t>Élevé car fabrication délicate</a:t>
                      </a:r>
                    </a:p>
                  </a:txBody>
                  <a:tcPr/>
                </a:tc>
                <a:tc>
                  <a:txBody>
                    <a:bodyPr/>
                    <a:lstStyle/>
                    <a:p>
                      <a:r>
                        <a:rPr lang="fr-FR" sz="2400" dirty="0"/>
                        <a:t>Plus économique</a:t>
                      </a:r>
                    </a:p>
                  </a:txBody>
                  <a:tcPr/>
                </a:tc>
                <a:extLst>
                  <a:ext uri="{0D108BD9-81ED-4DB2-BD59-A6C34878D82A}">
                    <a16:rowId xmlns:a16="http://schemas.microsoft.com/office/drawing/2014/main" val="2884287308"/>
                  </a:ext>
                </a:extLst>
              </a:tr>
            </a:tbl>
          </a:graphicData>
        </a:graphic>
      </p:graphicFrame>
    </p:spTree>
    <p:extLst>
      <p:ext uri="{BB962C8B-B14F-4D97-AF65-F5344CB8AC3E}">
        <p14:creationId xmlns:p14="http://schemas.microsoft.com/office/powerpoint/2010/main" val="395286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486B7B-5563-444C-9B1C-F7A572B10CB4}"/>
              </a:ext>
            </a:extLst>
          </p:cNvPr>
          <p:cNvPicPr>
            <a:picLocks noChangeAspect="1"/>
          </p:cNvPicPr>
          <p:nvPr/>
        </p:nvPicPr>
        <p:blipFill>
          <a:blip r:embed="rId2"/>
          <a:stretch>
            <a:fillRect/>
          </a:stretch>
        </p:blipFill>
        <p:spPr>
          <a:xfrm>
            <a:off x="390997" y="2336561"/>
            <a:ext cx="5986072" cy="2718987"/>
          </a:xfrm>
          <a:prstGeom prst="rect">
            <a:avLst/>
          </a:prstGeom>
        </p:spPr>
      </p:pic>
      <p:sp>
        <p:nvSpPr>
          <p:cNvPr id="2" name="Titre 1">
            <a:extLst>
              <a:ext uri="{FF2B5EF4-FFF2-40B4-BE49-F238E27FC236}">
                <a16:creationId xmlns:a16="http://schemas.microsoft.com/office/drawing/2014/main" id="{A8C15135-D8C4-438C-9396-CAAB62DE7BF8}"/>
              </a:ext>
            </a:extLst>
          </p:cNvPr>
          <p:cNvSpPr>
            <a:spLocks noGrp="1"/>
          </p:cNvSpPr>
          <p:nvPr>
            <p:ph type="title"/>
          </p:nvPr>
        </p:nvSpPr>
        <p:spPr>
          <a:xfrm>
            <a:off x="645264" y="-96941"/>
            <a:ext cx="10901471" cy="1350712"/>
          </a:xfrm>
          <a:noFill/>
        </p:spPr>
        <p:txBody>
          <a:bodyPr vert="horz" lIns="91440" tIns="45720" rIns="91440" bIns="45720" rtlCol="0" anchor="b">
            <a:normAutofit/>
          </a:bodyPr>
          <a:lstStyle/>
          <a:p>
            <a:pPr algn="ctr"/>
            <a:r>
              <a:rPr lang="fr-FR" sz="2800" b="1" u="sng"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Tachymètre à impulsions</a:t>
            </a:r>
            <a:endParaRPr lang="en-US" sz="2800" b="1" dirty="0">
              <a:solidFill>
                <a:schemeClr val="accent1"/>
              </a:solidFill>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5B4AA53D-4CBF-4C2B-BFA6-E970994EBCEB}"/>
              </a:ext>
            </a:extLst>
          </p:cNvPr>
          <p:cNvSpPr>
            <a:spLocks noGrp="1"/>
          </p:cNvSpPr>
          <p:nvPr>
            <p:ph type="body" sz="half" idx="2"/>
          </p:nvPr>
        </p:nvSpPr>
        <p:spPr>
          <a:xfrm>
            <a:off x="0" y="1514972"/>
            <a:ext cx="5321509" cy="560388"/>
          </a:xfrm>
          <a:noFill/>
        </p:spPr>
        <p:txBody>
          <a:bodyPr vert="horz" lIns="91440" tIns="45720" rIns="91440" bIns="45720" rtlCol="0">
            <a:normAutofit/>
          </a:bodyPr>
          <a:lstStyle/>
          <a:p>
            <a:pPr algn="ctr"/>
            <a:r>
              <a:rPr lang="en-US" sz="2400" b="1" i="1" dirty="0">
                <a:solidFill>
                  <a:schemeClr val="accent1"/>
                </a:solidFill>
              </a:rPr>
              <a:t> Principe de </a:t>
            </a:r>
            <a:r>
              <a:rPr lang="en-US" sz="2400" b="1" i="1" dirty="0" err="1">
                <a:solidFill>
                  <a:schemeClr val="accent1"/>
                </a:solidFill>
              </a:rPr>
              <a:t>fonctionnement</a:t>
            </a:r>
            <a:endParaRPr lang="en-US" sz="2400" b="1" i="1" dirty="0">
              <a:solidFill>
                <a:schemeClr val="accent1"/>
              </a:solidFill>
            </a:endParaRPr>
          </a:p>
        </p:txBody>
      </p:sp>
      <p:sp>
        <p:nvSpPr>
          <p:cNvPr id="5" name="Espace réservé du numéro de diapositive 4">
            <a:extLst>
              <a:ext uri="{FF2B5EF4-FFF2-40B4-BE49-F238E27FC236}">
                <a16:creationId xmlns:a16="http://schemas.microsoft.com/office/drawing/2014/main" id="{33453605-2ADE-4E71-AC57-50CB6D74087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14</a:t>
            </a:fld>
            <a:endParaRPr lang="en-US" dirty="0">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CE956CD0-7B71-43F8-B84D-BCDCC43B9385}"/>
              </a:ext>
            </a:extLst>
          </p:cNvPr>
          <p:cNvSpPr txBox="1"/>
          <p:nvPr/>
        </p:nvSpPr>
        <p:spPr>
          <a:xfrm>
            <a:off x="6620654" y="1514972"/>
            <a:ext cx="5321509" cy="3785652"/>
          </a:xfrm>
          <a:prstGeom prst="rect">
            <a:avLst/>
          </a:prstGeom>
          <a:noFill/>
        </p:spPr>
        <p:txBody>
          <a:bodyPr wrap="square" rtlCol="0">
            <a:spAutoFit/>
          </a:bodyPr>
          <a:lstStyle/>
          <a:p>
            <a:pPr algn="just"/>
            <a:r>
              <a:rPr lang="fr-FR" sz="2400" dirty="0">
                <a:effectLst/>
                <a:latin typeface="Calibri" panose="020F0502020204030204" pitchFamily="34" charset="0"/>
                <a:ea typeface="Times New Roman" panose="02020603050405020304" pitchFamily="18" charset="0"/>
                <a:cs typeface="Calibri" panose="020F0502020204030204" pitchFamily="34" charset="0"/>
              </a:rPr>
              <a:t>Le corps d'épreuve est constitué d'un disque solidaire de l'arbre dont on veut mesurer la vitesse de rotation. La surface (ou la circonférence) de ce disque porte un certain nombre de repères disposés périodiquement (trou, fente, denture).   </a:t>
            </a:r>
          </a:p>
          <a:p>
            <a:pPr algn="just"/>
            <a:r>
              <a:rPr lang="fr-FR" sz="2400" dirty="0">
                <a:effectLst/>
                <a:latin typeface="Calibri" panose="020F0502020204030204" pitchFamily="34" charset="0"/>
                <a:ea typeface="Times New Roman" panose="02020603050405020304" pitchFamily="18" charset="0"/>
                <a:cs typeface="Calibri" panose="020F0502020204030204" pitchFamily="34" charset="0"/>
              </a:rPr>
              <a:t>A chaque passage de l'un de ces repères devant un détecteur approprié (détection de proximité), celui-ci délivre une impulsion électrique.</a:t>
            </a:r>
            <a:endParaRPr lang="fr-FR" sz="2400"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C4693A72-FA1F-41B3-B3BD-40F42329312E}"/>
              </a:ext>
            </a:extLst>
          </p:cNvPr>
          <p:cNvSpPr txBox="1"/>
          <p:nvPr/>
        </p:nvSpPr>
        <p:spPr>
          <a:xfrm>
            <a:off x="1799448" y="5711164"/>
            <a:ext cx="9155242" cy="400110"/>
          </a:xfrm>
          <a:prstGeom prst="rect">
            <a:avLst/>
          </a:prstGeom>
          <a:noFill/>
        </p:spPr>
        <p:txBody>
          <a:bodyPr wrap="square">
            <a:spAutoFit/>
          </a:bodyPr>
          <a:lstStyle/>
          <a:p>
            <a:pPr algn="just"/>
            <a:r>
              <a:rPr lang="fr-FR" sz="2000" b="1" dirty="0">
                <a:solidFill>
                  <a:srgbClr val="BA002A"/>
                </a:solidFill>
                <a:effectLst/>
                <a:latin typeface="Calibri" panose="020F0502020204030204" pitchFamily="34" charset="0"/>
                <a:ea typeface="Times New Roman" panose="02020603050405020304" pitchFamily="18" charset="0"/>
                <a:cs typeface="Calibri" panose="020F0502020204030204" pitchFamily="34" charset="0"/>
              </a:rPr>
              <a:t>La fréquence des impulsions est liée à la vitesse angulaire de l'arbre en rotation.</a:t>
            </a:r>
            <a:endParaRPr lang="fr-FR" sz="2000" dirty="0">
              <a:solidFill>
                <a:srgbClr val="BA002A"/>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6798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90B41-2216-40F3-B726-B906BB51E163}"/>
              </a:ext>
            </a:extLst>
          </p:cNvPr>
          <p:cNvSpPr>
            <a:spLocks noGrp="1"/>
          </p:cNvSpPr>
          <p:nvPr>
            <p:ph type="title"/>
          </p:nvPr>
        </p:nvSpPr>
        <p:spPr>
          <a:xfrm>
            <a:off x="1182974" y="983456"/>
            <a:ext cx="7046626" cy="842169"/>
          </a:xfrm>
        </p:spPr>
        <p:txBody>
          <a:bodyPr>
            <a:normAutofit/>
          </a:bodyPr>
          <a:lstStyle/>
          <a:p>
            <a:r>
              <a:rPr lang="fr-FR" sz="2800" b="1" i="0" u="none" strike="noStrike" baseline="0" dirty="0">
                <a:solidFill>
                  <a:srgbClr val="0070C0"/>
                </a:solidFill>
                <a:latin typeface="Calibri" panose="020F0502020204030204" pitchFamily="34" charset="0"/>
                <a:cs typeface="Calibri" panose="020F0502020204030204" pitchFamily="34" charset="0"/>
              </a:rPr>
              <a:t>Caractéristiques du tachymètre à impulsion: </a:t>
            </a:r>
            <a:endParaRPr lang="fr-FR" dirty="0"/>
          </a:p>
        </p:txBody>
      </p:sp>
      <p:sp>
        <p:nvSpPr>
          <p:cNvPr id="3" name="Espace réservé du contenu 2">
            <a:extLst>
              <a:ext uri="{FF2B5EF4-FFF2-40B4-BE49-F238E27FC236}">
                <a16:creationId xmlns:a16="http://schemas.microsoft.com/office/drawing/2014/main" id="{AA9AD767-65D5-43B3-9BA1-B7D3067696F2}"/>
              </a:ext>
            </a:extLst>
          </p:cNvPr>
          <p:cNvSpPr>
            <a:spLocks noGrp="1"/>
          </p:cNvSpPr>
          <p:nvPr>
            <p:ph sz="half" idx="1"/>
          </p:nvPr>
        </p:nvSpPr>
        <p:spPr>
          <a:xfrm>
            <a:off x="838200" y="1825625"/>
            <a:ext cx="11573656" cy="4351338"/>
          </a:xfrm>
        </p:spPr>
        <p:txBody>
          <a:bodyPr>
            <a:normAutofit/>
          </a:bodyPr>
          <a:lstStyle/>
          <a:p>
            <a:pPr>
              <a:buFont typeface="Wingdings" panose="05000000000000000000" pitchFamily="2" charset="2"/>
              <a:buChar char="Ø"/>
            </a:pPr>
            <a:r>
              <a:rPr lang="fr-FR" sz="2400" b="0" i="0" u="none" strike="noStrike" baseline="0" dirty="0">
                <a:solidFill>
                  <a:srgbClr val="000000"/>
                </a:solidFill>
              </a:rPr>
              <a:t>La simplicité </a:t>
            </a:r>
          </a:p>
          <a:p>
            <a:pPr>
              <a:buFont typeface="Wingdings" panose="05000000000000000000" pitchFamily="2" charset="2"/>
              <a:buChar char="Ø"/>
            </a:pPr>
            <a:r>
              <a:rPr lang="fr-FR" sz="2400" b="0" i="0" u="none" strike="noStrike" baseline="0" dirty="0">
                <a:solidFill>
                  <a:srgbClr val="000000"/>
                </a:solidFill>
              </a:rPr>
              <a:t>La robustesse</a:t>
            </a:r>
          </a:p>
          <a:p>
            <a:pPr>
              <a:buFont typeface="Wingdings" panose="05000000000000000000" pitchFamily="2" charset="2"/>
              <a:buChar char="Ø"/>
            </a:pPr>
            <a:r>
              <a:rPr lang="fr-FR" sz="2400" b="0" i="0" u="none" strike="noStrike" baseline="0" dirty="0">
                <a:solidFill>
                  <a:srgbClr val="000000"/>
                </a:solidFill>
              </a:rPr>
              <a:t>Immunité du signal aux bruits et parasites</a:t>
            </a:r>
          </a:p>
          <a:p>
            <a:pPr>
              <a:buFont typeface="Wingdings" panose="05000000000000000000" pitchFamily="2" charset="2"/>
              <a:buChar char="Ø"/>
            </a:pPr>
            <a:r>
              <a:rPr lang="fr-FR" sz="2400" b="0" i="0" u="none" strike="noStrike" baseline="0" dirty="0">
                <a:solidFill>
                  <a:srgbClr val="000000"/>
                </a:solidFill>
              </a:rPr>
              <a:t> Facilité de la conversion et du traitement sous forme numérique</a:t>
            </a:r>
          </a:p>
          <a:p>
            <a:pPr>
              <a:buFont typeface="Wingdings" panose="05000000000000000000" pitchFamily="2" charset="2"/>
              <a:buChar char="Ø"/>
            </a:pPr>
            <a:r>
              <a:rPr lang="fr-FR" sz="2400" b="0" i="0" u="none" strike="noStrike" baseline="0" dirty="0">
                <a:solidFill>
                  <a:srgbClr val="000000"/>
                </a:solidFill>
              </a:rPr>
              <a:t> Sensibilité à l'environnement (vibrations, poussières, températures, champs magnétiques, etc...) selon les types.</a:t>
            </a:r>
          </a:p>
          <a:p>
            <a:pPr>
              <a:buFont typeface="Wingdings" panose="05000000000000000000" pitchFamily="2" charset="2"/>
              <a:buChar char="Ø"/>
            </a:pPr>
            <a:r>
              <a:rPr lang="fr-FR" sz="2400" b="0" i="0" u="none" strike="noStrike" baseline="0" dirty="0">
                <a:solidFill>
                  <a:srgbClr val="000000"/>
                </a:solidFill>
              </a:rPr>
              <a:t> Encombrement pour étendue de mesure élevée</a:t>
            </a:r>
            <a:endParaRPr lang="fr-FR" sz="2400" dirty="0"/>
          </a:p>
        </p:txBody>
      </p:sp>
      <p:sp>
        <p:nvSpPr>
          <p:cNvPr id="4" name="Espace réservé du contenu 3">
            <a:extLst>
              <a:ext uri="{FF2B5EF4-FFF2-40B4-BE49-F238E27FC236}">
                <a16:creationId xmlns:a16="http://schemas.microsoft.com/office/drawing/2014/main" id="{479669B6-2F34-40EF-9053-CC4F5DAF2A40}"/>
              </a:ext>
            </a:extLst>
          </p:cNvPr>
          <p:cNvSpPr>
            <a:spLocks noGrp="1"/>
          </p:cNvSpPr>
          <p:nvPr>
            <p:ph sz="half" idx="2"/>
          </p:nvPr>
        </p:nvSpPr>
        <p:spPr>
          <a:xfrm>
            <a:off x="2294743" y="5139987"/>
            <a:ext cx="9772340" cy="917055"/>
          </a:xfrm>
        </p:spPr>
        <p:txBody>
          <a:bodyPr>
            <a:normAutofit/>
          </a:bodyPr>
          <a:lstStyle/>
          <a:p>
            <a:r>
              <a:rPr lang="fr-FR" sz="2400" i="1" dirty="0">
                <a:solidFill>
                  <a:srgbClr val="C00000"/>
                </a:solidFill>
              </a:rPr>
              <a:t>Application particulière des détecteurs de proximité</a:t>
            </a:r>
          </a:p>
        </p:txBody>
      </p:sp>
      <p:sp>
        <p:nvSpPr>
          <p:cNvPr id="5" name="Espace réservé du numéro de diapositive 4">
            <a:extLst>
              <a:ext uri="{FF2B5EF4-FFF2-40B4-BE49-F238E27FC236}">
                <a16:creationId xmlns:a16="http://schemas.microsoft.com/office/drawing/2014/main" id="{B6BF753E-95F2-4E64-B954-0F843199EAC0}"/>
              </a:ext>
            </a:extLst>
          </p:cNvPr>
          <p:cNvSpPr>
            <a:spLocks noGrp="1"/>
          </p:cNvSpPr>
          <p:nvPr>
            <p:ph type="sldNum" sz="quarter" idx="12"/>
          </p:nvPr>
        </p:nvSpPr>
        <p:spPr/>
        <p:txBody>
          <a:bodyPr/>
          <a:lstStyle/>
          <a:p>
            <a:fld id="{3A214FC8-7A6B-454A-ADA5-8A1A54B328A5}" type="slidenum">
              <a:rPr lang="fr-FR" smtClean="0"/>
              <a:t>15</a:t>
            </a:fld>
            <a:endParaRPr lang="fr-FR"/>
          </a:p>
        </p:txBody>
      </p:sp>
    </p:spTree>
    <p:extLst>
      <p:ext uri="{BB962C8B-B14F-4D97-AF65-F5344CB8AC3E}">
        <p14:creationId xmlns:p14="http://schemas.microsoft.com/office/powerpoint/2010/main" val="232922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DFECE-1377-46E0-A506-3D997960B3B6}"/>
              </a:ext>
            </a:extLst>
          </p:cNvPr>
          <p:cNvSpPr>
            <a:spLocks noGrp="1"/>
          </p:cNvSpPr>
          <p:nvPr>
            <p:ph type="title"/>
          </p:nvPr>
        </p:nvSpPr>
        <p:spPr/>
        <p:txBody>
          <a:bodyPr>
            <a:normAutofit/>
          </a:bodyPr>
          <a:lstStyle/>
          <a:p>
            <a:r>
              <a:rPr lang="fr-FR" sz="3200" b="1" dirty="0">
                <a:solidFill>
                  <a:srgbClr val="0070C0"/>
                </a:solidFill>
              </a:rPr>
              <a:t>Bibliographie</a:t>
            </a:r>
          </a:p>
        </p:txBody>
      </p:sp>
      <p:sp>
        <p:nvSpPr>
          <p:cNvPr id="5" name="Espace réservé du numéro de diapositive 4">
            <a:extLst>
              <a:ext uri="{FF2B5EF4-FFF2-40B4-BE49-F238E27FC236}">
                <a16:creationId xmlns:a16="http://schemas.microsoft.com/office/drawing/2014/main" id="{3ABEEE04-70E4-4DC2-96B0-240B7A7BA91E}"/>
              </a:ext>
            </a:extLst>
          </p:cNvPr>
          <p:cNvSpPr>
            <a:spLocks noGrp="1"/>
          </p:cNvSpPr>
          <p:nvPr>
            <p:ph type="sldNum" sz="quarter" idx="12"/>
          </p:nvPr>
        </p:nvSpPr>
        <p:spPr/>
        <p:txBody>
          <a:bodyPr/>
          <a:lstStyle/>
          <a:p>
            <a:fld id="{3A214FC8-7A6B-454A-ADA5-8A1A54B328A5}" type="slidenum">
              <a:rPr lang="fr-FR" smtClean="0"/>
              <a:t>16</a:t>
            </a:fld>
            <a:endParaRPr lang="fr-FR"/>
          </a:p>
        </p:txBody>
      </p:sp>
      <p:sp>
        <p:nvSpPr>
          <p:cNvPr id="8" name="ZoneTexte 7">
            <a:extLst>
              <a:ext uri="{FF2B5EF4-FFF2-40B4-BE49-F238E27FC236}">
                <a16:creationId xmlns:a16="http://schemas.microsoft.com/office/drawing/2014/main" id="{105A6812-A855-4424-AEA5-183E08A128CE}"/>
              </a:ext>
            </a:extLst>
          </p:cNvPr>
          <p:cNvSpPr txBox="1"/>
          <p:nvPr/>
        </p:nvSpPr>
        <p:spPr>
          <a:xfrm>
            <a:off x="736599" y="1599625"/>
            <a:ext cx="1026522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202122"/>
                </a:solidFill>
                <a:effectLst/>
                <a:latin typeface="Arial" panose="020B0604020202020204" pitchFamily="34" charset="0"/>
              </a:rPr>
              <a:t>G. Asch et coll. </a:t>
            </a:r>
            <a:r>
              <a:rPr kumimoji="0" lang="fr-FR" altLang="fr-FR" sz="18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Les capteurs en instrumentation industrielle</a:t>
            </a:r>
            <a:r>
              <a:rPr kumimoji="0" lang="fr-FR" altLang="fr-FR" sz="1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Dunod, 2006 </a:t>
            </a:r>
            <a:r>
              <a:rPr kumimoji="0" lang="fr-FR" altLang="fr-FR"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fr-FR" altLang="fr-FR" sz="16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2" tooltip="International Standard Book Number"/>
              </a:rPr>
              <a:t>ISBN</a:t>
            </a:r>
            <a:r>
              <a:rPr kumimoji="0" lang="fr-FR" altLang="fr-FR"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3" tooltip="Spécial:Ouvrages de référence/2-10-005777-4"/>
              </a:rPr>
              <a:t>2-10-005777-4</a:t>
            </a:r>
            <a:r>
              <a:rPr kumimoji="0" lang="fr-FR" altLang="fr-FR"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fr-FR" altLang="fr-FR" sz="1400" b="0" i="0" u="none" strike="noStrike" cap="none" normalizeH="0" baseline="0" dirty="0">
                <a:ln>
                  <a:noFill/>
                </a:ln>
                <a:solidFill>
                  <a:schemeClr val="tx1"/>
                </a:solidFill>
                <a:effectLst/>
              </a:rPr>
              <a:t> </a:t>
            </a:r>
            <a:endParaRPr kumimoji="0" lang="fr-FR" altLang="fr-FR" sz="4000" b="0" i="0" u="none" strike="noStrike" cap="none" normalizeH="0" baseline="0" dirty="0">
              <a:ln>
                <a:noFill/>
              </a:ln>
              <a:solidFill>
                <a:schemeClr val="tx1"/>
              </a:solidFill>
              <a:effectLst/>
              <a:latin typeface="Arial" panose="020B0604020202020204" pitchFamily="34" charset="0"/>
            </a:endParaRPr>
          </a:p>
        </p:txBody>
      </p:sp>
      <p:sp>
        <p:nvSpPr>
          <p:cNvPr id="12" name="ZoneTexte 11">
            <a:extLst>
              <a:ext uri="{FF2B5EF4-FFF2-40B4-BE49-F238E27FC236}">
                <a16:creationId xmlns:a16="http://schemas.microsoft.com/office/drawing/2014/main" id="{9E8460B4-BE7F-4BCC-9468-47838EFA9A18}"/>
              </a:ext>
            </a:extLst>
          </p:cNvPr>
          <p:cNvSpPr txBox="1"/>
          <p:nvPr/>
        </p:nvSpPr>
        <p:spPr>
          <a:xfrm>
            <a:off x="1020163" y="2082947"/>
            <a:ext cx="8962037" cy="369332"/>
          </a:xfrm>
          <a:prstGeom prst="rect">
            <a:avLst/>
          </a:prstGeom>
          <a:noFill/>
        </p:spPr>
        <p:txBody>
          <a:bodyPr wrap="square">
            <a:spAutoFit/>
          </a:bodyPr>
          <a:lstStyle/>
          <a:p>
            <a:pPr algn="l"/>
            <a:r>
              <a:rPr lang="fr-FR" b="0" i="0" dirty="0">
                <a:effectLst/>
                <a:latin typeface="Arial" panose="020B0604020202020204" pitchFamily="34" charset="0"/>
              </a:rPr>
              <a:t>Cours GPA – 668 : Mai 2011 par Guy Gauthier </a:t>
            </a:r>
          </a:p>
        </p:txBody>
      </p:sp>
      <p:sp>
        <p:nvSpPr>
          <p:cNvPr id="14" name="ZoneTexte 13">
            <a:extLst>
              <a:ext uri="{FF2B5EF4-FFF2-40B4-BE49-F238E27FC236}">
                <a16:creationId xmlns:a16="http://schemas.microsoft.com/office/drawing/2014/main" id="{9F2F6514-2A2E-4BE2-9617-6D843A3FC18E}"/>
              </a:ext>
            </a:extLst>
          </p:cNvPr>
          <p:cNvSpPr txBox="1"/>
          <p:nvPr/>
        </p:nvSpPr>
        <p:spPr>
          <a:xfrm>
            <a:off x="1020163" y="2566269"/>
            <a:ext cx="6096000" cy="369332"/>
          </a:xfrm>
          <a:prstGeom prst="rect">
            <a:avLst/>
          </a:prstGeom>
          <a:noFill/>
        </p:spPr>
        <p:txBody>
          <a:bodyPr wrap="square">
            <a:spAutoFit/>
          </a:bodyPr>
          <a:lstStyle/>
          <a:p>
            <a:r>
              <a:rPr lang="fr-FR" dirty="0"/>
              <a:t>Capteurs et systèmes de mesure PM INSTRUMENTATION</a:t>
            </a:r>
          </a:p>
        </p:txBody>
      </p:sp>
      <p:sp>
        <p:nvSpPr>
          <p:cNvPr id="9" name="ZoneTexte 8">
            <a:extLst>
              <a:ext uri="{FF2B5EF4-FFF2-40B4-BE49-F238E27FC236}">
                <a16:creationId xmlns:a16="http://schemas.microsoft.com/office/drawing/2014/main" id="{DA327E4F-F56C-4485-B306-ED6DA2E85C4A}"/>
              </a:ext>
            </a:extLst>
          </p:cNvPr>
          <p:cNvSpPr txBox="1"/>
          <p:nvPr/>
        </p:nvSpPr>
        <p:spPr>
          <a:xfrm>
            <a:off x="1022663" y="3169039"/>
            <a:ext cx="6093500" cy="369332"/>
          </a:xfrm>
          <a:prstGeom prst="rect">
            <a:avLst/>
          </a:prstGeom>
          <a:noFill/>
        </p:spPr>
        <p:txBody>
          <a:bodyPr wrap="square">
            <a:spAutoFit/>
          </a:bodyPr>
          <a:lstStyle/>
          <a:p>
            <a:r>
              <a:rPr lang="fr-FR" dirty="0"/>
              <a:t>https://fr.scribd.com/document/145424297/Capteur-Vitesse</a:t>
            </a:r>
          </a:p>
        </p:txBody>
      </p:sp>
      <p:sp>
        <p:nvSpPr>
          <p:cNvPr id="4" name="ZoneTexte 3">
            <a:extLst>
              <a:ext uri="{FF2B5EF4-FFF2-40B4-BE49-F238E27FC236}">
                <a16:creationId xmlns:a16="http://schemas.microsoft.com/office/drawing/2014/main" id="{3E895835-27B9-4067-9F1A-5FA803B36A78}"/>
              </a:ext>
            </a:extLst>
          </p:cNvPr>
          <p:cNvSpPr txBox="1"/>
          <p:nvPr/>
        </p:nvSpPr>
        <p:spPr>
          <a:xfrm>
            <a:off x="1022663" y="3737734"/>
            <a:ext cx="6093500" cy="369332"/>
          </a:xfrm>
          <a:prstGeom prst="rect">
            <a:avLst/>
          </a:prstGeom>
          <a:noFill/>
        </p:spPr>
        <p:txBody>
          <a:bodyPr wrap="square">
            <a:spAutoFit/>
          </a:bodyPr>
          <a:lstStyle/>
          <a:p>
            <a:r>
              <a:rPr lang="fr-FR" dirty="0"/>
              <a:t>Capteurs de Vitesse et de position par Patrick ABATI-2000</a:t>
            </a:r>
          </a:p>
        </p:txBody>
      </p:sp>
    </p:spTree>
    <p:extLst>
      <p:ext uri="{BB962C8B-B14F-4D97-AF65-F5344CB8AC3E}">
        <p14:creationId xmlns:p14="http://schemas.microsoft.com/office/powerpoint/2010/main" val="101864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69622"/>
            <a:ext cx="10515600" cy="1325563"/>
          </a:xfrm>
        </p:spPr>
        <p:txBody>
          <a:bodyPr/>
          <a:lstStyle/>
          <a:p>
            <a:pPr algn="ctr"/>
            <a:r>
              <a:rPr lang="fr-FR" b="1" i="1" dirty="0">
                <a:solidFill>
                  <a:srgbClr val="FF0000"/>
                </a:solidFill>
              </a:rPr>
              <a:t>Séquence V</a:t>
            </a:r>
            <a:br>
              <a:rPr lang="fr-FR" b="1" i="1" dirty="0">
                <a:solidFill>
                  <a:srgbClr val="FF0000"/>
                </a:solidFill>
              </a:rPr>
            </a:br>
            <a:endParaRPr lang="fr-FR" dirty="0"/>
          </a:p>
        </p:txBody>
      </p:sp>
      <p:sp>
        <p:nvSpPr>
          <p:cNvPr id="3" name="Espace réservé du contenu 2"/>
          <p:cNvSpPr>
            <a:spLocks noGrp="1"/>
          </p:cNvSpPr>
          <p:nvPr>
            <p:ph idx="1"/>
          </p:nvPr>
        </p:nvSpPr>
        <p:spPr/>
        <p:txBody>
          <a:bodyPr>
            <a:normAutofit/>
          </a:bodyPr>
          <a:lstStyle/>
          <a:p>
            <a:r>
              <a:rPr lang="fr-FR" b="1" i="1" u="sng" dirty="0"/>
              <a:t>La mesure de la vitesse: Introduction </a:t>
            </a:r>
          </a:p>
          <a:p>
            <a:r>
              <a:rPr lang="fr-FR" b="1" i="1" u="sng" dirty="0"/>
              <a:t>La Génératrice tachymétrique </a:t>
            </a:r>
          </a:p>
          <a:p>
            <a:r>
              <a:rPr lang="fr-FR" b="1" i="1" u="sng" dirty="0"/>
              <a:t>Principe de fonctionnement,</a:t>
            </a:r>
          </a:p>
          <a:p>
            <a:r>
              <a:rPr lang="fr-FR" b="1" i="1" u="sng" dirty="0"/>
              <a:t>Différents types</a:t>
            </a:r>
          </a:p>
          <a:p>
            <a:r>
              <a:rPr lang="fr-FR" b="1" i="1" u="sng" dirty="0"/>
              <a:t>avantages et inconvénients</a:t>
            </a:r>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Tree>
    <p:extLst>
      <p:ext uri="{BB962C8B-B14F-4D97-AF65-F5344CB8AC3E}">
        <p14:creationId xmlns:p14="http://schemas.microsoft.com/office/powerpoint/2010/main" val="312767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18E51-FB5D-437C-AFD8-D342289BB988}"/>
              </a:ext>
            </a:extLst>
          </p:cNvPr>
          <p:cNvSpPr>
            <a:spLocks noGrp="1"/>
          </p:cNvSpPr>
          <p:nvPr>
            <p:ph type="title"/>
          </p:nvPr>
        </p:nvSpPr>
        <p:spPr>
          <a:xfrm>
            <a:off x="5760721" y="547041"/>
            <a:ext cx="4779978" cy="862273"/>
          </a:xfrm>
        </p:spPr>
        <p:txBody>
          <a:bodyPr anchor="b">
            <a:normAutofit/>
          </a:bodyPr>
          <a:lstStyle/>
          <a:p>
            <a:r>
              <a:rPr lang="fr-FR" sz="2800" b="1" i="0" dirty="0">
                <a:solidFill>
                  <a:srgbClr val="FF0000"/>
                </a:solidFill>
                <a:effectLst/>
                <a:latin typeface="Calibri" panose="020F0502020204030204" pitchFamily="34" charset="0"/>
                <a:cs typeface="Calibri" panose="020F0502020204030204" pitchFamily="34" charset="0"/>
              </a:rPr>
              <a:t>V-1-LA MESURE DE LA VITESSE</a:t>
            </a:r>
            <a:endParaRPr lang="fr-FR" sz="2800" dirty="0">
              <a:solidFill>
                <a:srgbClr val="FF0000"/>
              </a:solidFill>
            </a:endParaRPr>
          </a:p>
        </p:txBody>
      </p:sp>
      <p:graphicFrame>
        <p:nvGraphicFramePr>
          <p:cNvPr id="7222" name="Espace réservé du contenu 2">
            <a:extLst>
              <a:ext uri="{FF2B5EF4-FFF2-40B4-BE49-F238E27FC236}">
                <a16:creationId xmlns:a16="http://schemas.microsoft.com/office/drawing/2014/main" id="{D38387AE-FF89-499B-92F7-517A1F9C02BB}"/>
              </a:ext>
            </a:extLst>
          </p:cNvPr>
          <p:cNvGraphicFramePr>
            <a:graphicFrameLocks noGrp="1"/>
          </p:cNvGraphicFramePr>
          <p:nvPr>
            <p:ph idx="1"/>
            <p:extLst>
              <p:ext uri="{D42A27DB-BD31-4B8C-83A1-F6EECF244321}">
                <p14:modId xmlns:p14="http://schemas.microsoft.com/office/powerpoint/2010/main" val="2204628707"/>
              </p:ext>
            </p:extLst>
          </p:nvPr>
        </p:nvGraphicFramePr>
        <p:xfrm>
          <a:off x="320932" y="1034884"/>
          <a:ext cx="4508357" cy="5171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FF6058C3-861A-4F14-9C8D-AA30AF47A3BC}"/>
              </a:ext>
            </a:extLst>
          </p:cNvPr>
          <p:cNvSpPr>
            <a:spLocks noGrp="1"/>
          </p:cNvSpPr>
          <p:nvPr>
            <p:ph type="sldNum" sz="quarter" idx="12"/>
          </p:nvPr>
        </p:nvSpPr>
        <p:spPr>
          <a:xfrm>
            <a:off x="10167042" y="6356350"/>
            <a:ext cx="1186758" cy="365125"/>
          </a:xfrm>
        </p:spPr>
        <p:txBody>
          <a:bodyPr>
            <a:normAutofit/>
          </a:bodyPr>
          <a:lstStyle/>
          <a:p>
            <a:pPr>
              <a:spcAft>
                <a:spcPts val="600"/>
              </a:spcAft>
            </a:pPr>
            <a:fld id="{3A214FC8-7A6B-454A-ADA5-8A1A54B328A5}" type="slidenum">
              <a:rPr lang="fr-FR" smtClean="0"/>
              <a:pPr>
                <a:spcAft>
                  <a:spcPts val="600"/>
                </a:spcAft>
              </a:pPr>
              <a:t>3</a:t>
            </a:fld>
            <a:endParaRPr lang="fr-FR"/>
          </a:p>
        </p:txBody>
      </p:sp>
      <p:grpSp>
        <p:nvGrpSpPr>
          <p:cNvPr id="7220" name="Groupe 7219">
            <a:extLst>
              <a:ext uri="{FF2B5EF4-FFF2-40B4-BE49-F238E27FC236}">
                <a16:creationId xmlns:a16="http://schemas.microsoft.com/office/drawing/2014/main" id="{8F33A17C-6750-41A1-AAF0-5D77F86C2085}"/>
              </a:ext>
            </a:extLst>
          </p:cNvPr>
          <p:cNvGrpSpPr/>
          <p:nvPr/>
        </p:nvGrpSpPr>
        <p:grpSpPr>
          <a:xfrm>
            <a:off x="4754551" y="1725397"/>
            <a:ext cx="7230487" cy="4480659"/>
            <a:chOff x="4818339" y="1845720"/>
            <a:chExt cx="7308873" cy="4360336"/>
          </a:xfrm>
        </p:grpSpPr>
        <p:sp>
          <p:nvSpPr>
            <p:cNvPr id="10" name="Rectangle : coins arrondis 9">
              <a:extLst>
                <a:ext uri="{FF2B5EF4-FFF2-40B4-BE49-F238E27FC236}">
                  <a16:creationId xmlns:a16="http://schemas.microsoft.com/office/drawing/2014/main" id="{2A1AEDE9-D154-4F4A-9B00-EB49A7B2F46B}"/>
                </a:ext>
              </a:extLst>
            </p:cNvPr>
            <p:cNvSpPr/>
            <p:nvPr/>
          </p:nvSpPr>
          <p:spPr>
            <a:xfrm>
              <a:off x="5885925" y="3882555"/>
              <a:ext cx="1205392" cy="54644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Sortie analogique</a:t>
              </a:r>
            </a:p>
          </p:txBody>
        </p:sp>
        <p:sp>
          <p:nvSpPr>
            <p:cNvPr id="11" name="Rectangle : coins arrondis 10">
              <a:extLst>
                <a:ext uri="{FF2B5EF4-FFF2-40B4-BE49-F238E27FC236}">
                  <a16:creationId xmlns:a16="http://schemas.microsoft.com/office/drawing/2014/main" id="{FC69E3BD-3E8C-4C5A-A0BA-D452573DBE00}"/>
                </a:ext>
              </a:extLst>
            </p:cNvPr>
            <p:cNvSpPr/>
            <p:nvPr/>
          </p:nvSpPr>
          <p:spPr>
            <a:xfrm>
              <a:off x="4920243" y="4899843"/>
              <a:ext cx="965682" cy="46775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Distance limitée</a:t>
              </a:r>
            </a:p>
          </p:txBody>
        </p:sp>
        <p:sp>
          <p:nvSpPr>
            <p:cNvPr id="15" name="Rectangle : coins arrondis 14">
              <a:extLst>
                <a:ext uri="{FF2B5EF4-FFF2-40B4-BE49-F238E27FC236}">
                  <a16:creationId xmlns:a16="http://schemas.microsoft.com/office/drawing/2014/main" id="{80CEA56A-70A0-4D86-8662-A725FA2A6D12}"/>
                </a:ext>
              </a:extLst>
            </p:cNvPr>
            <p:cNvSpPr/>
            <p:nvPr/>
          </p:nvSpPr>
          <p:spPr>
            <a:xfrm>
              <a:off x="10160438" y="3857295"/>
              <a:ext cx="1158240" cy="53617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Sortie analogique</a:t>
              </a:r>
            </a:p>
          </p:txBody>
        </p:sp>
        <p:sp>
          <p:nvSpPr>
            <p:cNvPr id="17" name="Rectangle : coins arrondis 16">
              <a:extLst>
                <a:ext uri="{FF2B5EF4-FFF2-40B4-BE49-F238E27FC236}">
                  <a16:creationId xmlns:a16="http://schemas.microsoft.com/office/drawing/2014/main" id="{A4DF4398-E98B-4D59-871C-6513DA997A53}"/>
                </a:ext>
              </a:extLst>
            </p:cNvPr>
            <p:cNvSpPr/>
            <p:nvPr/>
          </p:nvSpPr>
          <p:spPr>
            <a:xfrm>
              <a:off x="8282007" y="3855795"/>
              <a:ext cx="1164204" cy="53930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Sortie numérique</a:t>
              </a:r>
            </a:p>
          </p:txBody>
        </p:sp>
        <p:sp>
          <p:nvSpPr>
            <p:cNvPr id="19" name="Rectangle : coins arrondis 18">
              <a:extLst>
                <a:ext uri="{FF2B5EF4-FFF2-40B4-BE49-F238E27FC236}">
                  <a16:creationId xmlns:a16="http://schemas.microsoft.com/office/drawing/2014/main" id="{8957BF08-CB13-40B6-A300-B2FEE9D6CEAF}"/>
                </a:ext>
              </a:extLst>
            </p:cNvPr>
            <p:cNvSpPr/>
            <p:nvPr/>
          </p:nvSpPr>
          <p:spPr>
            <a:xfrm>
              <a:off x="7091317" y="4908847"/>
              <a:ext cx="965682" cy="46975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Distance illimitée</a:t>
              </a:r>
            </a:p>
          </p:txBody>
        </p:sp>
        <p:sp>
          <p:nvSpPr>
            <p:cNvPr id="21" name="Rectangle : coins arrondis 20">
              <a:extLst>
                <a:ext uri="{FF2B5EF4-FFF2-40B4-BE49-F238E27FC236}">
                  <a16:creationId xmlns:a16="http://schemas.microsoft.com/office/drawing/2014/main" id="{C6D2E22E-1E96-4D39-98AF-CCE3D6A73D0D}"/>
                </a:ext>
              </a:extLst>
            </p:cNvPr>
            <p:cNvSpPr/>
            <p:nvPr/>
          </p:nvSpPr>
          <p:spPr>
            <a:xfrm>
              <a:off x="9526532" y="4914922"/>
              <a:ext cx="832456" cy="48664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Externe</a:t>
              </a:r>
            </a:p>
          </p:txBody>
        </p:sp>
        <p:sp>
          <p:nvSpPr>
            <p:cNvPr id="23" name="Rectangle : coins arrondis 22">
              <a:extLst>
                <a:ext uri="{FF2B5EF4-FFF2-40B4-BE49-F238E27FC236}">
                  <a16:creationId xmlns:a16="http://schemas.microsoft.com/office/drawing/2014/main" id="{E154F53D-FA81-4BD0-A92D-034B7EA5C06B}"/>
                </a:ext>
              </a:extLst>
            </p:cNvPr>
            <p:cNvSpPr/>
            <p:nvPr/>
          </p:nvSpPr>
          <p:spPr>
            <a:xfrm>
              <a:off x="10891695" y="4903630"/>
              <a:ext cx="1190540" cy="48664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Embarqué</a:t>
              </a:r>
            </a:p>
          </p:txBody>
        </p:sp>
        <p:sp>
          <p:nvSpPr>
            <p:cNvPr id="25" name="Rectangle : coins arrondis 24">
              <a:extLst>
                <a:ext uri="{FF2B5EF4-FFF2-40B4-BE49-F238E27FC236}">
                  <a16:creationId xmlns:a16="http://schemas.microsoft.com/office/drawing/2014/main" id="{F6F503F2-6CA4-4EB1-8FCD-6C41ECD61C07}"/>
                </a:ext>
              </a:extLst>
            </p:cNvPr>
            <p:cNvSpPr/>
            <p:nvPr/>
          </p:nvSpPr>
          <p:spPr>
            <a:xfrm>
              <a:off x="4818339" y="5585342"/>
              <a:ext cx="1205392" cy="57447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Tachymètres linéaires</a:t>
              </a:r>
            </a:p>
          </p:txBody>
        </p:sp>
        <p:sp>
          <p:nvSpPr>
            <p:cNvPr id="27" name="Rectangle : coins arrondis 26">
              <a:extLst>
                <a:ext uri="{FF2B5EF4-FFF2-40B4-BE49-F238E27FC236}">
                  <a16:creationId xmlns:a16="http://schemas.microsoft.com/office/drawing/2014/main" id="{15299B46-6FA4-4E0D-99FD-6004B736CFDC}"/>
                </a:ext>
              </a:extLst>
            </p:cNvPr>
            <p:cNvSpPr/>
            <p:nvPr/>
          </p:nvSpPr>
          <p:spPr>
            <a:xfrm>
              <a:off x="6925442" y="5631580"/>
              <a:ext cx="1512911" cy="57447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Tachymètres linéaires à ondes</a:t>
              </a:r>
            </a:p>
          </p:txBody>
        </p:sp>
        <p:sp>
          <p:nvSpPr>
            <p:cNvPr id="29" name="Rectangle : coins arrondis 28">
              <a:extLst>
                <a:ext uri="{FF2B5EF4-FFF2-40B4-BE49-F238E27FC236}">
                  <a16:creationId xmlns:a16="http://schemas.microsoft.com/office/drawing/2014/main" id="{EC36F91D-9E56-4FAC-BEBA-4993A59A7331}"/>
                </a:ext>
              </a:extLst>
            </p:cNvPr>
            <p:cNvSpPr/>
            <p:nvPr/>
          </p:nvSpPr>
          <p:spPr>
            <a:xfrm>
              <a:off x="8272037" y="5096000"/>
              <a:ext cx="1202309" cy="54209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Tachymètres à impulsions</a:t>
              </a:r>
            </a:p>
          </p:txBody>
        </p:sp>
        <p:sp>
          <p:nvSpPr>
            <p:cNvPr id="31" name="Rectangle : coins arrondis 30">
              <a:extLst>
                <a:ext uri="{FF2B5EF4-FFF2-40B4-BE49-F238E27FC236}">
                  <a16:creationId xmlns:a16="http://schemas.microsoft.com/office/drawing/2014/main" id="{B107FCE9-1484-455B-AA85-A08A8BE881F4}"/>
                </a:ext>
              </a:extLst>
            </p:cNvPr>
            <p:cNvSpPr/>
            <p:nvPr/>
          </p:nvSpPr>
          <p:spPr>
            <a:xfrm>
              <a:off x="9218306" y="5676015"/>
              <a:ext cx="1448909" cy="486651"/>
            </a:xfrm>
            <a:prstGeom prst="roundRect">
              <a:avLst>
                <a:gd name="adj" fmla="val 1666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Génératrices Tachymétriques</a:t>
              </a:r>
            </a:p>
          </p:txBody>
        </p:sp>
        <p:sp>
          <p:nvSpPr>
            <p:cNvPr id="33" name="Rectangle : coins arrondis 32">
              <a:extLst>
                <a:ext uri="{FF2B5EF4-FFF2-40B4-BE49-F238E27FC236}">
                  <a16:creationId xmlns:a16="http://schemas.microsoft.com/office/drawing/2014/main" id="{AECC881D-BAEE-401E-B5CC-8DAB44649115}"/>
                </a:ext>
              </a:extLst>
            </p:cNvPr>
            <p:cNvSpPr/>
            <p:nvPr/>
          </p:nvSpPr>
          <p:spPr>
            <a:xfrm>
              <a:off x="10908628" y="5663858"/>
              <a:ext cx="1218584" cy="48665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Gyromètres</a:t>
              </a:r>
            </a:p>
          </p:txBody>
        </p:sp>
        <p:grpSp>
          <p:nvGrpSpPr>
            <p:cNvPr id="53" name="Groupe 52">
              <a:extLst>
                <a:ext uri="{FF2B5EF4-FFF2-40B4-BE49-F238E27FC236}">
                  <a16:creationId xmlns:a16="http://schemas.microsoft.com/office/drawing/2014/main" id="{E652CC59-D2AC-4C58-8EA7-E586A385CB09}"/>
                </a:ext>
              </a:extLst>
            </p:cNvPr>
            <p:cNvGrpSpPr/>
            <p:nvPr/>
          </p:nvGrpSpPr>
          <p:grpSpPr>
            <a:xfrm>
              <a:off x="7467600" y="1845720"/>
              <a:ext cx="1066800" cy="698009"/>
              <a:chOff x="8153400" y="1965960"/>
              <a:chExt cx="1066800" cy="698009"/>
            </a:xfrm>
          </p:grpSpPr>
          <p:sp>
            <p:nvSpPr>
              <p:cNvPr id="7" name="Rectangle : coins arrondis 6">
                <a:extLst>
                  <a:ext uri="{FF2B5EF4-FFF2-40B4-BE49-F238E27FC236}">
                    <a16:creationId xmlns:a16="http://schemas.microsoft.com/office/drawing/2014/main" id="{7095584D-BE64-461F-A8D5-E7DC53C97857}"/>
                  </a:ext>
                </a:extLst>
              </p:cNvPr>
              <p:cNvSpPr/>
              <p:nvPr/>
            </p:nvSpPr>
            <p:spPr>
              <a:xfrm>
                <a:off x="8225506" y="2053710"/>
                <a:ext cx="926075" cy="488927"/>
              </a:xfrm>
              <a:prstGeom prst="roundRect">
                <a:avLst>
                  <a:gd name="adj" fmla="val 1822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Vitesse</a:t>
                </a:r>
              </a:p>
            </p:txBody>
          </p:sp>
          <p:sp>
            <p:nvSpPr>
              <p:cNvPr id="35" name="Rectangle : coins arrondis 34">
                <a:extLst>
                  <a:ext uri="{FF2B5EF4-FFF2-40B4-BE49-F238E27FC236}">
                    <a16:creationId xmlns:a16="http://schemas.microsoft.com/office/drawing/2014/main" id="{393DD0BE-0846-452D-8FBA-D1D0FCA6A5F3}"/>
                  </a:ext>
                </a:extLst>
              </p:cNvPr>
              <p:cNvSpPr/>
              <p:nvPr/>
            </p:nvSpPr>
            <p:spPr>
              <a:xfrm>
                <a:off x="8153400" y="1965960"/>
                <a:ext cx="1066800" cy="69800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6" name="Connecteur droit 45">
              <a:extLst>
                <a:ext uri="{FF2B5EF4-FFF2-40B4-BE49-F238E27FC236}">
                  <a16:creationId xmlns:a16="http://schemas.microsoft.com/office/drawing/2014/main" id="{0AE703AA-5702-418C-ADB8-033CDC89FDB8}"/>
                </a:ext>
              </a:extLst>
            </p:cNvPr>
            <p:cNvCxnSpPr>
              <a:cxnSpLocks/>
            </p:cNvCxnSpPr>
            <p:nvPr/>
          </p:nvCxnSpPr>
          <p:spPr>
            <a:xfrm>
              <a:off x="6475366" y="2834640"/>
              <a:ext cx="339427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6" name="Groupe 55">
              <a:extLst>
                <a:ext uri="{FF2B5EF4-FFF2-40B4-BE49-F238E27FC236}">
                  <a16:creationId xmlns:a16="http://schemas.microsoft.com/office/drawing/2014/main" id="{8B6986D0-6D5F-43E6-8F73-8ECA2F395070}"/>
                </a:ext>
              </a:extLst>
            </p:cNvPr>
            <p:cNvGrpSpPr/>
            <p:nvPr/>
          </p:nvGrpSpPr>
          <p:grpSpPr>
            <a:xfrm>
              <a:off x="5987012" y="2838259"/>
              <a:ext cx="976707" cy="716680"/>
              <a:chOff x="5954791" y="2834640"/>
              <a:chExt cx="976707" cy="716680"/>
            </a:xfrm>
          </p:grpSpPr>
          <p:sp>
            <p:nvSpPr>
              <p:cNvPr id="13" name="Rectangle : coins arrondis 12">
                <a:extLst>
                  <a:ext uri="{FF2B5EF4-FFF2-40B4-BE49-F238E27FC236}">
                    <a16:creationId xmlns:a16="http://schemas.microsoft.com/office/drawing/2014/main" id="{9F68E01C-027A-46BE-8340-E29B05BE98DF}"/>
                  </a:ext>
                </a:extLst>
              </p:cNvPr>
              <p:cNvSpPr/>
              <p:nvPr/>
            </p:nvSpPr>
            <p:spPr>
              <a:xfrm>
                <a:off x="5954791" y="3087141"/>
                <a:ext cx="976707" cy="46417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Vitesse linéaire</a:t>
                </a:r>
              </a:p>
            </p:txBody>
          </p:sp>
          <p:cxnSp>
            <p:nvCxnSpPr>
              <p:cNvPr id="50" name="Connecteur droit 49">
                <a:extLst>
                  <a:ext uri="{FF2B5EF4-FFF2-40B4-BE49-F238E27FC236}">
                    <a16:creationId xmlns:a16="http://schemas.microsoft.com/office/drawing/2014/main" id="{DC483480-B25D-49B7-A77B-80C30F941F40}"/>
                  </a:ext>
                </a:extLst>
              </p:cNvPr>
              <p:cNvCxnSpPr>
                <a:endCxn id="13" idx="0"/>
              </p:cNvCxnSpPr>
              <p:nvPr/>
            </p:nvCxnSpPr>
            <p:spPr>
              <a:xfrm>
                <a:off x="6443144" y="2834640"/>
                <a:ext cx="1" cy="25250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4" name="Groupe 53">
              <a:extLst>
                <a:ext uri="{FF2B5EF4-FFF2-40B4-BE49-F238E27FC236}">
                  <a16:creationId xmlns:a16="http://schemas.microsoft.com/office/drawing/2014/main" id="{FE09CCBB-C9BF-4E21-A874-6A953B3A385E}"/>
                </a:ext>
              </a:extLst>
            </p:cNvPr>
            <p:cNvGrpSpPr/>
            <p:nvPr/>
          </p:nvGrpSpPr>
          <p:grpSpPr>
            <a:xfrm>
              <a:off x="9446211" y="2818666"/>
              <a:ext cx="993101" cy="729387"/>
              <a:chOff x="10336990" y="2825448"/>
              <a:chExt cx="993101" cy="729387"/>
            </a:xfrm>
          </p:grpSpPr>
          <p:sp>
            <p:nvSpPr>
              <p:cNvPr id="9" name="Rectangle : coins arrondis 8">
                <a:extLst>
                  <a:ext uri="{FF2B5EF4-FFF2-40B4-BE49-F238E27FC236}">
                    <a16:creationId xmlns:a16="http://schemas.microsoft.com/office/drawing/2014/main" id="{D4D7202A-4636-41C0-8C0A-58B23C8A1E1B}"/>
                  </a:ext>
                </a:extLst>
              </p:cNvPr>
              <p:cNvSpPr/>
              <p:nvPr/>
            </p:nvSpPr>
            <p:spPr>
              <a:xfrm>
                <a:off x="10336990" y="3077728"/>
                <a:ext cx="993101" cy="4771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70C0"/>
                    </a:solidFill>
                  </a:rPr>
                  <a:t>Vitesse angulaire</a:t>
                </a:r>
              </a:p>
            </p:txBody>
          </p:sp>
          <p:cxnSp>
            <p:nvCxnSpPr>
              <p:cNvPr id="55" name="Connecteur droit 54">
                <a:extLst>
                  <a:ext uri="{FF2B5EF4-FFF2-40B4-BE49-F238E27FC236}">
                    <a16:creationId xmlns:a16="http://schemas.microsoft.com/office/drawing/2014/main" id="{3E0789B1-DFF8-4752-B5EA-2FCA320E1B6A}"/>
                  </a:ext>
                </a:extLst>
              </p:cNvPr>
              <p:cNvCxnSpPr/>
              <p:nvPr/>
            </p:nvCxnSpPr>
            <p:spPr>
              <a:xfrm>
                <a:off x="10760421" y="2825448"/>
                <a:ext cx="1" cy="25250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8" name="Connecteur droit 57">
              <a:extLst>
                <a:ext uri="{FF2B5EF4-FFF2-40B4-BE49-F238E27FC236}">
                  <a16:creationId xmlns:a16="http://schemas.microsoft.com/office/drawing/2014/main" id="{B34EEC6E-7B76-484C-8467-7AA173FB4E67}"/>
                </a:ext>
              </a:extLst>
            </p:cNvPr>
            <p:cNvCxnSpPr/>
            <p:nvPr/>
          </p:nvCxnSpPr>
          <p:spPr>
            <a:xfrm>
              <a:off x="8732520" y="3680460"/>
              <a:ext cx="20279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C161C0AA-4E65-47EE-B9AE-D0971036D9BB}"/>
                </a:ext>
              </a:extLst>
            </p:cNvPr>
            <p:cNvCxnSpPr/>
            <p:nvPr/>
          </p:nvCxnSpPr>
          <p:spPr>
            <a:xfrm>
              <a:off x="8732520" y="3680460"/>
              <a:ext cx="0" cy="1753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B5A88747-ECDD-4BDB-AC7C-6E42C02ECBBF}"/>
                </a:ext>
              </a:extLst>
            </p:cNvPr>
            <p:cNvCxnSpPr>
              <a:cxnSpLocks/>
            </p:cNvCxnSpPr>
            <p:nvPr/>
          </p:nvCxnSpPr>
          <p:spPr>
            <a:xfrm>
              <a:off x="10760421" y="3680460"/>
              <a:ext cx="0" cy="1753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97FE3EE0-2FB0-4BF4-A1B5-5F4B36CCF67D}"/>
                </a:ext>
              </a:extLst>
            </p:cNvPr>
            <p:cNvCxnSpPr>
              <a:stCxn id="9" idx="2"/>
            </p:cNvCxnSpPr>
            <p:nvPr/>
          </p:nvCxnSpPr>
          <p:spPr>
            <a:xfrm flipH="1">
              <a:off x="9942761" y="3548053"/>
              <a:ext cx="1" cy="1324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69" name="Connecteur droit 7168">
              <a:extLst>
                <a:ext uri="{FF2B5EF4-FFF2-40B4-BE49-F238E27FC236}">
                  <a16:creationId xmlns:a16="http://schemas.microsoft.com/office/drawing/2014/main" id="{81ACCDA8-62F9-48F1-BC95-6D5DFC70A60C}"/>
                </a:ext>
              </a:extLst>
            </p:cNvPr>
            <p:cNvCxnSpPr>
              <a:cxnSpLocks/>
            </p:cNvCxnSpPr>
            <p:nvPr/>
          </p:nvCxnSpPr>
          <p:spPr>
            <a:xfrm flipV="1">
              <a:off x="9906889" y="4648550"/>
              <a:ext cx="1520652" cy="144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74" name="Connecteur droit 7173">
              <a:extLst>
                <a:ext uri="{FF2B5EF4-FFF2-40B4-BE49-F238E27FC236}">
                  <a16:creationId xmlns:a16="http://schemas.microsoft.com/office/drawing/2014/main" id="{C28F10B8-3475-441E-BEBA-0993E5438A27}"/>
                </a:ext>
              </a:extLst>
            </p:cNvPr>
            <p:cNvCxnSpPr>
              <a:stCxn id="15" idx="2"/>
            </p:cNvCxnSpPr>
            <p:nvPr/>
          </p:nvCxnSpPr>
          <p:spPr>
            <a:xfrm>
              <a:off x="10739558" y="4393469"/>
              <a:ext cx="0" cy="255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76" name="Connecteur droit 7175">
              <a:extLst>
                <a:ext uri="{FF2B5EF4-FFF2-40B4-BE49-F238E27FC236}">
                  <a16:creationId xmlns:a16="http://schemas.microsoft.com/office/drawing/2014/main" id="{68AEAA21-A8F7-425B-9F39-844C3C6469E3}"/>
                </a:ext>
              </a:extLst>
            </p:cNvPr>
            <p:cNvCxnSpPr>
              <a:cxnSpLocks/>
            </p:cNvCxnSpPr>
            <p:nvPr/>
          </p:nvCxnSpPr>
          <p:spPr>
            <a:xfrm flipV="1">
              <a:off x="9906889" y="4662984"/>
              <a:ext cx="0" cy="2353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90" name="Connecteur droit 7189">
              <a:extLst>
                <a:ext uri="{FF2B5EF4-FFF2-40B4-BE49-F238E27FC236}">
                  <a16:creationId xmlns:a16="http://schemas.microsoft.com/office/drawing/2014/main" id="{18F9F6D5-8DCB-4BAD-B92A-364F1A665BC3}"/>
                </a:ext>
              </a:extLst>
            </p:cNvPr>
            <p:cNvCxnSpPr>
              <a:cxnSpLocks/>
            </p:cNvCxnSpPr>
            <p:nvPr/>
          </p:nvCxnSpPr>
          <p:spPr>
            <a:xfrm flipV="1">
              <a:off x="11427541" y="4643229"/>
              <a:ext cx="0" cy="2550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92" name="Connecteur droit 7191">
              <a:extLst>
                <a:ext uri="{FF2B5EF4-FFF2-40B4-BE49-F238E27FC236}">
                  <a16:creationId xmlns:a16="http://schemas.microsoft.com/office/drawing/2014/main" id="{857774B4-EDDE-4DAE-BB80-A8B6CEEF85DB}"/>
                </a:ext>
              </a:extLst>
            </p:cNvPr>
            <p:cNvCxnSpPr>
              <a:stCxn id="31" idx="0"/>
            </p:cNvCxnSpPr>
            <p:nvPr/>
          </p:nvCxnSpPr>
          <p:spPr>
            <a:xfrm flipH="1" flipV="1">
              <a:off x="9942760" y="5390279"/>
              <a:ext cx="1" cy="2857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A3C0F857-6AFD-4A9D-8BE0-1D1362C5AD23}"/>
                </a:ext>
              </a:extLst>
            </p:cNvPr>
            <p:cNvCxnSpPr/>
            <p:nvPr/>
          </p:nvCxnSpPr>
          <p:spPr>
            <a:xfrm flipH="1" flipV="1">
              <a:off x="11502667" y="5367594"/>
              <a:ext cx="1" cy="2857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99" name="Connecteur droit 7198">
              <a:extLst>
                <a:ext uri="{FF2B5EF4-FFF2-40B4-BE49-F238E27FC236}">
                  <a16:creationId xmlns:a16="http://schemas.microsoft.com/office/drawing/2014/main" id="{5DED8581-786B-451D-ABED-0F22718EF5BB}"/>
                </a:ext>
              </a:extLst>
            </p:cNvPr>
            <p:cNvCxnSpPr>
              <a:stCxn id="13" idx="2"/>
              <a:endCxn id="10" idx="0"/>
            </p:cNvCxnSpPr>
            <p:nvPr/>
          </p:nvCxnSpPr>
          <p:spPr>
            <a:xfrm>
              <a:off x="6475366" y="3554939"/>
              <a:ext cx="13255" cy="3276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02" name="Connecteur droit 7201">
              <a:extLst>
                <a:ext uri="{FF2B5EF4-FFF2-40B4-BE49-F238E27FC236}">
                  <a16:creationId xmlns:a16="http://schemas.microsoft.com/office/drawing/2014/main" id="{48B455FA-122B-4034-B66D-3BE3BE000AB1}"/>
                </a:ext>
              </a:extLst>
            </p:cNvPr>
            <p:cNvCxnSpPr>
              <a:cxnSpLocks/>
              <a:stCxn id="35" idx="2"/>
            </p:cNvCxnSpPr>
            <p:nvPr/>
          </p:nvCxnSpPr>
          <p:spPr>
            <a:xfrm>
              <a:off x="8001000" y="2543729"/>
              <a:ext cx="0" cy="2909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05" name="Connecteur droit 7204">
              <a:extLst>
                <a:ext uri="{FF2B5EF4-FFF2-40B4-BE49-F238E27FC236}">
                  <a16:creationId xmlns:a16="http://schemas.microsoft.com/office/drawing/2014/main" id="{D4FDDB4E-12FF-4D57-AFBF-C55CFC74520B}"/>
                </a:ext>
              </a:extLst>
            </p:cNvPr>
            <p:cNvCxnSpPr>
              <a:cxnSpLocks/>
            </p:cNvCxnSpPr>
            <p:nvPr/>
          </p:nvCxnSpPr>
          <p:spPr>
            <a:xfrm>
              <a:off x="5403084" y="4622718"/>
              <a:ext cx="21710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09" name="Connecteur droit 7208">
              <a:extLst>
                <a:ext uri="{FF2B5EF4-FFF2-40B4-BE49-F238E27FC236}">
                  <a16:creationId xmlns:a16="http://schemas.microsoft.com/office/drawing/2014/main" id="{A1BE7879-1B08-4DA8-AD68-A40BEA1BE3D7}"/>
                </a:ext>
              </a:extLst>
            </p:cNvPr>
            <p:cNvCxnSpPr>
              <a:stCxn id="19" idx="0"/>
            </p:cNvCxnSpPr>
            <p:nvPr/>
          </p:nvCxnSpPr>
          <p:spPr>
            <a:xfrm flipV="1">
              <a:off x="7574158" y="4622718"/>
              <a:ext cx="0" cy="2861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7BB2B1D4-B1E0-4A80-A7B3-0D04F9C0E8DF}"/>
                </a:ext>
              </a:extLst>
            </p:cNvPr>
            <p:cNvCxnSpPr/>
            <p:nvPr/>
          </p:nvCxnSpPr>
          <p:spPr>
            <a:xfrm flipV="1">
              <a:off x="5418403" y="4637582"/>
              <a:ext cx="0" cy="2861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12" name="Connecteur droit 7211">
              <a:extLst>
                <a:ext uri="{FF2B5EF4-FFF2-40B4-BE49-F238E27FC236}">
                  <a16:creationId xmlns:a16="http://schemas.microsoft.com/office/drawing/2014/main" id="{E489EC4F-C421-4306-AD2B-182D7732CBFB}"/>
                </a:ext>
              </a:extLst>
            </p:cNvPr>
            <p:cNvCxnSpPr>
              <a:stCxn id="10" idx="2"/>
            </p:cNvCxnSpPr>
            <p:nvPr/>
          </p:nvCxnSpPr>
          <p:spPr>
            <a:xfrm>
              <a:off x="6488621" y="4429002"/>
              <a:ext cx="0" cy="2085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73B9D034-AA7B-4FB7-9414-94CBAD589A10}"/>
                </a:ext>
              </a:extLst>
            </p:cNvPr>
            <p:cNvCxnSpPr/>
            <p:nvPr/>
          </p:nvCxnSpPr>
          <p:spPr>
            <a:xfrm>
              <a:off x="5368985" y="5367594"/>
              <a:ext cx="0" cy="2085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695479E5-5081-4E85-8149-DFD366752F62}"/>
                </a:ext>
              </a:extLst>
            </p:cNvPr>
            <p:cNvCxnSpPr/>
            <p:nvPr/>
          </p:nvCxnSpPr>
          <p:spPr>
            <a:xfrm>
              <a:off x="7574158" y="5401571"/>
              <a:ext cx="0" cy="2085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14" name="Connecteur droit 7213">
              <a:extLst>
                <a:ext uri="{FF2B5EF4-FFF2-40B4-BE49-F238E27FC236}">
                  <a16:creationId xmlns:a16="http://schemas.microsoft.com/office/drawing/2014/main" id="{F46FB62C-F02C-473D-AF76-A03CD05DFE65}"/>
                </a:ext>
              </a:extLst>
            </p:cNvPr>
            <p:cNvCxnSpPr>
              <a:stCxn id="29" idx="0"/>
              <a:endCxn id="17" idx="2"/>
            </p:cNvCxnSpPr>
            <p:nvPr/>
          </p:nvCxnSpPr>
          <p:spPr>
            <a:xfrm flipH="1" flipV="1">
              <a:off x="8864109" y="4395098"/>
              <a:ext cx="9083" cy="70090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186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B5498444-A1C1-46CC-A8D6-9E35A0BC0405}"/>
              </a:ext>
            </a:extLst>
          </p:cNvPr>
          <p:cNvSpPr>
            <a:spLocks noGrp="1"/>
          </p:cNvSpPr>
          <p:nvPr>
            <p:ph type="title"/>
          </p:nvPr>
        </p:nvSpPr>
        <p:spPr>
          <a:xfrm>
            <a:off x="649244" y="5487899"/>
            <a:ext cx="5802656" cy="1096331"/>
          </a:xfrm>
        </p:spPr>
        <p:txBody>
          <a:bodyPr>
            <a:normAutofit/>
          </a:bodyPr>
          <a:lstStyle/>
          <a:p>
            <a:r>
              <a:rPr lang="fr-FR" sz="3200" b="1" dirty="0">
                <a:solidFill>
                  <a:srgbClr val="0070C0"/>
                </a:solidFill>
                <a:latin typeface="+mn-lt"/>
              </a:rPr>
              <a:t>V-1-2-Capteur de vitesse linéaire</a:t>
            </a:r>
          </a:p>
        </p:txBody>
      </p:sp>
      <p:sp>
        <p:nvSpPr>
          <p:cNvPr id="3" name="Espace réservé du contenu 2">
            <a:extLst>
              <a:ext uri="{FF2B5EF4-FFF2-40B4-BE49-F238E27FC236}">
                <a16:creationId xmlns:a16="http://schemas.microsoft.com/office/drawing/2014/main" id="{B95489C7-1051-4BDF-8A63-7A6C8A188D46}"/>
              </a:ext>
            </a:extLst>
          </p:cNvPr>
          <p:cNvSpPr>
            <a:spLocks noGrp="1"/>
          </p:cNvSpPr>
          <p:nvPr>
            <p:ph idx="1"/>
          </p:nvPr>
        </p:nvSpPr>
        <p:spPr>
          <a:xfrm>
            <a:off x="326222" y="1372065"/>
            <a:ext cx="5360046" cy="3672348"/>
          </a:xfrm>
        </p:spPr>
        <p:txBody>
          <a:bodyPr anchor="ctr">
            <a:noAutofit/>
          </a:bodyPr>
          <a:lstStyle/>
          <a:p>
            <a:pPr algn="just"/>
            <a:r>
              <a:rPr lang="fr-FR" sz="2400" b="0" i="0" u="none" strike="noStrike" baseline="0" dirty="0">
                <a:solidFill>
                  <a:srgbClr val="000000"/>
                </a:solidFill>
                <a:latin typeface="Calibri" panose="020F0502020204030204" pitchFamily="34" charset="0"/>
                <a:cs typeface="Calibri" panose="020F0502020204030204" pitchFamily="34" charset="0"/>
              </a:rPr>
              <a:t>Ce type de capteur se présente sous l'aspect d'un boîtier (figure ci-contre) muni à son extrémité d'un fil ou câble que l'on doit fixer à l'objet dont on veut mesurer la vitesse.</a:t>
            </a:r>
          </a:p>
          <a:p>
            <a:pPr algn="just"/>
            <a:r>
              <a:rPr lang="fr-FR" sz="2400" b="0" i="0" u="none" strike="noStrike" baseline="0" dirty="0">
                <a:solidFill>
                  <a:srgbClr val="000000"/>
                </a:solidFill>
                <a:latin typeface="Calibri" panose="020F0502020204030204" pitchFamily="34" charset="0"/>
                <a:cs typeface="Calibri" panose="020F0502020204030204" pitchFamily="34" charset="0"/>
              </a:rPr>
              <a:t>Le câble s'enroule sur un tambour, muni d'un ressort de rappel, à l'intérieur du boîtier. Le tambour entraîne en rotation une génératrice tachymétrique. On mesure alors une vitesse angulaire. </a:t>
            </a:r>
            <a:endParaRPr lang="fr-FR" sz="24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462D88B3-C2BE-45CE-8310-C52CBC033272}"/>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4</a:t>
            </a:fld>
            <a:endParaRPr lang="fr-FR">
              <a:solidFill>
                <a:srgbClr val="FFFFFF">
                  <a:alpha val="80000"/>
                </a:srgbClr>
              </a:solidFill>
            </a:endParaRPr>
          </a:p>
        </p:txBody>
      </p:sp>
      <p:sp>
        <p:nvSpPr>
          <p:cNvPr id="8" name="ZoneTexte 7">
            <a:extLst>
              <a:ext uri="{FF2B5EF4-FFF2-40B4-BE49-F238E27FC236}">
                <a16:creationId xmlns:a16="http://schemas.microsoft.com/office/drawing/2014/main" id="{32EFC6BC-E8C3-459A-92E5-E53CC1606F29}"/>
              </a:ext>
            </a:extLst>
          </p:cNvPr>
          <p:cNvSpPr txBox="1"/>
          <p:nvPr/>
        </p:nvSpPr>
        <p:spPr>
          <a:xfrm>
            <a:off x="326222" y="775753"/>
            <a:ext cx="5168734" cy="461665"/>
          </a:xfrm>
          <a:prstGeom prst="rect">
            <a:avLst/>
          </a:prstGeom>
          <a:noFill/>
        </p:spPr>
        <p:txBody>
          <a:bodyPr wrap="square" rtlCol="0">
            <a:spAutoFit/>
          </a:bodyPr>
          <a:lstStyle/>
          <a:p>
            <a:r>
              <a:rPr lang="fr-FR" sz="2400" b="1" dirty="0">
                <a:solidFill>
                  <a:srgbClr val="0070C0"/>
                </a:solidFill>
              </a:rPr>
              <a:t> </a:t>
            </a:r>
            <a:r>
              <a:rPr lang="fr-FR" sz="2400" b="1" i="1" u="sng" dirty="0">
                <a:solidFill>
                  <a:srgbClr val="0070C0"/>
                </a:solidFill>
              </a:rPr>
              <a:t>Tachymètre Linéaire à fil</a:t>
            </a:r>
          </a:p>
        </p:txBody>
      </p:sp>
      <p:pic>
        <p:nvPicPr>
          <p:cNvPr id="8196" name="Picture 4" descr="Capteurs de déplacement à câble">
            <a:extLst>
              <a:ext uri="{FF2B5EF4-FFF2-40B4-BE49-F238E27FC236}">
                <a16:creationId xmlns:a16="http://schemas.microsoft.com/office/drawing/2014/main" id="{559982B2-0C99-4243-A72F-BED90E16A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273" y="944418"/>
            <a:ext cx="5340245" cy="356016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16055CB2-FA9F-47A6-B9E0-FA6A2D70E78F}"/>
              </a:ext>
            </a:extLst>
          </p:cNvPr>
          <p:cNvSpPr txBox="1"/>
          <p:nvPr/>
        </p:nvSpPr>
        <p:spPr>
          <a:xfrm>
            <a:off x="7764905" y="4646951"/>
            <a:ext cx="2878111" cy="369332"/>
          </a:xfrm>
          <a:prstGeom prst="rect">
            <a:avLst/>
          </a:prstGeom>
          <a:noFill/>
        </p:spPr>
        <p:txBody>
          <a:bodyPr wrap="square" rtlCol="0">
            <a:spAutoFit/>
          </a:bodyPr>
          <a:lstStyle/>
          <a:p>
            <a:r>
              <a:rPr lang="fr-FR" dirty="0" err="1"/>
              <a:t>PMinstrumentation</a:t>
            </a:r>
            <a:endParaRPr lang="fr-FR" dirty="0"/>
          </a:p>
        </p:txBody>
      </p:sp>
    </p:spTree>
    <p:extLst>
      <p:ext uri="{BB962C8B-B14F-4D97-AF65-F5344CB8AC3E}">
        <p14:creationId xmlns:p14="http://schemas.microsoft.com/office/powerpoint/2010/main" val="312308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344E1268-1BA5-4F29-8A89-B66E10FD1C93}"/>
              </a:ext>
            </a:extLst>
          </p:cNvPr>
          <p:cNvSpPr>
            <a:spLocks noGrp="1"/>
          </p:cNvSpPr>
          <p:nvPr>
            <p:ph type="title"/>
          </p:nvPr>
        </p:nvSpPr>
        <p:spPr>
          <a:xfrm>
            <a:off x="1029299" y="361611"/>
            <a:ext cx="5802656" cy="1096331"/>
          </a:xfrm>
        </p:spPr>
        <p:txBody>
          <a:bodyPr vert="horz" lIns="91440" tIns="45720" rIns="91440" bIns="45720" rtlCol="0" anchor="ctr">
            <a:normAutofit/>
          </a:bodyPr>
          <a:lstStyle/>
          <a:p>
            <a:r>
              <a:rPr lang="en-US" sz="2800" b="1" i="1" u="sng" dirty="0">
                <a:solidFill>
                  <a:srgbClr val="0070C0"/>
                </a:solidFill>
                <a:latin typeface="+mn-lt"/>
              </a:rPr>
              <a:t>Principe de </a:t>
            </a:r>
            <a:r>
              <a:rPr lang="en-US" sz="2800" b="1" i="1" u="sng" dirty="0" err="1">
                <a:solidFill>
                  <a:srgbClr val="0070C0"/>
                </a:solidFill>
                <a:latin typeface="+mn-lt"/>
              </a:rPr>
              <a:t>fonctionnement</a:t>
            </a:r>
            <a:endParaRPr lang="en-US" sz="2800" b="1" i="1" u="sng" dirty="0">
              <a:solidFill>
                <a:srgbClr val="0070C0"/>
              </a:solidFill>
              <a:latin typeface="+mn-lt"/>
            </a:endParaRPr>
          </a:p>
        </p:txBody>
      </p:sp>
      <p:sp>
        <p:nvSpPr>
          <p:cNvPr id="10" name="ZoneTexte 9">
            <a:extLst>
              <a:ext uri="{FF2B5EF4-FFF2-40B4-BE49-F238E27FC236}">
                <a16:creationId xmlns:a16="http://schemas.microsoft.com/office/drawing/2014/main" id="{8815649E-D205-4448-B927-F6EF16DA572F}"/>
              </a:ext>
            </a:extLst>
          </p:cNvPr>
          <p:cNvSpPr txBox="1"/>
          <p:nvPr/>
        </p:nvSpPr>
        <p:spPr>
          <a:xfrm>
            <a:off x="154233" y="1238723"/>
            <a:ext cx="10716284" cy="830997"/>
          </a:xfrm>
          <a:prstGeom prst="rect">
            <a:avLst/>
          </a:prstGeom>
          <a:noFill/>
        </p:spPr>
        <p:txBody>
          <a:bodyPr wrap="square" rtlCol="0">
            <a:spAutoFit/>
          </a:bodyPr>
          <a:lstStyle/>
          <a:p>
            <a:pPr>
              <a:spcAft>
                <a:spcPts val="600"/>
              </a:spcAft>
            </a:pPr>
            <a:r>
              <a:rPr lang="fr-FR" sz="2400" b="0" i="0" dirty="0">
                <a:solidFill>
                  <a:srgbClr val="6B7287"/>
                </a:solidFill>
                <a:effectLst/>
                <a:latin typeface="Calibri" panose="020F0502020204030204" pitchFamily="34" charset="0"/>
                <a:cs typeface="Calibri" panose="020F0502020204030204" pitchFamily="34" charset="0"/>
              </a:rPr>
              <a:t>Le déplacement est mesuré par l'allongement du câble fixé à la partie mobile, puis converti en un signal électrique par un potentiomètre ou par effet Hall.</a:t>
            </a:r>
            <a:endParaRPr lang="fr-FR" sz="24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0FEDE454-FE56-4313-A56F-685AE3AEE52D}"/>
              </a:ext>
            </a:extLst>
          </p:cNvPr>
          <p:cNvSpPr>
            <a:spLocks noGrp="1"/>
          </p:cNvSpPr>
          <p:nvPr>
            <p:ph type="sldNum" sz="quarter" idx="12"/>
          </p:nvPr>
        </p:nvSpPr>
        <p:spPr>
          <a:xfrm>
            <a:off x="10198279" y="5532120"/>
            <a:ext cx="1344477" cy="365125"/>
          </a:xfrm>
        </p:spPr>
        <p:txBody>
          <a:bodyPr vert="horz" lIns="91440" tIns="45720" rIns="91440" bIns="45720" rtlCol="0" anchor="ctr">
            <a:normAutofit/>
          </a:bodyPr>
          <a:lstStyle/>
          <a:p>
            <a:pPr>
              <a:spcAft>
                <a:spcPts val="600"/>
              </a:spcAft>
              <a:defRPr/>
            </a:pPr>
            <a:fld id="{3A214FC8-7A6B-454A-ADA5-8A1A54B328A5}" type="slidenum">
              <a:rPr lang="en-US">
                <a:solidFill>
                  <a:srgbClr val="FFFFFF">
                    <a:alpha val="80000"/>
                  </a:srgbClr>
                </a:solidFill>
                <a:latin typeface="Calibri" panose="020F0502020204030204"/>
              </a:rPr>
              <a:pPr>
                <a:spcAft>
                  <a:spcPts val="600"/>
                </a:spcAft>
                <a:defRPr/>
              </a:pPr>
              <a:t>5</a:t>
            </a:fld>
            <a:endParaRPr lang="en-US">
              <a:solidFill>
                <a:srgbClr val="FFFFFF">
                  <a:alpha val="80000"/>
                </a:srgbClr>
              </a:solidFill>
              <a:latin typeface="Calibri" panose="020F0502020204030204"/>
            </a:endParaRPr>
          </a:p>
        </p:txBody>
      </p:sp>
      <p:sp>
        <p:nvSpPr>
          <p:cNvPr id="20" name="ZoneTexte 19">
            <a:extLst>
              <a:ext uri="{FF2B5EF4-FFF2-40B4-BE49-F238E27FC236}">
                <a16:creationId xmlns:a16="http://schemas.microsoft.com/office/drawing/2014/main" id="{771E3E65-A3B4-4F85-94EB-FB78B8363723}"/>
              </a:ext>
            </a:extLst>
          </p:cNvPr>
          <p:cNvSpPr txBox="1"/>
          <p:nvPr/>
        </p:nvSpPr>
        <p:spPr>
          <a:xfrm>
            <a:off x="1538584" y="5768418"/>
            <a:ext cx="6190936" cy="523220"/>
          </a:xfrm>
          <a:prstGeom prst="rect">
            <a:avLst/>
          </a:prstGeom>
          <a:noFill/>
        </p:spPr>
        <p:txBody>
          <a:bodyPr wrap="square">
            <a:spAutoFit/>
          </a:bodyPr>
          <a:lstStyle/>
          <a:p>
            <a:pPr>
              <a:spcAft>
                <a:spcPts val="600"/>
              </a:spcAft>
            </a:pPr>
            <a:r>
              <a:rPr lang="fr-FR" sz="2800" b="1" dirty="0">
                <a:solidFill>
                  <a:srgbClr val="0070C0"/>
                </a:solidFill>
                <a:latin typeface="+mn-lt"/>
              </a:rPr>
              <a:t>Caractéristiques</a:t>
            </a:r>
            <a:endParaRPr lang="fr-FR" sz="2800" dirty="0"/>
          </a:p>
        </p:txBody>
      </p:sp>
      <p:graphicFrame>
        <p:nvGraphicFramePr>
          <p:cNvPr id="75" name="Espace réservé du contenu 5">
            <a:extLst>
              <a:ext uri="{FF2B5EF4-FFF2-40B4-BE49-F238E27FC236}">
                <a16:creationId xmlns:a16="http://schemas.microsoft.com/office/drawing/2014/main" id="{905F2053-F271-4A7A-A6F0-C4E9451A6704}"/>
              </a:ext>
            </a:extLst>
          </p:cNvPr>
          <p:cNvGraphicFramePr>
            <a:graphicFrameLocks noGrp="1"/>
          </p:cNvGraphicFramePr>
          <p:nvPr>
            <p:ph idx="1"/>
            <p:extLst>
              <p:ext uri="{D42A27DB-BD31-4B8C-83A1-F6EECF244321}">
                <p14:modId xmlns:p14="http://schemas.microsoft.com/office/powerpoint/2010/main" val="1526486500"/>
              </p:ext>
            </p:extLst>
          </p:nvPr>
        </p:nvGraphicFramePr>
        <p:xfrm>
          <a:off x="165218" y="2075184"/>
          <a:ext cx="10904335" cy="43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45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1F6026EB-422E-4274-A1A2-42E6C268C235}"/>
              </a:ext>
            </a:extLst>
          </p:cNvPr>
          <p:cNvSpPr txBox="1"/>
          <p:nvPr/>
        </p:nvSpPr>
        <p:spPr>
          <a:xfrm>
            <a:off x="821514" y="436833"/>
            <a:ext cx="6689615"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0070C0"/>
                </a:solidFill>
                <a:ea typeface="+mj-ea"/>
                <a:cs typeface="+mj-cs"/>
              </a:rPr>
              <a:t> </a:t>
            </a:r>
            <a:r>
              <a:rPr lang="en-US" sz="2800" b="1" i="1" u="sng" dirty="0" err="1">
                <a:solidFill>
                  <a:srgbClr val="0070C0"/>
                </a:solidFill>
                <a:ea typeface="+mj-ea"/>
                <a:cs typeface="+mj-cs"/>
              </a:rPr>
              <a:t>Tachymètre</a:t>
            </a:r>
            <a:r>
              <a:rPr lang="en-US" sz="2800" b="1" i="1" u="sng" dirty="0">
                <a:solidFill>
                  <a:srgbClr val="0070C0"/>
                </a:solidFill>
                <a:ea typeface="+mj-ea"/>
                <a:cs typeface="+mj-cs"/>
              </a:rPr>
              <a:t> </a:t>
            </a:r>
            <a:r>
              <a:rPr lang="en-US" sz="2800" b="1" i="1" u="sng" dirty="0" err="1">
                <a:solidFill>
                  <a:srgbClr val="0070C0"/>
                </a:solidFill>
                <a:ea typeface="+mj-ea"/>
                <a:cs typeface="+mj-cs"/>
              </a:rPr>
              <a:t>Linéaire</a:t>
            </a:r>
            <a:r>
              <a:rPr lang="en-US" sz="2800" b="1" i="1" u="sng" dirty="0">
                <a:solidFill>
                  <a:srgbClr val="0070C0"/>
                </a:solidFill>
                <a:ea typeface="+mj-ea"/>
                <a:cs typeface="+mj-cs"/>
              </a:rPr>
              <a:t> </a:t>
            </a:r>
            <a:r>
              <a:rPr lang="en-US" sz="2800" b="1" i="1" u="sng" dirty="0" err="1">
                <a:solidFill>
                  <a:srgbClr val="0070C0"/>
                </a:solidFill>
                <a:ea typeface="+mj-ea"/>
                <a:cs typeface="+mj-cs"/>
              </a:rPr>
              <a:t>électromagnétique</a:t>
            </a:r>
            <a:endParaRPr lang="en-US" sz="2800" b="1" i="1" u="sng" dirty="0">
              <a:solidFill>
                <a:srgbClr val="0070C0"/>
              </a:solidFill>
              <a:ea typeface="+mj-ea"/>
              <a:cs typeface="+mj-cs"/>
            </a:endParaRPr>
          </a:p>
        </p:txBody>
      </p:sp>
      <p:sp>
        <p:nvSpPr>
          <p:cNvPr id="3" name="Espace réservé du contenu 2">
            <a:extLst>
              <a:ext uri="{FF2B5EF4-FFF2-40B4-BE49-F238E27FC236}">
                <a16:creationId xmlns:a16="http://schemas.microsoft.com/office/drawing/2014/main" id="{B95489C7-1051-4BDF-8A63-7A6C8A188D46}"/>
              </a:ext>
            </a:extLst>
          </p:cNvPr>
          <p:cNvSpPr>
            <a:spLocks noGrp="1"/>
          </p:cNvSpPr>
          <p:nvPr>
            <p:ph idx="1"/>
          </p:nvPr>
        </p:nvSpPr>
        <p:spPr>
          <a:xfrm>
            <a:off x="891681" y="1225796"/>
            <a:ext cx="6468328" cy="3850397"/>
          </a:xfrm>
        </p:spPr>
        <p:txBody>
          <a:bodyPr vert="horz" lIns="91440" tIns="45720" rIns="91440" bIns="45720" rtlCol="0">
            <a:normAutofit fontScale="32500" lnSpcReduction="20000"/>
          </a:bodyPr>
          <a:lstStyle/>
          <a:p>
            <a:pPr marL="0" indent="0">
              <a:buNone/>
            </a:pPr>
            <a:endParaRPr lang="en-US" sz="1300" dirty="0"/>
          </a:p>
          <a:p>
            <a:pPr algn="just">
              <a:lnSpc>
                <a:spcPct val="120000"/>
              </a:lnSpc>
            </a:pPr>
            <a:r>
              <a:rPr lang="en-US" sz="9600" dirty="0">
                <a:effectLst/>
              </a:rPr>
              <a:t>Ce type de </a:t>
            </a:r>
            <a:r>
              <a:rPr lang="en-US" sz="9600" dirty="0" err="1">
                <a:effectLst/>
              </a:rPr>
              <a:t>capteur</a:t>
            </a:r>
            <a:r>
              <a:rPr lang="en-US" sz="9600" dirty="0">
                <a:effectLst/>
              </a:rPr>
              <a:t> </a:t>
            </a:r>
            <a:r>
              <a:rPr lang="en-US" sz="9600" dirty="0" err="1">
                <a:effectLst/>
              </a:rPr>
              <a:t>comporte</a:t>
            </a:r>
            <a:r>
              <a:rPr lang="en-US" sz="9600" dirty="0">
                <a:effectLst/>
              </a:rPr>
              <a:t> un noyau </a:t>
            </a:r>
            <a:r>
              <a:rPr lang="en-US" sz="9600" dirty="0" err="1">
                <a:effectLst/>
              </a:rPr>
              <a:t>magnétique</a:t>
            </a:r>
            <a:r>
              <a:rPr lang="en-US" sz="9600" dirty="0">
                <a:effectLst/>
              </a:rPr>
              <a:t> (</a:t>
            </a:r>
            <a:r>
              <a:rPr lang="en-US" sz="9600" dirty="0" err="1">
                <a:effectLst/>
              </a:rPr>
              <a:t>aimant</a:t>
            </a:r>
            <a:r>
              <a:rPr lang="en-US" sz="9600" dirty="0">
                <a:effectLst/>
              </a:rPr>
              <a:t> permanent) mobile dans </a:t>
            </a:r>
            <a:r>
              <a:rPr lang="en-US" sz="9600" dirty="0" err="1">
                <a:effectLst/>
              </a:rPr>
              <a:t>une</a:t>
            </a:r>
            <a:r>
              <a:rPr lang="en-US" sz="9600" dirty="0">
                <a:effectLst/>
              </a:rPr>
              <a:t> </a:t>
            </a:r>
            <a:r>
              <a:rPr lang="en-US" sz="9600" dirty="0" err="1">
                <a:effectLst/>
              </a:rPr>
              <a:t>bobine</a:t>
            </a:r>
            <a:r>
              <a:rPr lang="en-US" sz="9600" dirty="0">
                <a:effectLst/>
              </a:rPr>
              <a:t> fixe. </a:t>
            </a:r>
            <a:r>
              <a:rPr lang="en-US" sz="9600" dirty="0" err="1">
                <a:effectLst/>
              </a:rPr>
              <a:t>L'aimant</a:t>
            </a:r>
            <a:r>
              <a:rPr lang="en-US" sz="9600" dirty="0">
                <a:effectLst/>
              </a:rPr>
              <a:t>, </a:t>
            </a:r>
            <a:r>
              <a:rPr lang="en-US" sz="9600" dirty="0" err="1">
                <a:effectLst/>
              </a:rPr>
              <a:t>entraîné</a:t>
            </a:r>
            <a:r>
              <a:rPr lang="en-US" sz="9600" dirty="0">
                <a:effectLst/>
              </a:rPr>
              <a:t> par </a:t>
            </a:r>
            <a:r>
              <a:rPr lang="en-US" sz="9600" dirty="0" err="1">
                <a:effectLst/>
              </a:rPr>
              <a:t>l'objet</a:t>
            </a:r>
            <a:r>
              <a:rPr lang="en-US" sz="9600" dirty="0">
                <a:effectLst/>
              </a:rPr>
              <a:t> à </a:t>
            </a:r>
            <a:r>
              <a:rPr lang="en-US" sz="9600" dirty="0" err="1">
                <a:effectLst/>
              </a:rPr>
              <a:t>mesurer</a:t>
            </a:r>
            <a:r>
              <a:rPr lang="en-US" sz="9600" dirty="0">
                <a:effectLst/>
              </a:rPr>
              <a:t>, </a:t>
            </a:r>
            <a:r>
              <a:rPr lang="en-US" sz="9600" dirty="0" err="1">
                <a:effectLst/>
              </a:rPr>
              <a:t>induit</a:t>
            </a:r>
            <a:r>
              <a:rPr lang="en-US" sz="9600" dirty="0">
                <a:effectLst/>
              </a:rPr>
              <a:t> dans la </a:t>
            </a:r>
            <a:r>
              <a:rPr lang="en-US" sz="9600" dirty="0" err="1">
                <a:effectLst/>
              </a:rPr>
              <a:t>bobine</a:t>
            </a:r>
            <a:r>
              <a:rPr lang="en-US" sz="9600" dirty="0">
                <a:effectLst/>
              </a:rPr>
              <a:t> </a:t>
            </a:r>
            <a:r>
              <a:rPr lang="en-US" sz="9600" dirty="0" err="1">
                <a:effectLst/>
              </a:rPr>
              <a:t>une</a:t>
            </a:r>
            <a:r>
              <a:rPr lang="en-US" sz="9600" dirty="0">
                <a:effectLst/>
              </a:rPr>
              <a:t> tension </a:t>
            </a:r>
            <a:r>
              <a:rPr lang="en-US" sz="9600" dirty="0" err="1">
                <a:effectLst/>
              </a:rPr>
              <a:t>proportionnelle</a:t>
            </a:r>
            <a:r>
              <a:rPr lang="en-US" sz="9600" dirty="0">
                <a:effectLst/>
              </a:rPr>
              <a:t> à la </a:t>
            </a:r>
            <a:r>
              <a:rPr lang="en-US" sz="9600" dirty="0" err="1">
                <a:effectLst/>
              </a:rPr>
              <a:t>vitesse</a:t>
            </a:r>
            <a:r>
              <a:rPr lang="en-US" sz="9600" dirty="0">
                <a:effectLst/>
              </a:rPr>
              <a:t> de </a:t>
            </a:r>
            <a:r>
              <a:rPr lang="en-US" sz="9600" dirty="0" err="1">
                <a:effectLst/>
              </a:rPr>
              <a:t>celui</a:t>
            </a:r>
            <a:r>
              <a:rPr lang="en-US" sz="9600" dirty="0">
                <a:effectLst/>
              </a:rPr>
              <a:t>-ci.</a:t>
            </a:r>
          </a:p>
          <a:p>
            <a:pPr marL="0"/>
            <a:endParaRPr lang="en-US" sz="1300" dirty="0">
              <a:effectLst/>
            </a:endParaRPr>
          </a:p>
        </p:txBody>
      </p:sp>
      <p:pic>
        <p:nvPicPr>
          <p:cNvPr id="16" name="Image 15">
            <a:extLst>
              <a:ext uri="{FF2B5EF4-FFF2-40B4-BE49-F238E27FC236}">
                <a16:creationId xmlns:a16="http://schemas.microsoft.com/office/drawing/2014/main" id="{E690B676-73E5-4CE5-94E7-08BA4201E5F4}"/>
              </a:ext>
            </a:extLst>
          </p:cNvPr>
          <p:cNvPicPr>
            <a:picLocks noChangeAspect="1"/>
          </p:cNvPicPr>
          <p:nvPr/>
        </p:nvPicPr>
        <p:blipFill>
          <a:blip r:embed="rId2"/>
          <a:stretch>
            <a:fillRect/>
          </a:stretch>
        </p:blipFill>
        <p:spPr>
          <a:xfrm>
            <a:off x="7511129" y="1306416"/>
            <a:ext cx="4692305" cy="1893547"/>
          </a:xfrm>
          <a:prstGeom prst="rect">
            <a:avLst/>
          </a:prstGeom>
        </p:spPr>
      </p:pic>
      <p:pic>
        <p:nvPicPr>
          <p:cNvPr id="9220" name="Picture 4">
            <a:extLst>
              <a:ext uri="{FF2B5EF4-FFF2-40B4-BE49-F238E27FC236}">
                <a16:creationId xmlns:a16="http://schemas.microsoft.com/office/drawing/2014/main" id="{DD402692-B395-422B-881D-2969FE2DAF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2250" y="3429000"/>
            <a:ext cx="4042412" cy="1893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a:extLst>
              <a:ext uri="{FF2B5EF4-FFF2-40B4-BE49-F238E27FC236}">
                <a16:creationId xmlns:a16="http://schemas.microsoft.com/office/drawing/2014/main" id="{462D88B3-C2BE-45CE-8310-C52CBC03327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214FC8-7A6B-454A-ADA5-8A1A54B328A5}" type="slidenum">
              <a:rPr lang="en-US"/>
              <a:pPr>
                <a:spcAft>
                  <a:spcPts val="600"/>
                </a:spcAft>
              </a:pPr>
              <a:t>6</a:t>
            </a:fld>
            <a:endParaRPr lang="en-US"/>
          </a:p>
        </p:txBody>
      </p:sp>
    </p:spTree>
    <p:extLst>
      <p:ext uri="{BB962C8B-B14F-4D97-AF65-F5344CB8AC3E}">
        <p14:creationId xmlns:p14="http://schemas.microsoft.com/office/powerpoint/2010/main" val="370227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FCFF4D2-CCF2-460A-8929-888B87BD6608}"/>
              </a:ext>
            </a:extLst>
          </p:cNvPr>
          <p:cNvSpPr>
            <a:spLocks noGrp="1"/>
          </p:cNvSpPr>
          <p:nvPr>
            <p:ph type="sldNum" sz="quarter" idx="12"/>
          </p:nvPr>
        </p:nvSpPr>
        <p:spPr/>
        <p:txBody>
          <a:bodyPr/>
          <a:lstStyle/>
          <a:p>
            <a:fld id="{3A214FC8-7A6B-454A-ADA5-8A1A54B328A5}" type="slidenum">
              <a:rPr lang="fr-FR" smtClean="0"/>
              <a:t>7</a:t>
            </a:fld>
            <a:endParaRPr lang="fr-FR"/>
          </a:p>
        </p:txBody>
      </p:sp>
      <p:sp>
        <p:nvSpPr>
          <p:cNvPr id="4" name="ZoneTexte 3">
            <a:extLst>
              <a:ext uri="{FF2B5EF4-FFF2-40B4-BE49-F238E27FC236}">
                <a16:creationId xmlns:a16="http://schemas.microsoft.com/office/drawing/2014/main" id="{9BBF1234-5056-4053-8D7C-054653A1FF73}"/>
              </a:ext>
            </a:extLst>
          </p:cNvPr>
          <p:cNvSpPr txBox="1"/>
          <p:nvPr/>
        </p:nvSpPr>
        <p:spPr>
          <a:xfrm>
            <a:off x="761987" y="1794683"/>
            <a:ext cx="10966567" cy="3046988"/>
          </a:xfrm>
          <a:prstGeom prst="rect">
            <a:avLst/>
          </a:prstGeom>
          <a:noFill/>
        </p:spPr>
        <p:txBody>
          <a:bodyPr wrap="square">
            <a:spAutoFit/>
          </a:bodyPr>
          <a:lstStyle/>
          <a:p>
            <a:pPr algn="just"/>
            <a:r>
              <a:rPr lang="en-US" sz="2400" dirty="0"/>
              <a:t>Le </a:t>
            </a:r>
            <a:r>
              <a:rPr lang="en-US" sz="2400" dirty="0" err="1"/>
              <a:t>principe</a:t>
            </a:r>
            <a:r>
              <a:rPr lang="en-US" sz="2400" dirty="0"/>
              <a:t> de </a:t>
            </a:r>
            <a:r>
              <a:rPr lang="en-US" sz="2400" dirty="0" err="1"/>
              <a:t>fonctionnement</a:t>
            </a:r>
            <a:r>
              <a:rPr lang="en-US" sz="2400" dirty="0"/>
              <a:t> du </a:t>
            </a:r>
            <a:r>
              <a:rPr lang="en-US" sz="2400" dirty="0" err="1"/>
              <a:t>tachymètre</a:t>
            </a:r>
            <a:r>
              <a:rPr lang="en-US" sz="2400" dirty="0"/>
              <a:t> </a:t>
            </a:r>
            <a:r>
              <a:rPr lang="en-US" sz="2400" dirty="0" err="1"/>
              <a:t>linéaire</a:t>
            </a:r>
            <a:r>
              <a:rPr lang="en-US" sz="2400" dirty="0"/>
              <a:t> </a:t>
            </a:r>
            <a:r>
              <a:rPr lang="en-US" sz="2400" dirty="0" err="1"/>
              <a:t>éléctromagnétique</a:t>
            </a:r>
            <a:r>
              <a:rPr lang="en-US" sz="2400" dirty="0"/>
              <a:t> </a:t>
            </a:r>
            <a:r>
              <a:rPr lang="en-US" sz="2400" dirty="0" err="1"/>
              <a:t>est</a:t>
            </a:r>
            <a:r>
              <a:rPr lang="en-US" sz="2400" dirty="0"/>
              <a:t> </a:t>
            </a:r>
            <a:r>
              <a:rPr lang="en-US" sz="2400" b="0" i="0" u="none" strike="noStrike" baseline="0" dirty="0" err="1"/>
              <a:t>basé</a:t>
            </a:r>
            <a:r>
              <a:rPr lang="en-US" sz="2400" b="0" i="0" u="none" strike="noStrike" baseline="0" dirty="0"/>
              <a:t> sur la </a:t>
            </a:r>
            <a:r>
              <a:rPr lang="en-US" sz="2400" b="0" i="0" u="none" strike="noStrike" baseline="0" dirty="0" err="1"/>
              <a:t>loi</a:t>
            </a:r>
            <a:r>
              <a:rPr lang="en-US" sz="2400" b="0" i="0" u="none" strike="noStrike" baseline="0" dirty="0"/>
              <a:t> de Faraday : </a:t>
            </a:r>
          </a:p>
          <a:p>
            <a:pPr algn="just"/>
            <a:r>
              <a:rPr lang="en-US" sz="2400" b="0" i="0" u="none" strike="noStrike" baseline="0" dirty="0"/>
              <a:t> « </a:t>
            </a:r>
            <a:r>
              <a:rPr lang="en-US" sz="2400" b="0" i="1" dirty="0">
                <a:effectLst/>
              </a:rPr>
              <a:t>la force </a:t>
            </a:r>
            <a:r>
              <a:rPr lang="en-US" sz="2400" b="0" i="1" dirty="0" err="1">
                <a:effectLst/>
              </a:rPr>
              <a:t>électromotrice</a:t>
            </a:r>
            <a:r>
              <a:rPr lang="en-US" sz="2400" b="0" i="1" dirty="0">
                <a:effectLst/>
              </a:rPr>
              <a:t> </a:t>
            </a:r>
            <a:r>
              <a:rPr lang="en-US" sz="2400" b="0" i="1" dirty="0" err="1">
                <a:effectLst/>
              </a:rPr>
              <a:t>induite</a:t>
            </a:r>
            <a:r>
              <a:rPr lang="en-US" sz="2400" b="0" i="1" dirty="0">
                <a:effectLst/>
              </a:rPr>
              <a:t> dans un </a:t>
            </a:r>
            <a:r>
              <a:rPr lang="en-US" sz="2400" b="0" i="1" dirty="0" err="1">
                <a:effectLst/>
              </a:rPr>
              <a:t>bobinage</a:t>
            </a:r>
            <a:r>
              <a:rPr lang="en-US" sz="2400" b="0" i="1" dirty="0">
                <a:effectLst/>
              </a:rPr>
              <a:t> fermé </a:t>
            </a:r>
            <a:r>
              <a:rPr lang="en-US" sz="2400" b="0" i="1" dirty="0" err="1">
                <a:effectLst/>
              </a:rPr>
              <a:t>placé</a:t>
            </a:r>
            <a:r>
              <a:rPr lang="en-US" sz="2400" b="0" i="1" dirty="0">
                <a:effectLst/>
              </a:rPr>
              <a:t> dans un champ </a:t>
            </a:r>
            <a:r>
              <a:rPr lang="en-US" sz="2400" b="0" i="1" dirty="0" err="1">
                <a:effectLst/>
              </a:rPr>
              <a:t>magnétique</a:t>
            </a:r>
            <a:r>
              <a:rPr lang="en-US" sz="2400" b="0" i="1" dirty="0">
                <a:effectLst/>
              </a:rPr>
              <a:t> </a:t>
            </a:r>
            <a:r>
              <a:rPr lang="en-US" sz="2400" b="0" i="1" dirty="0" err="1">
                <a:effectLst/>
              </a:rPr>
              <a:t>est</a:t>
            </a:r>
            <a:r>
              <a:rPr lang="en-US" sz="2400" b="0" i="1" dirty="0">
                <a:effectLst/>
              </a:rPr>
              <a:t> </a:t>
            </a:r>
            <a:r>
              <a:rPr lang="en-US" sz="2400" b="0" i="1" dirty="0" err="1">
                <a:effectLst/>
              </a:rPr>
              <a:t>proportionnelle</a:t>
            </a:r>
            <a:r>
              <a:rPr lang="en-US" sz="2400" b="0" i="1" dirty="0">
                <a:effectLst/>
              </a:rPr>
              <a:t> à la variation au </a:t>
            </a:r>
            <a:r>
              <a:rPr lang="en-US" sz="2400" b="0" i="1" dirty="0" err="1">
                <a:effectLst/>
              </a:rPr>
              <a:t>cours</a:t>
            </a:r>
            <a:r>
              <a:rPr lang="en-US" sz="2400" b="0" i="1" dirty="0">
                <a:effectLst/>
              </a:rPr>
              <a:t> du temps du flux du champ </a:t>
            </a:r>
            <a:r>
              <a:rPr lang="en-US" sz="2400" b="0" i="1" dirty="0" err="1">
                <a:effectLst/>
              </a:rPr>
              <a:t>magnétique</a:t>
            </a:r>
            <a:r>
              <a:rPr lang="en-US" sz="2400" b="0" i="1" dirty="0">
                <a:effectLst/>
              </a:rPr>
              <a:t> qui entre dans le circuit (E = − </a:t>
            </a:r>
            <a:r>
              <a:rPr lang="en-US" sz="2400" b="0" i="1" dirty="0" err="1">
                <a:effectLst/>
              </a:rPr>
              <a:t>dΦ</a:t>
            </a:r>
            <a:r>
              <a:rPr lang="en-US" sz="2400" b="0" i="1" dirty="0">
                <a:effectLst/>
              </a:rPr>
              <a:t> / dt) ».</a:t>
            </a:r>
          </a:p>
          <a:p>
            <a:pPr algn="just"/>
            <a:endParaRPr lang="en-US" sz="2400" i="1" u="none" strike="noStrike" baseline="0" dirty="0"/>
          </a:p>
          <a:p>
            <a:pPr algn="just"/>
            <a:r>
              <a:rPr lang="en-US" sz="2400" b="0" dirty="0"/>
              <a:t>Ce </a:t>
            </a:r>
            <a:r>
              <a:rPr lang="en-US" sz="2400" b="0" dirty="0" err="1"/>
              <a:t>capteur</a:t>
            </a:r>
            <a:r>
              <a:rPr lang="en-US" sz="2400" b="0" dirty="0"/>
              <a:t> </a:t>
            </a:r>
            <a:r>
              <a:rPr lang="en-US" sz="2400" b="0" dirty="0" err="1"/>
              <a:t>peut</a:t>
            </a:r>
            <a:r>
              <a:rPr lang="en-US" sz="2400" b="0" dirty="0"/>
              <a:t> </a:t>
            </a:r>
            <a:r>
              <a:rPr lang="en-US" sz="2400" b="0" dirty="0" err="1"/>
              <a:t>être</a:t>
            </a:r>
            <a:r>
              <a:rPr lang="en-US" sz="2400" b="0" dirty="0"/>
              <a:t> </a:t>
            </a:r>
            <a:r>
              <a:rPr lang="en-US" sz="2400" b="0" dirty="0" err="1"/>
              <a:t>utilisé</a:t>
            </a:r>
            <a:r>
              <a:rPr lang="en-US" sz="2400" b="0" dirty="0"/>
              <a:t> pour </a:t>
            </a:r>
            <a:r>
              <a:rPr lang="en-US" sz="2400" b="0" dirty="0" err="1"/>
              <a:t>une</a:t>
            </a:r>
            <a:r>
              <a:rPr lang="en-US" sz="2400" b="0" dirty="0"/>
              <a:t> longueur </a:t>
            </a:r>
            <a:r>
              <a:rPr lang="en-US" sz="2400" b="0" dirty="0" err="1"/>
              <a:t>illimitée</a:t>
            </a:r>
            <a:r>
              <a:rPr lang="en-US" sz="2400" b="0" dirty="0"/>
              <a:t> </a:t>
            </a:r>
            <a:r>
              <a:rPr lang="en-US" sz="2400" b="0" dirty="0" err="1"/>
              <a:t>contrairement</a:t>
            </a:r>
            <a:r>
              <a:rPr lang="en-US" sz="2400" b="0" dirty="0"/>
              <a:t>  au </a:t>
            </a:r>
            <a:r>
              <a:rPr lang="en-US" sz="2400" b="0" dirty="0" err="1"/>
              <a:t>tachymètre</a:t>
            </a:r>
            <a:r>
              <a:rPr lang="en-US" sz="2400" b="0" dirty="0"/>
              <a:t> </a:t>
            </a:r>
            <a:r>
              <a:rPr lang="en-US" sz="2400" b="0" dirty="0" err="1"/>
              <a:t>linéaire</a:t>
            </a:r>
            <a:r>
              <a:rPr lang="en-US" sz="2400" b="0" dirty="0"/>
              <a:t> à fil.</a:t>
            </a:r>
            <a:endParaRPr lang="en-US" sz="2400" b="0" u="none" strike="noStrike" baseline="0" dirty="0"/>
          </a:p>
        </p:txBody>
      </p:sp>
      <p:sp>
        <p:nvSpPr>
          <p:cNvPr id="5" name="Titre 1">
            <a:extLst>
              <a:ext uri="{FF2B5EF4-FFF2-40B4-BE49-F238E27FC236}">
                <a16:creationId xmlns:a16="http://schemas.microsoft.com/office/drawing/2014/main" id="{AB084414-7B21-4201-9B1F-689865823C08}"/>
              </a:ext>
            </a:extLst>
          </p:cNvPr>
          <p:cNvSpPr txBox="1">
            <a:spLocks/>
          </p:cNvSpPr>
          <p:nvPr/>
        </p:nvSpPr>
        <p:spPr>
          <a:xfrm>
            <a:off x="1797358" y="678553"/>
            <a:ext cx="5802656" cy="1096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u="sng" dirty="0">
                <a:solidFill>
                  <a:srgbClr val="0070C0"/>
                </a:solidFill>
                <a:latin typeface="+mn-lt"/>
              </a:rPr>
              <a:t>Principe de </a:t>
            </a:r>
            <a:r>
              <a:rPr lang="en-US" sz="2800" b="1" i="1" u="sng" dirty="0" err="1">
                <a:solidFill>
                  <a:srgbClr val="0070C0"/>
                </a:solidFill>
                <a:latin typeface="+mn-lt"/>
              </a:rPr>
              <a:t>fonctionnement</a:t>
            </a:r>
            <a:endParaRPr lang="en-US" sz="2800" b="1" i="1" u="sng" dirty="0">
              <a:solidFill>
                <a:srgbClr val="0070C0"/>
              </a:solidFill>
              <a:latin typeface="+mn-lt"/>
            </a:endParaRPr>
          </a:p>
        </p:txBody>
      </p:sp>
    </p:spTree>
    <p:extLst>
      <p:ext uri="{BB962C8B-B14F-4D97-AF65-F5344CB8AC3E}">
        <p14:creationId xmlns:p14="http://schemas.microsoft.com/office/powerpoint/2010/main" val="66884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05AD3998-CF72-48F6-90B8-F03F9C98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32EFC6BC-E8C3-459A-92E5-E53CC1606F29}"/>
              </a:ext>
            </a:extLst>
          </p:cNvPr>
          <p:cNvSpPr txBox="1"/>
          <p:nvPr/>
        </p:nvSpPr>
        <p:spPr>
          <a:xfrm>
            <a:off x="422144" y="301420"/>
            <a:ext cx="5294293" cy="295608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1" dirty="0" err="1">
                <a:solidFill>
                  <a:schemeClr val="accent1"/>
                </a:solidFill>
                <a:latin typeface="+mj-lt"/>
                <a:ea typeface="+mj-ea"/>
                <a:cs typeface="+mj-cs"/>
              </a:rPr>
              <a:t>Génératrice</a:t>
            </a:r>
            <a:r>
              <a:rPr lang="en-US" sz="2800" b="1" i="1" dirty="0">
                <a:solidFill>
                  <a:schemeClr val="accent1"/>
                </a:solidFill>
                <a:latin typeface="+mj-lt"/>
                <a:ea typeface="+mj-ea"/>
                <a:cs typeface="+mj-cs"/>
              </a:rPr>
              <a:t> </a:t>
            </a:r>
            <a:r>
              <a:rPr lang="en-US" sz="2800" b="1" i="1" dirty="0" err="1">
                <a:solidFill>
                  <a:schemeClr val="accent1"/>
                </a:solidFill>
                <a:latin typeface="+mj-lt"/>
                <a:ea typeface="+mj-ea"/>
                <a:cs typeface="+mj-cs"/>
              </a:rPr>
              <a:t>tachymétrique</a:t>
            </a:r>
            <a:endParaRPr lang="en-US" sz="2800" b="1" i="1" dirty="0">
              <a:solidFill>
                <a:schemeClr val="accent1"/>
              </a:solidFill>
              <a:latin typeface="+mj-lt"/>
              <a:ea typeface="+mj-ea"/>
              <a:cs typeface="+mj-cs"/>
            </a:endParaRPr>
          </a:p>
        </p:txBody>
      </p:sp>
      <p:sp>
        <p:nvSpPr>
          <p:cNvPr id="3" name="Espace réservé du contenu 2">
            <a:extLst>
              <a:ext uri="{FF2B5EF4-FFF2-40B4-BE49-F238E27FC236}">
                <a16:creationId xmlns:a16="http://schemas.microsoft.com/office/drawing/2014/main" id="{B95489C7-1051-4BDF-8A63-7A6C8A188D46}"/>
              </a:ext>
            </a:extLst>
          </p:cNvPr>
          <p:cNvSpPr>
            <a:spLocks noGrp="1"/>
          </p:cNvSpPr>
          <p:nvPr>
            <p:ph idx="1"/>
          </p:nvPr>
        </p:nvSpPr>
        <p:spPr>
          <a:xfrm>
            <a:off x="5789487" y="721459"/>
            <a:ext cx="5521083" cy="2997679"/>
          </a:xfrm>
        </p:spPr>
        <p:txBody>
          <a:bodyPr vert="horz" lIns="91440" tIns="45720" rIns="91440" bIns="45720" rtlCol="0" anchor="ctr">
            <a:noAutofit/>
          </a:bodyPr>
          <a:lstStyle/>
          <a:p>
            <a:pPr algn="just"/>
            <a:r>
              <a:rPr lang="en-US" sz="2400" b="0" i="0" u="none" strike="noStrike" baseline="0" dirty="0"/>
              <a:t>Le </a:t>
            </a:r>
            <a:r>
              <a:rPr lang="en-US" sz="2400" b="0" i="0" u="none" strike="noStrike" baseline="0" dirty="0" err="1"/>
              <a:t>principe</a:t>
            </a:r>
            <a:r>
              <a:rPr lang="en-US" sz="2400" b="0" i="0" u="none" strike="noStrike" baseline="0" dirty="0"/>
              <a:t> de </a:t>
            </a:r>
            <a:r>
              <a:rPr lang="en-US" sz="2400" b="0" i="0" u="none" strike="noStrike" baseline="0" dirty="0" err="1"/>
              <a:t>fonctionnement</a:t>
            </a:r>
            <a:r>
              <a:rPr lang="en-US" sz="2400" b="0" i="0" u="none" strike="noStrike" baseline="0" dirty="0"/>
              <a:t> </a:t>
            </a:r>
            <a:r>
              <a:rPr lang="en-US" sz="2400" b="0" i="0" u="none" strike="noStrike" baseline="0" dirty="0" err="1"/>
              <a:t>est</a:t>
            </a:r>
            <a:r>
              <a:rPr lang="en-US" sz="2400" b="0" i="0" u="none" strike="noStrike" baseline="0" dirty="0"/>
              <a:t> le </a:t>
            </a:r>
            <a:r>
              <a:rPr lang="en-US" sz="2400" b="0" i="0" u="none" strike="noStrike" baseline="0" dirty="0" err="1"/>
              <a:t>même</a:t>
            </a:r>
            <a:r>
              <a:rPr lang="en-US" sz="2400" b="0" i="0" u="none" strike="noStrike" baseline="0" dirty="0"/>
              <a:t> que </a:t>
            </a:r>
            <a:r>
              <a:rPr lang="en-US" sz="2400" b="0" i="0" u="none" strike="noStrike" baseline="0" dirty="0" err="1"/>
              <a:t>celui</a:t>
            </a:r>
            <a:r>
              <a:rPr lang="en-US" sz="2400" b="0" i="0" u="none" strike="noStrike" baseline="0" dirty="0"/>
              <a:t> </a:t>
            </a:r>
            <a:r>
              <a:rPr lang="en-US" sz="2400" b="0" i="0" u="none" strike="noStrike" baseline="0" dirty="0" err="1"/>
              <a:t>d'une</a:t>
            </a:r>
            <a:r>
              <a:rPr lang="en-US" sz="2400" b="0" i="0" u="none" strike="noStrike" baseline="0" dirty="0"/>
              <a:t> machine à courant </a:t>
            </a:r>
            <a:r>
              <a:rPr lang="en-US" sz="2400" b="0" i="0" u="none" strike="noStrike" baseline="0" dirty="0" err="1"/>
              <a:t>continu</a:t>
            </a:r>
            <a:r>
              <a:rPr lang="en-US" sz="2400" b="0" i="0" u="none" strike="noStrike" baseline="0" dirty="0"/>
              <a:t>. </a:t>
            </a:r>
            <a:r>
              <a:rPr lang="en-US" sz="2400" b="0" i="0" u="none" strike="noStrike" baseline="0" dirty="0" err="1"/>
              <a:t>L'inducteur</a:t>
            </a:r>
            <a:r>
              <a:rPr lang="en-US" sz="2400" b="0" i="0" u="none" strike="noStrike" baseline="0" dirty="0"/>
              <a:t> </a:t>
            </a:r>
            <a:r>
              <a:rPr lang="en-US" sz="2400" b="0" i="0" u="none" strike="noStrike" baseline="0" dirty="0" err="1"/>
              <a:t>est</a:t>
            </a:r>
            <a:r>
              <a:rPr lang="en-US" sz="2400" b="0" i="0" u="none" strike="noStrike" baseline="0" dirty="0"/>
              <a:t> le plus </a:t>
            </a:r>
            <a:r>
              <a:rPr lang="en-US" sz="2400" b="0" i="0" u="none" strike="noStrike" baseline="0" dirty="0" err="1"/>
              <a:t>souvent</a:t>
            </a:r>
            <a:r>
              <a:rPr lang="en-US" sz="2400" b="0" i="0" u="none" strike="noStrike" baseline="0" dirty="0"/>
              <a:t> un </a:t>
            </a:r>
            <a:r>
              <a:rPr lang="en-US" sz="2400" b="0" i="0" u="none" strike="noStrike" baseline="0" dirty="0" err="1"/>
              <a:t>aimant</a:t>
            </a:r>
            <a:r>
              <a:rPr lang="en-US" sz="2400" b="0" i="0" u="none" strike="noStrike" baseline="0" dirty="0"/>
              <a:t> permanent et </a:t>
            </a:r>
            <a:r>
              <a:rPr lang="en-US" sz="2400" b="0" i="0" u="none" strike="noStrike" baseline="0" dirty="0" err="1"/>
              <a:t>l’induit</a:t>
            </a:r>
            <a:r>
              <a:rPr lang="en-US" sz="2400" b="0" i="0" u="none" strike="noStrike" baseline="0" dirty="0"/>
              <a:t> </a:t>
            </a:r>
            <a:r>
              <a:rPr lang="en-US" sz="2400" b="0" i="0" u="none" strike="noStrike" baseline="0" dirty="0" err="1"/>
              <a:t>est</a:t>
            </a:r>
            <a:r>
              <a:rPr lang="en-US" sz="2400" b="0" i="0" u="none" strike="noStrike" baseline="0" dirty="0"/>
              <a:t> un </a:t>
            </a:r>
            <a:r>
              <a:rPr lang="en-US" sz="2400" b="0" i="0" u="none" strike="noStrike" baseline="0" dirty="0" err="1"/>
              <a:t>bobinage</a:t>
            </a:r>
            <a:r>
              <a:rPr lang="en-US" sz="2400" b="0" i="0" u="none" strike="noStrike" baseline="0" dirty="0"/>
              <a:t>.</a:t>
            </a:r>
          </a:p>
          <a:p>
            <a:pPr algn="just"/>
            <a:r>
              <a:rPr lang="en-US" sz="2400" b="0" i="0" u="none" strike="noStrike" baseline="0" dirty="0"/>
              <a:t> </a:t>
            </a:r>
            <a:r>
              <a:rPr lang="en-US" sz="2400" b="0" i="0" u="none" strike="noStrike" baseline="0" dirty="0" err="1"/>
              <a:t>L'expression</a:t>
            </a:r>
            <a:r>
              <a:rPr lang="en-US" sz="2400" b="0" i="0" u="none" strike="noStrike" baseline="0" dirty="0"/>
              <a:t> de la force </a:t>
            </a:r>
            <a:r>
              <a:rPr lang="en-US" sz="2400" b="0" i="0" u="none" strike="noStrike" baseline="0" dirty="0" err="1"/>
              <a:t>électromotrice</a:t>
            </a:r>
            <a:r>
              <a:rPr lang="en-US" sz="2400" b="0" i="0" u="none" strike="noStrike" baseline="0" dirty="0"/>
              <a:t> E </a:t>
            </a:r>
            <a:r>
              <a:rPr lang="en-US" sz="2400" b="0" i="0" u="none" strike="noStrike" baseline="0" dirty="0" err="1"/>
              <a:t>en</a:t>
            </a:r>
            <a:r>
              <a:rPr lang="en-US" sz="2400" b="0" i="0" u="none" strike="noStrike" baseline="0" dirty="0"/>
              <a:t> </a:t>
            </a:r>
            <a:r>
              <a:rPr lang="en-US" sz="2400" b="0" i="0" u="none" strike="noStrike" baseline="0" dirty="0" err="1"/>
              <a:t>fonction</a:t>
            </a:r>
            <a:r>
              <a:rPr lang="en-US" sz="2400" b="0" i="0" u="none" strike="noStrike" baseline="0" dirty="0"/>
              <a:t> de la </a:t>
            </a:r>
            <a:r>
              <a:rPr lang="en-US" sz="2400" b="0" i="0" u="none" strike="noStrike" baseline="0" dirty="0" err="1"/>
              <a:t>vitesse</a:t>
            </a:r>
            <a:r>
              <a:rPr lang="en-US" sz="2400" b="0" i="0" u="none" strike="noStrike" baseline="0" dirty="0"/>
              <a:t> Ω </a:t>
            </a:r>
            <a:r>
              <a:rPr lang="en-US" sz="2400" b="0" i="0" u="none" strike="noStrike" baseline="0" dirty="0" err="1"/>
              <a:t>est</a:t>
            </a:r>
            <a:r>
              <a:rPr lang="en-US" sz="2400" b="0" i="0" u="none" strike="noStrike" baseline="0" dirty="0"/>
              <a:t> : E= K. Ω</a:t>
            </a:r>
          </a:p>
        </p:txBody>
      </p:sp>
      <p:sp>
        <p:nvSpPr>
          <p:cNvPr id="4" name="Espace réservé du numéro de diapositive 3">
            <a:extLst>
              <a:ext uri="{FF2B5EF4-FFF2-40B4-BE49-F238E27FC236}">
                <a16:creationId xmlns:a16="http://schemas.microsoft.com/office/drawing/2014/main" id="{462D88B3-C2BE-45CE-8310-C52CBC033272}"/>
              </a:ext>
            </a:extLst>
          </p:cNvPr>
          <p:cNvSpPr>
            <a:spLocks noGrp="1"/>
          </p:cNvSpPr>
          <p:nvPr>
            <p:ph type="sldNum" sz="quarter" idx="12"/>
          </p:nvPr>
        </p:nvSpPr>
        <p:spPr>
          <a:xfrm>
            <a:off x="11363715" y="-8779"/>
            <a:ext cx="826763" cy="704121"/>
          </a:xfrm>
        </p:spPr>
        <p:txBody>
          <a:bodyPr vert="horz" lIns="91440" tIns="45720" rIns="91440" bIns="45720" rtlCol="0" anchor="ctr">
            <a:normAutofit/>
          </a:bodyPr>
          <a:lstStyle/>
          <a:p>
            <a:pPr algn="ctr">
              <a:spcAft>
                <a:spcPts val="600"/>
              </a:spcAft>
              <a:defRPr/>
            </a:pPr>
            <a:fld id="{3A214FC8-7A6B-454A-ADA5-8A1A54B328A5}" type="slidenum">
              <a:rPr lang="en-US">
                <a:solidFill>
                  <a:prstClr val="black">
                    <a:tint val="75000"/>
                  </a:prstClr>
                </a:solidFill>
                <a:latin typeface="Calibri" panose="020F0502020204030204"/>
              </a:rPr>
              <a:pPr algn="ctr">
                <a:spcAft>
                  <a:spcPts val="600"/>
                </a:spcAft>
                <a:defRPr/>
              </a:pPr>
              <a:t>8</a:t>
            </a:fld>
            <a:endParaRPr lang="en-US">
              <a:solidFill>
                <a:prstClr val="black">
                  <a:tint val="75000"/>
                </a:prstClr>
              </a:solidFill>
              <a:latin typeface="Calibri" panose="020F0502020204030204"/>
            </a:endParaRPr>
          </a:p>
        </p:txBody>
      </p:sp>
      <p:pic>
        <p:nvPicPr>
          <p:cNvPr id="9" name="Image 8">
            <a:extLst>
              <a:ext uri="{FF2B5EF4-FFF2-40B4-BE49-F238E27FC236}">
                <a16:creationId xmlns:a16="http://schemas.microsoft.com/office/drawing/2014/main" id="{0DA61729-6CB0-4D81-8A75-19ABFCA56BCD}"/>
              </a:ext>
            </a:extLst>
          </p:cNvPr>
          <p:cNvPicPr>
            <a:picLocks noChangeAspect="1"/>
          </p:cNvPicPr>
          <p:nvPr/>
        </p:nvPicPr>
        <p:blipFill rotWithShape="1">
          <a:blip r:embed="rId2"/>
          <a:srcRect t="6253" b="13525"/>
          <a:stretch/>
        </p:blipFill>
        <p:spPr>
          <a:xfrm>
            <a:off x="1137846" y="3683154"/>
            <a:ext cx="10117305" cy="2447775"/>
          </a:xfrm>
          <a:prstGeom prst="rect">
            <a:avLst/>
          </a:prstGeom>
        </p:spPr>
      </p:pic>
      <p:cxnSp>
        <p:nvCxnSpPr>
          <p:cNvPr id="22" name="Straight Connector 21">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2B7D5BF-766A-4865-A35F-7AF824483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70161"/>
            <a:ext cx="475488" cy="2790226"/>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42FC9E55-0547-48CF-A28A-C77D1D5B95A4}"/>
              </a:ext>
            </a:extLst>
          </p:cNvPr>
          <p:cNvSpPr txBox="1">
            <a:spLocks/>
          </p:cNvSpPr>
          <p:nvPr/>
        </p:nvSpPr>
        <p:spPr>
          <a:xfrm>
            <a:off x="663882" y="5929547"/>
            <a:ext cx="6171280" cy="1096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FR" sz="3200" b="1" dirty="0">
                <a:solidFill>
                  <a:srgbClr val="0070C0"/>
                </a:solidFill>
                <a:latin typeface="+mn-lt"/>
              </a:rPr>
              <a:t>V-1-2-Capteur de vitesse angulaire</a:t>
            </a:r>
          </a:p>
        </p:txBody>
      </p:sp>
    </p:spTree>
    <p:extLst>
      <p:ext uri="{BB962C8B-B14F-4D97-AF65-F5344CB8AC3E}">
        <p14:creationId xmlns:p14="http://schemas.microsoft.com/office/powerpoint/2010/main" val="357197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530AD-7CDA-4A6D-9038-8C17846DE185}"/>
              </a:ext>
            </a:extLst>
          </p:cNvPr>
          <p:cNvSpPr>
            <a:spLocks noGrp="1"/>
          </p:cNvSpPr>
          <p:nvPr>
            <p:ph type="title"/>
          </p:nvPr>
        </p:nvSpPr>
        <p:spPr>
          <a:xfrm>
            <a:off x="1676401" y="392158"/>
            <a:ext cx="10515600" cy="1325563"/>
          </a:xfrm>
        </p:spPr>
        <p:txBody>
          <a:bodyPr>
            <a:normAutofit/>
          </a:bodyPr>
          <a:lstStyle/>
          <a:p>
            <a:r>
              <a:rPr lang="fr-FR" sz="2800" b="1" i="1" dirty="0">
                <a:solidFill>
                  <a:schemeClr val="accent1"/>
                </a:solidFill>
                <a:latin typeface="+mn-lt"/>
              </a:rPr>
              <a:t>Domaine d’application</a:t>
            </a:r>
          </a:p>
        </p:txBody>
      </p:sp>
      <p:pic>
        <p:nvPicPr>
          <p:cNvPr id="5" name="Espace réservé du contenu 4">
            <a:extLst>
              <a:ext uri="{FF2B5EF4-FFF2-40B4-BE49-F238E27FC236}">
                <a16:creationId xmlns:a16="http://schemas.microsoft.com/office/drawing/2014/main" id="{6BA69D9F-342A-4ADA-A936-6FCE27518787}"/>
              </a:ext>
            </a:extLst>
          </p:cNvPr>
          <p:cNvPicPr>
            <a:picLocks noGrp="1" noChangeAspect="1"/>
          </p:cNvPicPr>
          <p:nvPr>
            <p:ph idx="1"/>
          </p:nvPr>
        </p:nvPicPr>
        <p:blipFill>
          <a:blip r:embed="rId2"/>
          <a:stretch>
            <a:fillRect/>
          </a:stretch>
        </p:blipFill>
        <p:spPr>
          <a:xfrm>
            <a:off x="1757186" y="4056587"/>
            <a:ext cx="9959288" cy="2234055"/>
          </a:xfrm>
          <a:prstGeom prst="rect">
            <a:avLst/>
          </a:prstGeom>
        </p:spPr>
      </p:pic>
      <p:sp>
        <p:nvSpPr>
          <p:cNvPr id="4" name="Espace réservé du numéro de diapositive 3">
            <a:extLst>
              <a:ext uri="{FF2B5EF4-FFF2-40B4-BE49-F238E27FC236}">
                <a16:creationId xmlns:a16="http://schemas.microsoft.com/office/drawing/2014/main" id="{97998309-8E17-448F-8729-2738DF266E84}"/>
              </a:ext>
            </a:extLst>
          </p:cNvPr>
          <p:cNvSpPr>
            <a:spLocks noGrp="1"/>
          </p:cNvSpPr>
          <p:nvPr>
            <p:ph type="sldNum" sz="quarter" idx="12"/>
          </p:nvPr>
        </p:nvSpPr>
        <p:spPr/>
        <p:txBody>
          <a:bodyPr/>
          <a:lstStyle/>
          <a:p>
            <a:fld id="{3A214FC8-7A6B-454A-ADA5-8A1A54B328A5}" type="slidenum">
              <a:rPr lang="fr-FR" smtClean="0"/>
              <a:t>9</a:t>
            </a:fld>
            <a:endParaRPr lang="fr-FR"/>
          </a:p>
        </p:txBody>
      </p:sp>
      <p:graphicFrame>
        <p:nvGraphicFramePr>
          <p:cNvPr id="8" name="Espace réservé du contenu 2">
            <a:extLst>
              <a:ext uri="{FF2B5EF4-FFF2-40B4-BE49-F238E27FC236}">
                <a16:creationId xmlns:a16="http://schemas.microsoft.com/office/drawing/2014/main" id="{6A2F3119-CE01-4203-A91B-338D803B0334}"/>
              </a:ext>
            </a:extLst>
          </p:cNvPr>
          <p:cNvGraphicFramePr/>
          <p:nvPr/>
        </p:nvGraphicFramePr>
        <p:xfrm>
          <a:off x="1676401" y="1450565"/>
          <a:ext cx="10120858" cy="254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15526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1019</Words>
  <Application>Microsoft Office PowerPoint</Application>
  <PresentationFormat>Grand écran</PresentationFormat>
  <Paragraphs>132</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Wingdings</vt:lpstr>
      <vt:lpstr>Thème Office</vt:lpstr>
      <vt:lpstr>UE 21: Capteurs Proprioceptifs et Extéroceptifs</vt:lpstr>
      <vt:lpstr>Séquence V </vt:lpstr>
      <vt:lpstr>V-1-LA MESURE DE LA VITESSE</vt:lpstr>
      <vt:lpstr>V-1-2-Capteur de vitesse linéaire</vt:lpstr>
      <vt:lpstr>Principe de fonctionnement</vt:lpstr>
      <vt:lpstr>Présentation PowerPoint</vt:lpstr>
      <vt:lpstr>Présentation PowerPoint</vt:lpstr>
      <vt:lpstr>Présentation PowerPoint</vt:lpstr>
      <vt:lpstr>Domaine d’application</vt:lpstr>
      <vt:lpstr>Présentation PowerPoint</vt:lpstr>
      <vt:lpstr>Différents types de génératrices tachymétriques</vt:lpstr>
      <vt:lpstr>Différents types de génératrices tachymétriques</vt:lpstr>
      <vt:lpstr>Tableau comparative des génératrices tachymétriques</vt:lpstr>
      <vt:lpstr>Tachymètre à impulsions</vt:lpstr>
      <vt:lpstr>Caractéristiques du tachymètre à impulsion: </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14</cp:revision>
  <dcterms:created xsi:type="dcterms:W3CDTF">2020-11-19T01:54:49Z</dcterms:created>
  <dcterms:modified xsi:type="dcterms:W3CDTF">2020-11-19T03:36:46Z</dcterms:modified>
</cp:coreProperties>
</file>