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9"/>
  </p:handoutMasterIdLst>
  <p:sldIdLst>
    <p:sldId id="291" r:id="rId2"/>
    <p:sldId id="358" r:id="rId3"/>
    <p:sldId id="321" r:id="rId4"/>
    <p:sldId id="299" r:id="rId5"/>
    <p:sldId id="300" r:id="rId6"/>
    <p:sldId id="328" r:id="rId7"/>
    <p:sldId id="270" r:id="rId8"/>
    <p:sldId id="271" r:id="rId9"/>
    <p:sldId id="351" r:id="rId10"/>
    <p:sldId id="352" r:id="rId11"/>
    <p:sldId id="353" r:id="rId12"/>
    <p:sldId id="357" r:id="rId13"/>
    <p:sldId id="349" r:id="rId14"/>
    <p:sldId id="348" r:id="rId15"/>
    <p:sldId id="339" r:id="rId16"/>
    <p:sldId id="340" r:id="rId17"/>
    <p:sldId id="341" r:id="rId18"/>
    <p:sldId id="342" r:id="rId19"/>
    <p:sldId id="317" r:id="rId20"/>
    <p:sldId id="343" r:id="rId21"/>
    <p:sldId id="344" r:id="rId22"/>
    <p:sldId id="355" r:id="rId23"/>
    <p:sldId id="345" r:id="rId24"/>
    <p:sldId id="350" r:id="rId25"/>
    <p:sldId id="346" r:id="rId26"/>
    <p:sldId id="354" r:id="rId27"/>
    <p:sldId id="347" r:id="rId2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violences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TD6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548099" cy="557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c) Qu’est-ce que la « </a:t>
            </a:r>
            <a:r>
              <a:rPr lang="fr-FR" b="1" dirty="0"/>
              <a:t>Résistance</a:t>
            </a:r>
            <a:r>
              <a:rPr lang="fr-FR" dirty="0"/>
              <a:t> » ?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Un phénomène multiforme et évolutif </a:t>
            </a:r>
            <a:r>
              <a:rPr lang="fr-FR" dirty="0">
                <a:solidFill>
                  <a:srgbClr val="0432FF"/>
                </a:solidFill>
              </a:rPr>
              <a:t>(politique, militaire, civil), observable dans les pays occupés pendant la 2</a:t>
            </a:r>
            <a:r>
              <a:rPr lang="fr-FR" baseline="30000" dirty="0">
                <a:solidFill>
                  <a:srgbClr val="0432FF"/>
                </a:solidFill>
              </a:rPr>
              <a:t>ème</a:t>
            </a:r>
            <a:r>
              <a:rPr lang="fr-FR" dirty="0">
                <a:solidFill>
                  <a:srgbClr val="0432FF"/>
                </a:solidFill>
              </a:rPr>
              <a:t> GM, supposant :</a:t>
            </a:r>
          </a:p>
          <a:p>
            <a:pPr marL="514350" indent="-514350" algn="just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conscience d’agir contre un ennemi idéologique </a:t>
            </a:r>
            <a:r>
              <a:rPr lang="fr-FR" dirty="0">
                <a:solidFill>
                  <a:srgbClr val="0432FF"/>
                </a:solidFill>
              </a:rPr>
              <a:t>en relation avec un groupement (</a:t>
            </a:r>
            <a:r>
              <a:rPr lang="fr-FR" dirty="0">
                <a:solidFill>
                  <a:srgbClr val="7030A0"/>
                </a:solidFill>
              </a:rPr>
              <a:t>mouvement, réseau, maquis</a:t>
            </a:r>
            <a:r>
              <a:rPr lang="fr-FR" dirty="0">
                <a:solidFill>
                  <a:srgbClr val="0432FF"/>
                </a:solidFill>
              </a:rPr>
              <a:t>)</a:t>
            </a:r>
          </a:p>
          <a:p>
            <a:pPr marL="514350" indent="-514350" algn="just">
              <a:buFont typeface="Arial"/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Une </a:t>
            </a:r>
            <a:r>
              <a:rPr lang="fr-FR" b="1" dirty="0">
                <a:solidFill>
                  <a:srgbClr val="0432FF"/>
                </a:solidFill>
              </a:rPr>
              <a:t>action concrète </a:t>
            </a:r>
            <a:r>
              <a:rPr lang="fr-FR" dirty="0">
                <a:solidFill>
                  <a:srgbClr val="0432FF"/>
                </a:solidFill>
              </a:rPr>
              <a:t>contre l’occupant (nazi)</a:t>
            </a:r>
          </a:p>
          <a:p>
            <a:pPr marL="514350" indent="-514350">
              <a:buAutoNum type="arabicParenR"/>
            </a:pPr>
            <a:r>
              <a:rPr lang="fr-FR" dirty="0">
                <a:solidFill>
                  <a:srgbClr val="0432FF"/>
                </a:solidFill>
              </a:rPr>
              <a:t>Une </a:t>
            </a:r>
            <a:r>
              <a:rPr lang="fr-FR" b="1" dirty="0">
                <a:solidFill>
                  <a:srgbClr val="0432FF"/>
                </a:solidFill>
              </a:rPr>
              <a:t>pratique transgressive </a:t>
            </a:r>
            <a:r>
              <a:rPr lang="fr-FR" dirty="0">
                <a:solidFill>
                  <a:srgbClr val="0432FF"/>
                </a:solidFill>
              </a:rPr>
              <a:t>(/lois en vigueur)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39108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09744" cy="5577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d) Quel terme employé avec les élèves ? </a:t>
            </a:r>
            <a:r>
              <a:rPr lang="fr-FR" i="1" dirty="0"/>
              <a:t>extermination des Juifs, holocauste, Shoah, génocide, crime contre l’humanité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432FF"/>
                </a:solidFill>
              </a:rPr>
              <a:t>Persécution </a:t>
            </a: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fr-FR" i="1" dirty="0">
                <a:solidFill>
                  <a:srgbClr val="0432FF"/>
                </a:solidFill>
              </a:rPr>
              <a:t> extermination des juifs </a:t>
            </a:r>
            <a:r>
              <a:rPr lang="fr-FR" i="1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fr-FR" i="1" dirty="0">
                <a:solidFill>
                  <a:srgbClr val="0432FF"/>
                </a:solidFill>
              </a:rPr>
              <a:t> génocide</a:t>
            </a:r>
          </a:p>
          <a:p>
            <a:pPr marL="0" indent="0" algn="just">
              <a:buNone/>
            </a:pPr>
            <a:r>
              <a:rPr lang="fr-FR" dirty="0"/>
              <a:t>e) Doit-on faire une </a:t>
            </a:r>
            <a:r>
              <a:rPr lang="fr-FR" b="1" dirty="0"/>
              <a:t>distinction</a:t>
            </a:r>
            <a:r>
              <a:rPr lang="fr-FR" dirty="0"/>
              <a:t> entre </a:t>
            </a:r>
            <a:r>
              <a:rPr lang="fr-FR" b="1" dirty="0"/>
              <a:t>l’Europ</a:t>
            </a:r>
            <a:r>
              <a:rPr lang="fr-FR" dirty="0"/>
              <a:t>e et l’</a:t>
            </a:r>
            <a:r>
              <a:rPr lang="fr-FR" b="1" dirty="0"/>
              <a:t>UE</a:t>
            </a:r>
            <a:r>
              <a:rPr lang="fr-FR" dirty="0"/>
              <a:t> (Union européenne) ?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Europe : région du monde (partie ouest de l’Eurasie)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UE : association de 27 Etats de l’Europe</a:t>
            </a:r>
          </a:p>
          <a:p>
            <a:pPr marL="0" indent="0" algn="just">
              <a:buNone/>
            </a:pPr>
            <a:r>
              <a:rPr lang="fr-FR" dirty="0"/>
              <a:t>f) Identifiez </a:t>
            </a:r>
            <a:r>
              <a:rPr lang="fr-FR" b="1" dirty="0"/>
              <a:t>différentes dimensions (aspects, domaines) </a:t>
            </a:r>
            <a:r>
              <a:rPr lang="fr-FR" dirty="0"/>
              <a:t>de la « </a:t>
            </a:r>
            <a:r>
              <a:rPr lang="fr-FR" b="1" dirty="0"/>
              <a:t>construction européenne</a:t>
            </a:r>
            <a:r>
              <a:rPr lang="fr-FR" dirty="0"/>
              <a:t> ».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Politique et civique (institutions), économique et sociale, géographique (et historique)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5359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04BA6-B1CE-03AF-36CD-D4A61243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b="1" dirty="0"/>
              <a:t>La construction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1F166-FCFB-1E25-A1AC-3157F40A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L’UE : une partie de l’Europe </a:t>
            </a:r>
          </a:p>
          <a:p>
            <a:pPr marL="0" indent="0">
              <a:buNone/>
            </a:pPr>
            <a:r>
              <a:rPr lang="fr-FR" dirty="0"/>
              <a:t>(carte de l’UE à élaborer en fonction d’une chronologie sur un fond de carte politique)</a:t>
            </a:r>
          </a:p>
          <a:p>
            <a:pPr marL="0" indent="0">
              <a:buNone/>
            </a:pPr>
            <a:r>
              <a:rPr lang="fr-FR" dirty="0"/>
              <a:t>• L’UE : une association de 27 Etats</a:t>
            </a:r>
          </a:p>
          <a:p>
            <a:pPr marL="0" indent="0">
              <a:buNone/>
            </a:pPr>
            <a:r>
              <a:rPr lang="fr-FR" dirty="0"/>
              <a:t>(raison d’être, principales institutions, citoyenneté européenne)</a:t>
            </a:r>
          </a:p>
          <a:p>
            <a:pPr marL="0" indent="0">
              <a:buNone/>
            </a:pPr>
            <a:r>
              <a:rPr lang="fr-FR" dirty="0"/>
              <a:t>• Les réalisations de l’UE</a:t>
            </a:r>
          </a:p>
          <a:p>
            <a:pPr marL="0" indent="0">
              <a:buNone/>
            </a:pPr>
            <a:r>
              <a:rPr lang="fr-FR" dirty="0"/>
              <a:t>(Erasmus, Airbus, société de consommation)</a:t>
            </a: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63112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CA9DFC-0D55-3C45-A810-2220BA06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3" y="0"/>
            <a:ext cx="5222929" cy="68426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33899A-0B71-E347-9CFF-4099AB8A1AAD}"/>
              </a:ext>
            </a:extLst>
          </p:cNvPr>
          <p:cNvSpPr txBox="1"/>
          <p:nvPr/>
        </p:nvSpPr>
        <p:spPr>
          <a:xfrm>
            <a:off x="5455402" y="5904854"/>
            <a:ext cx="372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Annonce publicitaire de l’entreprise Moulinex parue dans un magazine français en 1959</a:t>
            </a:r>
            <a:endParaRPr lang="fr-US" dirty="0"/>
          </a:p>
          <a:p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45476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3CF2A5-7ECE-ED4F-90BE-E82F2818B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58"/>
            <a:ext cx="9123941" cy="57176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8E0078-E218-B14B-A762-4CFF74B6F31E}"/>
              </a:ext>
            </a:extLst>
          </p:cNvPr>
          <p:cNvSpPr txBox="1"/>
          <p:nvPr/>
        </p:nvSpPr>
        <p:spPr>
          <a:xfrm>
            <a:off x="2076773" y="6105128"/>
            <a:ext cx="581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Affiche publicitaire pour la Renault 4 chevaux (années 1950)</a:t>
            </a:r>
          </a:p>
        </p:txBody>
      </p:sp>
    </p:spTree>
    <p:extLst>
      <p:ext uri="{BB962C8B-B14F-4D97-AF65-F5344CB8AC3E}">
        <p14:creationId xmlns:p14="http://schemas.microsoft.com/office/powerpoint/2010/main" val="98337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Qu’est-ce que la violence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b="1" i="1" dirty="0">
                <a:solidFill>
                  <a:srgbClr val="0432FF"/>
                </a:solidFill>
              </a:rPr>
              <a:t>force ou contrainte </a:t>
            </a:r>
            <a:r>
              <a:rPr lang="fr-FR" i="1" dirty="0"/>
              <a:t>exercée par une personne (ou un groupe de personnes) sur une autre personne </a:t>
            </a:r>
            <a:r>
              <a:rPr lang="fr-FR" b="1" i="1" dirty="0">
                <a:solidFill>
                  <a:srgbClr val="0432FF"/>
                </a:solidFill>
              </a:rPr>
              <a:t>afin de </a:t>
            </a:r>
            <a:r>
              <a:rPr lang="fr-FR" b="1" i="1" dirty="0"/>
              <a:t>la </a:t>
            </a:r>
            <a:r>
              <a:rPr lang="fr-FR" b="1" i="1" dirty="0">
                <a:solidFill>
                  <a:srgbClr val="0432FF"/>
                </a:solidFill>
              </a:rPr>
              <a:t>soumettre</a:t>
            </a:r>
            <a:r>
              <a:rPr lang="fr-FR" i="1" dirty="0"/>
              <a:t>, d’en obtenir quelque chose, de l’inciter à réaliser un acte déterminé</a:t>
            </a:r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Qu’est-ce que la violence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/>
              <a:t>• </a:t>
            </a:r>
            <a:r>
              <a:rPr lang="fr-FR" b="1" dirty="0">
                <a:solidFill>
                  <a:srgbClr val="0432FF"/>
                </a:solidFill>
              </a:rPr>
              <a:t>Deux dimensions </a:t>
            </a:r>
            <a:r>
              <a:rPr lang="fr-FR" b="1" dirty="0"/>
              <a:t>à prendre en compte</a:t>
            </a:r>
          </a:p>
          <a:p>
            <a:pPr marL="0" indent="0" algn="just">
              <a:buNone/>
            </a:pPr>
            <a:endParaRPr lang="fr-FR" b="1" dirty="0"/>
          </a:p>
          <a:p>
            <a:pPr algn="just">
              <a:buFontTx/>
              <a:buChar char="-"/>
            </a:pPr>
            <a:r>
              <a:rPr lang="fr-FR" dirty="0"/>
              <a:t>Une </a:t>
            </a:r>
            <a:r>
              <a:rPr lang="fr-FR" b="1" dirty="0"/>
              <a:t>dimension </a:t>
            </a:r>
            <a:r>
              <a:rPr lang="fr-FR" b="1" dirty="0">
                <a:solidFill>
                  <a:srgbClr val="0432FF"/>
                </a:solidFill>
              </a:rPr>
              <a:t>objective</a:t>
            </a:r>
            <a:r>
              <a:rPr lang="fr-FR" b="1" dirty="0"/>
              <a:t> </a:t>
            </a:r>
          </a:p>
          <a:p>
            <a:pPr marL="0" indent="0" algn="just">
              <a:buNone/>
            </a:pPr>
            <a:r>
              <a:rPr lang="fr-FR" dirty="0"/>
              <a:t>(qui serait fondée sur l’observation extérieure)</a:t>
            </a:r>
          </a:p>
          <a:p>
            <a:pPr algn="just">
              <a:buFontTx/>
              <a:buChar char="-"/>
            </a:pP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Une </a:t>
            </a:r>
            <a:r>
              <a:rPr lang="fr-FR" b="1" dirty="0"/>
              <a:t>dimension </a:t>
            </a:r>
            <a:r>
              <a:rPr lang="fr-FR" b="1" dirty="0">
                <a:solidFill>
                  <a:srgbClr val="0432FF"/>
                </a:solidFill>
              </a:rPr>
              <a:t>subjective</a:t>
            </a:r>
          </a:p>
          <a:p>
            <a:pPr marL="0" indent="0" algn="just">
              <a:buNone/>
            </a:pPr>
            <a:r>
              <a:rPr lang="fr-FR" dirty="0"/>
              <a:t>(liée au vécu intérieur des sujets concernés, acteurs ou victimes)</a:t>
            </a:r>
          </a:p>
        </p:txBody>
      </p:sp>
    </p:spTree>
    <p:extLst>
      <p:ext uri="{BB962C8B-B14F-4D97-AF65-F5344CB8AC3E}">
        <p14:creationId xmlns:p14="http://schemas.microsoft.com/office/powerpoint/2010/main" val="39994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229600" cy="4618640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Différents aspects de la violence :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/>
              <a:t>• en fonction de sa </a:t>
            </a:r>
            <a:r>
              <a:rPr lang="fr-FR" b="1" dirty="0">
                <a:solidFill>
                  <a:srgbClr val="0432FF"/>
                </a:solidFill>
              </a:rPr>
              <a:t>forme</a:t>
            </a:r>
            <a:r>
              <a:rPr lang="fr-FR" b="1" dirty="0"/>
              <a:t> 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-  la violence physique</a:t>
            </a:r>
          </a:p>
          <a:p>
            <a:pPr algn="just">
              <a:buFontTx/>
              <a:buChar char="-"/>
            </a:pPr>
            <a:r>
              <a:rPr lang="fr-FR" dirty="0"/>
              <a:t>la violence morale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• en fonction de la </a:t>
            </a:r>
            <a:r>
              <a:rPr lang="fr-FR" b="1" dirty="0">
                <a:solidFill>
                  <a:srgbClr val="0432FF"/>
                </a:solidFill>
              </a:rPr>
              <a:t>nature</a:t>
            </a:r>
            <a:r>
              <a:rPr lang="fr-FR" b="1" dirty="0"/>
              <a:t> de la violence</a:t>
            </a:r>
          </a:p>
          <a:p>
            <a:pPr marL="0" indent="0" algn="just">
              <a:buNone/>
            </a:pPr>
            <a:r>
              <a:rPr lang="fr-FR" dirty="0"/>
              <a:t>Ex : les violences de genre</a:t>
            </a:r>
          </a:p>
        </p:txBody>
      </p:sp>
    </p:spTree>
    <p:extLst>
      <p:ext uri="{BB962C8B-B14F-4D97-AF65-F5344CB8AC3E}">
        <p14:creationId xmlns:p14="http://schemas.microsoft.com/office/powerpoint/2010/main" val="16058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La violence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465"/>
            <a:ext cx="8229600" cy="50016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b="1" dirty="0"/>
              <a:t>La présence de la violence dans le programme d’histoire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* La </a:t>
            </a:r>
            <a:r>
              <a:rPr lang="fr-FR" dirty="0">
                <a:solidFill>
                  <a:srgbClr val="0432FF"/>
                </a:solidFill>
              </a:rPr>
              <a:t>guerre</a:t>
            </a:r>
            <a:r>
              <a:rPr lang="fr-FR" dirty="0"/>
              <a:t> (croisades, Guerres de religion, guerres napoléoniennes…), la </a:t>
            </a:r>
            <a:r>
              <a:rPr lang="fr-FR" dirty="0">
                <a:solidFill>
                  <a:srgbClr val="0432FF"/>
                </a:solidFill>
              </a:rPr>
              <a:t>colonisation</a:t>
            </a:r>
            <a:r>
              <a:rPr lang="fr-FR" dirty="0"/>
              <a:t> (Louis XIV, XIXème), les </a:t>
            </a:r>
            <a:r>
              <a:rPr lang="fr-FR" dirty="0">
                <a:solidFill>
                  <a:srgbClr val="0432FF"/>
                </a:solidFill>
              </a:rPr>
              <a:t>persécutions</a:t>
            </a:r>
            <a:r>
              <a:rPr lang="fr-FR" dirty="0"/>
              <a:t> et les </a:t>
            </a:r>
            <a:r>
              <a:rPr lang="fr-FR" dirty="0">
                <a:solidFill>
                  <a:srgbClr val="0432FF"/>
                </a:solidFill>
              </a:rPr>
              <a:t>discriminations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432FF"/>
                </a:solidFill>
              </a:rPr>
              <a:t>l’extrême violence du </a:t>
            </a:r>
            <a:r>
              <a:rPr lang="fr-FR" b="1" dirty="0" err="1">
                <a:solidFill>
                  <a:srgbClr val="0432FF"/>
                </a:solidFill>
              </a:rPr>
              <a:t>Xxème</a:t>
            </a:r>
            <a:r>
              <a:rPr lang="fr-FR" b="1" dirty="0">
                <a:solidFill>
                  <a:srgbClr val="0432FF"/>
                </a:solidFill>
              </a:rPr>
              <a:t> siècle</a:t>
            </a:r>
          </a:p>
          <a:p>
            <a:pPr marL="0" indent="0" algn="just">
              <a:buNone/>
            </a:pPr>
            <a:r>
              <a:rPr lang="fr-FR" dirty="0"/>
              <a:t>Violences de guerre</a:t>
            </a:r>
          </a:p>
          <a:p>
            <a:pPr marL="0" indent="0" algn="just">
              <a:buNone/>
            </a:pPr>
            <a:r>
              <a:rPr lang="fr-FR" dirty="0"/>
              <a:t>Exterminations de population</a:t>
            </a:r>
          </a:p>
          <a:p>
            <a:pPr marL="0" indent="0" algn="just">
              <a:buNone/>
            </a:pPr>
            <a:r>
              <a:rPr lang="fr-FR" i="1" dirty="0"/>
              <a:t>Actes de terrorisme</a:t>
            </a:r>
          </a:p>
          <a:p>
            <a:pPr marL="0" indent="0" algn="just">
              <a:buNone/>
            </a:pPr>
            <a:r>
              <a:rPr lang="fr-FR" b="1" dirty="0">
                <a:sym typeface="Wingdings" pitchFamily="2" charset="2"/>
              </a:rPr>
              <a:t> caractère massif et/ou intensité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8199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/>
          </a:bodyPr>
          <a:lstStyle/>
          <a:p>
            <a:r>
              <a:rPr lang="fr-FR" b="1" dirty="0"/>
              <a:t>C) La violence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32854"/>
            <a:ext cx="8547101" cy="5525146"/>
          </a:xfrm>
        </p:spPr>
        <p:txBody>
          <a:bodyPr>
            <a:normAutofit/>
          </a:bodyPr>
          <a:lstStyle/>
          <a:p>
            <a:pPr marL="0" indent="0">
              <a:lnSpc>
                <a:spcPts val="4340"/>
              </a:lnSpc>
              <a:buNone/>
            </a:pPr>
            <a:r>
              <a:rPr lang="fr-FR" dirty="0"/>
              <a:t>EXERCICE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u="sng" dirty="0"/>
              <a:t>Cas n°1 </a:t>
            </a:r>
            <a:r>
              <a:rPr lang="fr-FR" dirty="0"/>
              <a:t>: Un soldat dans la Grande Guerre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u="sng" dirty="0"/>
              <a:t>Cas n°2 </a:t>
            </a:r>
            <a:r>
              <a:rPr lang="fr-FR" dirty="0"/>
              <a:t>: Le camp de </a:t>
            </a:r>
            <a:r>
              <a:rPr lang="fr-FR" dirty="0" err="1"/>
              <a:t>Douadic</a:t>
            </a:r>
            <a:r>
              <a:rPr lang="fr-FR" dirty="0"/>
              <a:t> (Indre)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dirty="0">
                <a:solidFill>
                  <a:srgbClr val="0432FF"/>
                </a:solidFill>
              </a:rPr>
              <a:t>1°) Présentez les documents</a:t>
            </a:r>
          </a:p>
          <a:p>
            <a:pPr marL="0" indent="0" algn="just">
              <a:lnSpc>
                <a:spcPts val="4340"/>
              </a:lnSpc>
              <a:buNone/>
            </a:pPr>
            <a:r>
              <a:rPr lang="fr-FR" dirty="0">
                <a:solidFill>
                  <a:srgbClr val="0432FF"/>
                </a:solidFill>
              </a:rPr>
              <a:t>2°) Quelle notion peut être visée à travers l’étude de ces documents ?</a:t>
            </a:r>
          </a:p>
          <a:p>
            <a:pPr marL="0" indent="0">
              <a:lnSpc>
                <a:spcPts val="4340"/>
              </a:lnSpc>
              <a:buNone/>
            </a:pPr>
            <a:r>
              <a:rPr lang="fr-FR" dirty="0">
                <a:solidFill>
                  <a:srgbClr val="0432FF"/>
                </a:solidFill>
              </a:rPr>
              <a:t>3°) Élaborez un questionnaire permettant de travailler la notion visée avec des élèves de CM2.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69476C4-4B87-7D4F-832B-FE171F13F874}"/>
              </a:ext>
            </a:extLst>
          </p:cNvPr>
          <p:cNvSpPr txBox="1">
            <a:spLocks/>
          </p:cNvSpPr>
          <p:nvPr/>
        </p:nvSpPr>
        <p:spPr>
          <a:xfrm>
            <a:off x="139699" y="1657565"/>
            <a:ext cx="9004301" cy="520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/>
          <a:lstStyle/>
          <a:p>
            <a:r>
              <a:rPr lang="fr-FR" dirty="0"/>
              <a:t>Calendrier S1-S7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4FD08C-3DD9-AE42-A917-FE0896196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12286"/>
              </p:ext>
            </p:extLst>
          </p:nvPr>
        </p:nvGraphicFramePr>
        <p:xfrm>
          <a:off x="626724" y="1592493"/>
          <a:ext cx="8060076" cy="4697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901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2763748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4700427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Thématiques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Thème à travailler en autonomie à partir d’un chapitre de manuel de concours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TD1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repérage dans le temps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Dates, périodes historiques, périodisation, chronologie (3/09/2024)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23151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TD2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traces en histoire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Et avant la France ? (9/09/2024)</a:t>
                      </a:r>
                    </a:p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Les modes de vie et leur évolution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</a:rPr>
                        <a:t>Le temps des rois (23/09/2024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Le pouvoir politique (organisation, idéologie, symboles)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La Révolution Française et le Ier empire.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temps de la République (</a:t>
                      </a:r>
                      <a:r>
                        <a:rPr lang="fr-FR" sz="1800" dirty="0">
                          <a:effectLst/>
                        </a:rPr>
                        <a:t>13/11/2024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 b="1">
                          <a:effectLst/>
                        </a:rPr>
                        <a:t>TD5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0" dirty="0">
                          <a:effectLst/>
                        </a:rPr>
                        <a:t>Le fait religieux et la laïcité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effectLst/>
                        </a:rPr>
                        <a:t>L’âge industriel (19/11/2024</a:t>
                      </a:r>
                      <a:r>
                        <a:rPr lang="fr-FR" sz="1800" b="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TD6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b="1" dirty="0">
                          <a:effectLst/>
                        </a:rPr>
                        <a:t>Les violences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La France des guerres mondiales à la construction européenne (25-29/11/2024</a:t>
                      </a: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fr-FR" sz="18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40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6BC0444-E3AB-D745-B8C9-D2D6E3FEB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25" y="0"/>
            <a:ext cx="5335375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20A18C-11C9-624C-8513-037A5AEC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511" y="0"/>
            <a:ext cx="5254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9DF8CB-8308-A647-B1AB-17C9F3FB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3512" cy="6152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7F4DAE-F2C7-ED44-8E5A-005117418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4DA430-D770-1768-DFD6-84F6C5D7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98"/>
            <a:ext cx="9121608" cy="54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5E824C3-3033-FF48-8CC0-0AAA64E9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2" y="0"/>
            <a:ext cx="835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33CA7E-0035-4311-BBC6-5325C983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1838"/>
            <a:ext cx="9144000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7B73F2-902C-5F42-8BDD-39AC31D9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5" y="45070"/>
            <a:ext cx="6075335" cy="67678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F53227-29D6-4D49-BF6B-F37C17E9E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295"/>
            <a:ext cx="3735092" cy="27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4AD505-0662-C9E1-BFAC-FC2F1EEF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18" y="0"/>
            <a:ext cx="6906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AA0E9-E84B-6C44-9839-1139B858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7" y="0"/>
            <a:ext cx="9082003" cy="6858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US" dirty="0"/>
              <a:t>Ma chère Hélène,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FR" dirty="0"/>
              <a:t>J’ai </a:t>
            </a:r>
            <a:r>
              <a:rPr lang="fr-FR" sz="3400" dirty="0"/>
              <a:t>[…] été envoyée le 26 août [1942] au camp de </a:t>
            </a:r>
            <a:r>
              <a:rPr lang="fr-FR" sz="3400" dirty="0" err="1"/>
              <a:t>Douadic</a:t>
            </a:r>
            <a:r>
              <a:rPr lang="fr-FR" sz="3400" dirty="0"/>
              <a:t>, le matin même où la Préfecture [de l’Indre] venait de faire une rafle monstre d’hommes, de femmes et d’enfants. Je remplis ici les fonctions d’infirmière et d’assistante sociale : occupation intéressante lors les gens sont en liberté mais dans un camp, c’est tout autre chose car les conditions d’hygiène et de couchage sont déplorables […] je n’obtiens rien car ce sont des Juifs et ils sont mal considérés ! […].</a:t>
            </a:r>
            <a:endParaRPr lang="fr-US" sz="3400" dirty="0"/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Cette [nouvelle] rafle dont tu parles a eu lieu le 23 février  [1943]; et […] le triage s’est fait dans la nuit ; environ 300 Israélites étaient là dont une trentaine ont été libérés. […]. L’âge variait de 18 à 65 ans, j’ai vu beaucoup de jeunes de 18 à 25 ans et un assez grand nombre de 50 à 65 ans. Nous les avons gardé trois nuits pendant lesquelles j’ai eu un travail inimaginable. Jeanne est venue me voir le lendemain du départ en me parlant de ton ami ; j’ai recherché les listes et j’ai retrouvé très facilement. Lui avec les autres sont passés à Nexon, Gurs et remontés sur Drancy. […] Tu dois bien te douter que tous ces départs étaient pour l’Allemagne ou plus exactement pour la Pologne […] dans les mines de charbon et de sel. […] D’après les renseignements que nous avons, ces déportations avaient pour but : travail en Allemagne et là-bas, on a besoin de main d’œuvre […].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Ici, […] le camp est en pleine Brenne, au milieu des marécages, les baraques (une douzaine) sont en planches à travers lesquelles on voit le jour, le toit se compose de planches recouvertes de papier bitumé. […] Nous avons eu de la chance d’avoir un hiver peu rigoureux, car je crois que nous serions tous morts de froid. Nous couchons sur les planches, à même une paillasse avec trois couvertures de cotons […]. La cuisine est bonne, pas tellement variée, mais les rations sont un peu plus fortes et cela compense. Je m’occupe surtout des enfants ! L’effectif est de 80 (après avoir été de 190) et 15 gamins de 20 mois à 12 ans.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dirty="0"/>
              <a:t>A quand de tes nouvelles ? Je t’embrasse</a:t>
            </a:r>
          </a:p>
          <a:p>
            <a:pPr marL="0" indent="0" algn="just">
              <a:lnSpc>
                <a:spcPts val="2200"/>
              </a:lnSpc>
              <a:buNone/>
            </a:pPr>
            <a:r>
              <a:rPr lang="fr-US" sz="3400" u="sng" dirty="0"/>
              <a:t>Jane Billard, Centre d’Accueil de Douadic (Indre)</a:t>
            </a:r>
            <a:r>
              <a:rPr lang="fr-FR" sz="3400" u="sng" dirty="0"/>
              <a:t>, lettre</a:t>
            </a:r>
            <a:r>
              <a:rPr lang="fr-US" sz="3400" u="sng" dirty="0"/>
              <a:t> à Hélène Lemaire, </a:t>
            </a:r>
            <a:r>
              <a:rPr lang="fr-FR" sz="3400" u="sng" dirty="0"/>
              <a:t>17</a:t>
            </a:r>
            <a:r>
              <a:rPr lang="fr-US" sz="3400" u="sng" dirty="0"/>
              <a:t> mars 1943.</a:t>
            </a:r>
            <a:endParaRPr lang="fr-US" sz="3400" dirty="0"/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240864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fr-FR" dirty="0"/>
              <a:t>Le calendrier du S1-S7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AA9631CB-8309-B840-8D75-9FE08B23C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3540"/>
              </p:ext>
            </p:extLst>
          </p:nvPr>
        </p:nvGraphicFramePr>
        <p:xfrm>
          <a:off x="344048" y="783450"/>
          <a:ext cx="8229600" cy="5882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25">
                  <a:extLst>
                    <a:ext uri="{9D8B030D-6E8A-4147-A177-3AD203B41FA5}">
                      <a16:colId xmlns:a16="http://schemas.microsoft.com/office/drawing/2014/main" val="3674290312"/>
                    </a:ext>
                  </a:extLst>
                </a:gridCol>
                <a:gridCol w="2279695">
                  <a:extLst>
                    <a:ext uri="{9D8B030D-6E8A-4147-A177-3AD203B41FA5}">
                      <a16:colId xmlns:a16="http://schemas.microsoft.com/office/drawing/2014/main" val="1158433555"/>
                    </a:ext>
                  </a:extLst>
                </a:gridCol>
                <a:gridCol w="2538370">
                  <a:extLst>
                    <a:ext uri="{9D8B030D-6E8A-4147-A177-3AD203B41FA5}">
                      <a16:colId xmlns:a16="http://schemas.microsoft.com/office/drawing/2014/main" val="2325470888"/>
                    </a:ext>
                  </a:extLst>
                </a:gridCol>
                <a:gridCol w="1319507">
                  <a:extLst>
                    <a:ext uri="{9D8B030D-6E8A-4147-A177-3AD203B41FA5}">
                      <a16:colId xmlns:a16="http://schemas.microsoft.com/office/drawing/2014/main" val="584922829"/>
                    </a:ext>
                  </a:extLst>
                </a:gridCol>
                <a:gridCol w="1336003">
                  <a:extLst>
                    <a:ext uri="{9D8B030D-6E8A-4147-A177-3AD203B41FA5}">
                      <a16:colId xmlns:a16="http://schemas.microsoft.com/office/drawing/2014/main" val="1713835432"/>
                    </a:ext>
                  </a:extLst>
                </a:gridCol>
              </a:tblGrid>
              <a:tr h="295481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Contenus/Programmes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44902"/>
                  </a:ext>
                </a:extLst>
              </a:tr>
              <a:tr h="501422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repérage dans le temps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Dates, périodes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051723"/>
                  </a:ext>
                </a:extLst>
              </a:tr>
              <a:tr h="492961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Les traces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Préhistoire, Gaulois, Gallo-romains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9/09/2024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764638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 TD3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Les modes de vie et leur évolution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i="1" dirty="0">
                          <a:effectLst/>
                        </a:rPr>
                        <a:t>Seigneurs et paysans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L'âge industriel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23/09/2024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</a:rPr>
                        <a:t>Après-Midi2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23/09/2024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Après-Midi1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252912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CM1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3/10/2024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834745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RENDEZ-VOUS DE L’HISTOIRE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Thème :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 ville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 11/10/2024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JOURNEE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766512"/>
                  </a:ext>
                </a:extLst>
              </a:tr>
              <a:tr h="751180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TD4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pouvoir 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(organisation, idéologie, symboles)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La Rév </a:t>
                      </a:r>
                      <a:r>
                        <a:rPr lang="fr-FR" sz="1600" b="0" dirty="0" err="1">
                          <a:effectLst/>
                        </a:rPr>
                        <a:t>fr.</a:t>
                      </a:r>
                      <a:r>
                        <a:rPr lang="fr-FR" sz="1600" b="0" dirty="0">
                          <a:effectLst/>
                        </a:rPr>
                        <a:t> et le Ier Empire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Le temps de la République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</a:rPr>
                        <a:t>Matin2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13/11/2024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</a:rPr>
                        <a:t>Après-midi1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007441"/>
                  </a:ext>
                </a:extLst>
              </a:tr>
              <a:tr h="528174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TD5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fait religieux et la laïcité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L'école de Jules Ferry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19/11/2024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effectLst/>
                        </a:rPr>
                        <a:t>Matin2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19/11/2024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Après-midi1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425104"/>
                  </a:ext>
                </a:extLst>
              </a:tr>
              <a:tr h="539911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</a:rPr>
                        <a:t>TD6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Les violences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La France dans les deux guerres mondiales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25/11/2024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Après-midi1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29/11/2024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Matin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88930"/>
                  </a:ext>
                </a:extLst>
              </a:tr>
              <a:tr h="504699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CM2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4/12/2024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57724"/>
                  </a:ext>
                </a:extLst>
              </a:tr>
              <a:tr h="590959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Evaluation de connaissances</a:t>
                      </a:r>
                      <a:endParaRPr lang="fr-FR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</a:rPr>
                        <a:t> 2 questions sur 2 notions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 commentaire de 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 10/12/2024 11h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 10/12/2024 11h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7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Plan du TD6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7968"/>
            <a:ext cx="8229600" cy="55728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b="1" dirty="0"/>
              <a:t>A) Le thème à (re)voir : La France des guerres mondiales à la construction européenne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B) Violences et histoire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</a:rPr>
              <a:t>EXPOSE(S)</a:t>
            </a:r>
          </a:p>
          <a:p>
            <a:pPr marL="0" indent="0">
              <a:buNone/>
            </a:pPr>
            <a:r>
              <a:rPr lang="fr-FR" dirty="0"/>
              <a:t>• Qu’est-ce que la violence ?</a:t>
            </a:r>
          </a:p>
          <a:p>
            <a:pPr marL="0" indent="0">
              <a:buNone/>
            </a:pPr>
            <a:r>
              <a:rPr lang="fr-FR" dirty="0"/>
              <a:t>• Les violences dans le programme d’histoire</a:t>
            </a:r>
          </a:p>
          <a:p>
            <a:pPr marL="0" indent="0" algn="just">
              <a:buNone/>
            </a:pPr>
            <a:r>
              <a:rPr lang="fr-FR" dirty="0"/>
              <a:t>• Exercice : construire un questionnaire </a:t>
            </a:r>
          </a:p>
          <a:p>
            <a:pPr marL="0" indent="0" algn="just">
              <a:buNone/>
            </a:pPr>
            <a:r>
              <a:rPr lang="fr-FR" dirty="0"/>
              <a:t>La violence de guerre (1</a:t>
            </a:r>
            <a:r>
              <a:rPr lang="fr-FR" baseline="30000" dirty="0"/>
              <a:t>er</a:t>
            </a:r>
            <a:r>
              <a:rPr lang="fr-FR" dirty="0"/>
              <a:t> GM) ou La persécution des Juifs (2</a:t>
            </a:r>
            <a:r>
              <a:rPr lang="fr-FR" baseline="30000" dirty="0"/>
              <a:t>ème</a:t>
            </a:r>
            <a:r>
              <a:rPr lang="fr-FR" dirty="0"/>
              <a:t> GM)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Aborder la violence à l’école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2759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la France des deux guerres mondiales à la construction européenne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4535CAC-6181-B64F-BFDB-43E51E7B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486371"/>
            <a:ext cx="8229600" cy="858247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Le texte des programmes (2015, 2020…)</a:t>
            </a:r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F527F52-B77F-C946-AF2F-CAACE5ADD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17512"/>
              </p:ext>
            </p:extLst>
          </p:nvPr>
        </p:nvGraphicFramePr>
        <p:xfrm>
          <a:off x="395416" y="2122197"/>
          <a:ext cx="8476735" cy="4525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3507">
                  <a:extLst>
                    <a:ext uri="{9D8B030D-6E8A-4147-A177-3AD203B41FA5}">
                      <a16:colId xmlns:a16="http://schemas.microsoft.com/office/drawing/2014/main" val="3947274842"/>
                    </a:ext>
                  </a:extLst>
                </a:gridCol>
                <a:gridCol w="5533228">
                  <a:extLst>
                    <a:ext uri="{9D8B030D-6E8A-4147-A177-3AD203B41FA5}">
                      <a16:colId xmlns:a16="http://schemas.microsoft.com/office/drawing/2014/main" val="551496225"/>
                    </a:ext>
                  </a:extLst>
                </a:gridCol>
              </a:tblGrid>
              <a:tr h="3166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effectLst/>
                        </a:rPr>
                        <a:t>Classe de CM2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420379"/>
                  </a:ext>
                </a:extLst>
              </a:tr>
              <a:tr h="281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Repères de programmation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Démarches et contenus d’enseignement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" marR="15697" marT="0" marB="0"/>
                </a:tc>
                <a:extLst>
                  <a:ext uri="{0D108BD9-81ED-4DB2-BD59-A6C34878D82A}">
                    <a16:rowId xmlns:a16="http://schemas.microsoft.com/office/drawing/2014/main" val="1201740844"/>
                  </a:ext>
                </a:extLst>
              </a:tr>
              <a:tr h="3927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Thème 3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France, des guerres mondiales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l’Union européenne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Deux guerres mondiales au vingtième siècle.</a:t>
                      </a:r>
                    </a:p>
                    <a:p>
                      <a:pPr lvl="0"/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 construction européenne.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dirty="0">
                        <a:effectLst/>
                      </a:endParaRPr>
                    </a:p>
                  </a:txBody>
                  <a:tcPr marL="856" marR="15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partir des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traces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Grande Guerre et de la Seconde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Guerre mondiale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l’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environnement des élèves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(lieux de mémoire et du souvenir, paysages montrant les reconstructions, dates de commémoration), on présente l’ampleur des deux conflits en les situant dans leurs contextes européen et mondial. 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évoque la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Résistance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 combattante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la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On aborde le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génocide des Juifs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ainsi que les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persécution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l’encontre d’autres populations.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L’élève découvre que des pays européens, autrefois en guerre les uns contre les autres, sont aujourd’hui rassemblés au sein de </a:t>
                      </a:r>
                      <a:r>
                        <a:rPr lang="fr-FR" sz="1800" b="1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l’Union européenne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fr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" marR="15697" marT="0" marB="0"/>
                </a:tc>
                <a:extLst>
                  <a:ext uri="{0D108BD9-81ED-4DB2-BD59-A6C34878D82A}">
                    <a16:rowId xmlns:a16="http://schemas.microsoft.com/office/drawing/2014/main" val="1722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40567" cy="5577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</a:p>
          <a:p>
            <a:pPr marL="0" indent="0">
              <a:buNone/>
            </a:pPr>
            <a:r>
              <a:rPr lang="fr-FR" dirty="0"/>
              <a:t>a) Listez les </a:t>
            </a:r>
            <a:r>
              <a:rPr lang="fr-FR" b="1" dirty="0"/>
              <a:t>points communs</a:t>
            </a:r>
            <a:r>
              <a:rPr lang="fr-FR" dirty="0"/>
              <a:t>/ les </a:t>
            </a:r>
            <a:r>
              <a:rPr lang="fr-FR" b="1" dirty="0"/>
              <a:t>différences</a:t>
            </a:r>
            <a:r>
              <a:rPr lang="fr-FR" dirty="0"/>
              <a:t> entre les deux </a:t>
            </a:r>
            <a:r>
              <a:rPr lang="fr-FR" b="1" dirty="0"/>
              <a:t>guerres mondial</a:t>
            </a:r>
            <a:r>
              <a:rPr lang="fr-FR" dirty="0"/>
              <a:t>es</a:t>
            </a:r>
          </a:p>
          <a:p>
            <a:pPr marL="0" indent="0">
              <a:buNone/>
            </a:pPr>
            <a:r>
              <a:rPr lang="fr-FR" dirty="0"/>
              <a:t>b) Précisez la </a:t>
            </a:r>
            <a:r>
              <a:rPr lang="fr-FR" b="1" dirty="0"/>
              <a:t>politique du Gouvernement de Vichy </a:t>
            </a:r>
            <a:r>
              <a:rPr lang="fr-FR" dirty="0"/>
              <a:t>(intérieure, extérieure)</a:t>
            </a:r>
          </a:p>
          <a:p>
            <a:pPr marL="0" indent="0">
              <a:buNone/>
            </a:pPr>
            <a:r>
              <a:rPr lang="fr-FR" dirty="0"/>
              <a:t>c) Qu’est-ce que la « </a:t>
            </a:r>
            <a:r>
              <a:rPr lang="fr-FR" b="1" dirty="0"/>
              <a:t>Résistance</a:t>
            </a:r>
            <a:r>
              <a:rPr lang="fr-FR" dirty="0"/>
              <a:t> » ?</a:t>
            </a:r>
          </a:p>
          <a:p>
            <a:pPr marL="0" indent="0">
              <a:buNone/>
            </a:pPr>
            <a:r>
              <a:rPr lang="fr-FR" dirty="0"/>
              <a:t>d) Quel terme employé avec les élèves ? </a:t>
            </a:r>
            <a:r>
              <a:rPr lang="fr-FR" i="1" dirty="0"/>
              <a:t>extermination des Juifs, holocauste, Shoah, génocide, crime contre l’humanité</a:t>
            </a:r>
          </a:p>
          <a:p>
            <a:pPr marL="0" indent="0" algn="just">
              <a:buNone/>
            </a:pPr>
            <a:r>
              <a:rPr lang="fr-FR" dirty="0"/>
              <a:t>e) Doit-on faire une </a:t>
            </a:r>
            <a:r>
              <a:rPr lang="fr-FR" b="1" dirty="0"/>
              <a:t>distinction</a:t>
            </a:r>
            <a:r>
              <a:rPr lang="fr-FR" dirty="0"/>
              <a:t> entre </a:t>
            </a:r>
            <a:r>
              <a:rPr lang="fr-FR" b="1" dirty="0"/>
              <a:t>l’Europe</a:t>
            </a:r>
            <a:r>
              <a:rPr lang="fr-FR" dirty="0"/>
              <a:t> et l’</a:t>
            </a:r>
            <a:r>
              <a:rPr lang="fr-FR" b="1" dirty="0"/>
              <a:t>UE</a:t>
            </a:r>
            <a:r>
              <a:rPr lang="fr-FR" dirty="0"/>
              <a:t> (Union européenne) ?</a:t>
            </a:r>
          </a:p>
          <a:p>
            <a:pPr marL="0" indent="0" algn="just">
              <a:buNone/>
            </a:pPr>
            <a:r>
              <a:rPr lang="fr-FR" dirty="0"/>
              <a:t>f) Identifiez </a:t>
            </a:r>
            <a:r>
              <a:rPr lang="fr-FR" b="1" dirty="0"/>
              <a:t>différentes dimensions (aspects, domaines) </a:t>
            </a:r>
            <a:r>
              <a:rPr lang="fr-FR" dirty="0"/>
              <a:t>de la « </a:t>
            </a:r>
            <a:r>
              <a:rPr lang="fr-FR" b="1" dirty="0"/>
              <a:t>construction européenne</a:t>
            </a:r>
            <a:r>
              <a:rPr lang="fr-FR" dirty="0"/>
              <a:t> ».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220971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44" y="60960"/>
            <a:ext cx="905978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/>
              <a:t>La France dans les deux guerres mondiales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4221" y="1461185"/>
            <a:ext cx="9059779" cy="539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Eléments de convergences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mondiales</a:t>
            </a:r>
            <a:r>
              <a:rPr lang="fr-FR" sz="2600" dirty="0"/>
              <a:t> (conflit touchant le monde entier)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guerres totales </a:t>
            </a:r>
            <a:r>
              <a:rPr lang="fr-FR" sz="2600" dirty="0"/>
              <a:t>mobilisant et les combattants et les civils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violences extrêmes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Des bilans effroyables </a:t>
            </a:r>
            <a:r>
              <a:rPr lang="fr-FR" sz="2600" dirty="0"/>
              <a:t>et des traumatismes </a:t>
            </a:r>
            <a:r>
              <a:rPr lang="fr-FR" sz="2600" u="sng" dirty="0"/>
              <a:t>durables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La durée</a:t>
            </a:r>
            <a:r>
              <a:rPr lang="fr-FR" sz="2600" dirty="0"/>
              <a:t> des conflits et la </a:t>
            </a:r>
            <a:r>
              <a:rPr lang="fr-FR" sz="2600" u="sng" dirty="0"/>
              <a:t>séparation</a:t>
            </a:r>
            <a:r>
              <a:rPr lang="fr-FR" sz="2600" dirty="0"/>
              <a:t> des familles</a:t>
            </a:r>
          </a:p>
          <a:p>
            <a:pPr>
              <a:spcBef>
                <a:spcPts val="1824"/>
              </a:spcBef>
              <a:buFontTx/>
              <a:buChar char="-"/>
            </a:pPr>
            <a:r>
              <a:rPr lang="fr-FR" sz="2600" u="sng" dirty="0"/>
              <a:t>L’ampleur des traces mémorielles</a:t>
            </a:r>
            <a:r>
              <a:rPr lang="fr-FR" sz="2600" dirty="0"/>
              <a:t> et patrimoniales dans le paysage local (monuments aux morts, stèles, plaques…)</a:t>
            </a:r>
          </a:p>
        </p:txBody>
      </p:sp>
    </p:spTree>
    <p:extLst>
      <p:ext uri="{BB962C8B-B14F-4D97-AF65-F5344CB8AC3E}">
        <p14:creationId xmlns:p14="http://schemas.microsoft.com/office/powerpoint/2010/main" val="295558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La France dans les deux guerres mondiales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03823"/>
            <a:ext cx="9144000" cy="57466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Première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guerre de position (tranchées) </a:t>
            </a:r>
            <a:r>
              <a:rPr lang="fr-FR" sz="2900" dirty="0"/>
              <a:t>: « boucherie »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« patriotique »</a:t>
            </a:r>
            <a:r>
              <a:rPr lang="fr-FR" sz="2900" dirty="0"/>
              <a:t> entre nations (plutôt qu’idéologique)</a:t>
            </a:r>
          </a:p>
          <a:p>
            <a:pPr>
              <a:buFontTx/>
              <a:buChar char="-"/>
            </a:pPr>
            <a:r>
              <a:rPr lang="fr-FR" sz="2900" dirty="0"/>
              <a:t>Le maintien de la </a:t>
            </a:r>
            <a:r>
              <a:rPr lang="fr-FR" sz="2900" u="sng" dirty="0"/>
              <a:t>distinction front/arrière</a:t>
            </a:r>
          </a:p>
          <a:p>
            <a:pPr>
              <a:buFontTx/>
              <a:buChar char="-"/>
            </a:pPr>
            <a:r>
              <a:rPr lang="fr-FR" sz="2900" dirty="0"/>
              <a:t>De </a:t>
            </a:r>
            <a:r>
              <a:rPr lang="fr-FR" sz="2900" u="sng" dirty="0"/>
              <a:t>nouvelles armes </a:t>
            </a:r>
            <a:r>
              <a:rPr lang="fr-FR" sz="2900" dirty="0"/>
              <a:t>(avions, chars, sous-marins, gaz chimiques</a:t>
            </a:r>
            <a:r>
              <a:rPr lang="mr-IN" sz="2900" dirty="0"/>
              <a:t>…</a:t>
            </a:r>
            <a:r>
              <a:rPr lang="fr-FR" sz="2900" dirty="0"/>
              <a:t>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Spécificités de la Deuxième Guerre mondiale</a:t>
            </a:r>
          </a:p>
          <a:p>
            <a:pPr>
              <a:buFontTx/>
              <a:buChar char="-"/>
            </a:pPr>
            <a:r>
              <a:rPr lang="fr-FR" sz="2900" dirty="0"/>
              <a:t>La violence : </a:t>
            </a:r>
            <a:r>
              <a:rPr lang="fr-FR" sz="2900" u="sng" dirty="0"/>
              <a:t>génocide</a:t>
            </a:r>
            <a:r>
              <a:rPr lang="fr-FR" sz="2900" dirty="0"/>
              <a:t>, extermination, univers concentrationnaire</a:t>
            </a:r>
          </a:p>
          <a:p>
            <a:pPr>
              <a:buFontTx/>
              <a:buChar char="-"/>
            </a:pPr>
            <a:r>
              <a:rPr lang="fr-FR" sz="2900" dirty="0"/>
              <a:t>Une </a:t>
            </a:r>
            <a:r>
              <a:rPr lang="fr-FR" sz="2900" u="sng" dirty="0"/>
              <a:t>guerre idéologique </a:t>
            </a:r>
            <a:r>
              <a:rPr lang="fr-FR" sz="2900" dirty="0"/>
              <a:t>avec une atmosphère de guerre civile (résistance, collaboration)</a:t>
            </a:r>
          </a:p>
          <a:p>
            <a:pPr>
              <a:buFontTx/>
              <a:buChar char="-"/>
            </a:pPr>
            <a:r>
              <a:rPr lang="fr-FR" sz="2900" u="sng" dirty="0"/>
              <a:t>L’effacement de la différence militaires/civils </a:t>
            </a:r>
            <a:r>
              <a:rPr lang="fr-FR" sz="2900" dirty="0"/>
              <a:t>et ampleur des atteintes aux populations civiles</a:t>
            </a:r>
          </a:p>
          <a:p>
            <a:pPr>
              <a:buFontTx/>
              <a:buChar char="-"/>
            </a:pPr>
            <a:r>
              <a:rPr lang="fr-FR" sz="2900" u="sng" dirty="0"/>
              <a:t>La guerre </a:t>
            </a:r>
            <a:r>
              <a:rPr lang="fr-FR" sz="2900" dirty="0"/>
              <a:t>qui pénètre </a:t>
            </a:r>
            <a:r>
              <a:rPr lang="fr-FR" sz="2900" u="sng" dirty="0"/>
              <a:t>à l’échelle locale </a:t>
            </a:r>
            <a:r>
              <a:rPr lang="fr-FR" sz="2900" dirty="0"/>
              <a:t>(fin notion de « front »)</a:t>
            </a:r>
          </a:p>
          <a:p>
            <a:pPr>
              <a:buFontTx/>
              <a:buChar char="-"/>
            </a:pPr>
            <a:r>
              <a:rPr lang="fr-FR" sz="2900" u="sng" dirty="0"/>
              <a:t>L’emploi de l’arme atomique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2210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4F159A-6516-B840-AB00-46613F72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0" y="1280138"/>
            <a:ext cx="8609744" cy="557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QUESTIONS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b) Précisez la </a:t>
            </a:r>
            <a:r>
              <a:rPr lang="fr-FR" b="1" dirty="0"/>
              <a:t>politique du Gouvernement de Vichy </a:t>
            </a:r>
            <a:r>
              <a:rPr lang="fr-FR" dirty="0"/>
              <a:t>(intérieure, extérieure)</a:t>
            </a:r>
          </a:p>
          <a:p>
            <a:pPr marL="0" indent="0">
              <a:buNone/>
            </a:pPr>
            <a:endParaRPr lang="fr-FR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Révolution nationale </a:t>
            </a:r>
            <a:r>
              <a:rPr lang="fr-FR" dirty="0"/>
              <a:t>à l’intérieur</a:t>
            </a:r>
          </a:p>
          <a:p>
            <a:pPr marL="0" indent="0">
              <a:buNone/>
            </a:pPr>
            <a:r>
              <a:rPr lang="fr-FR" dirty="0"/>
              <a:t>(retour sur les idéaux de la Révolution française, dictature, répression, persécution)</a:t>
            </a:r>
          </a:p>
          <a:p>
            <a:pPr marL="0" indent="0">
              <a:buNone/>
            </a:pPr>
            <a:endParaRPr lang="fr-FR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432FF"/>
                </a:solidFill>
              </a:rPr>
              <a:t>Collaboration</a:t>
            </a:r>
            <a:r>
              <a:rPr lang="fr-FR" dirty="0"/>
              <a:t> avec l’Allemagne nazie à l’extérieur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C4BE89-E837-7447-837A-593BACC3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04"/>
            <a:ext cx="9144000" cy="7756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B) Le thème : la France des deux guerres mondiales à la construction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289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1834</Words>
  <Application>Microsoft Macintosh PowerPoint</Application>
  <PresentationFormat>Affichage à l'écran (4:3)</PresentationFormat>
  <Paragraphs>233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Les violences</vt:lpstr>
      <vt:lpstr>Calendrier S1-S7</vt:lpstr>
      <vt:lpstr>Le calendrier du S1-S7</vt:lpstr>
      <vt:lpstr>Plan du TD6</vt:lpstr>
      <vt:lpstr>A) Le thème : la France des deux guerres mondiales à la construction européenne</vt:lpstr>
      <vt:lpstr>B) Le thème : la France des deux guerres mondiales à la construction européenne</vt:lpstr>
      <vt:lpstr>La France dans les deux guerres mondiales</vt:lpstr>
      <vt:lpstr>La France dans les deux guerres mondiales</vt:lpstr>
      <vt:lpstr>B) Le thème : la France des deux guerres mondiales à la construction européenne</vt:lpstr>
      <vt:lpstr>B) Le thème : la France des deux guerres mondiales à la construction européenne</vt:lpstr>
      <vt:lpstr>B) Le thème : la France des deux guerres mondiales à la construction européenne</vt:lpstr>
      <vt:lpstr>La construction européenne</vt:lpstr>
      <vt:lpstr>Présentation PowerPoint</vt:lpstr>
      <vt:lpstr>Présentation PowerPoint</vt:lpstr>
      <vt:lpstr>C) La violence</vt:lpstr>
      <vt:lpstr>C) La violence</vt:lpstr>
      <vt:lpstr>C) La violence</vt:lpstr>
      <vt:lpstr>C) La violence</vt:lpstr>
      <vt:lpstr>C) La violence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215</cp:revision>
  <cp:lastPrinted>2017-09-04T10:56:21Z</cp:lastPrinted>
  <dcterms:created xsi:type="dcterms:W3CDTF">2020-09-06T15:52:41Z</dcterms:created>
  <dcterms:modified xsi:type="dcterms:W3CDTF">2024-11-24T10:03:14Z</dcterms:modified>
</cp:coreProperties>
</file>