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07" r:id="rId3"/>
    <p:sldId id="305" r:id="rId4"/>
    <p:sldId id="260" r:id="rId5"/>
    <p:sldId id="262" r:id="rId6"/>
    <p:sldId id="316" r:id="rId7"/>
    <p:sldId id="274" r:id="rId8"/>
    <p:sldId id="275" r:id="rId9"/>
    <p:sldId id="272" r:id="rId10"/>
    <p:sldId id="308" r:id="rId11"/>
    <p:sldId id="267" r:id="rId12"/>
    <p:sldId id="317" r:id="rId13"/>
    <p:sldId id="318" r:id="rId14"/>
    <p:sldId id="309" r:id="rId15"/>
    <p:sldId id="315" r:id="rId16"/>
    <p:sldId id="266" r:id="rId17"/>
    <p:sldId id="278" r:id="rId18"/>
    <p:sldId id="280" r:id="rId19"/>
    <p:sldId id="314" r:id="rId20"/>
    <p:sldId id="264" r:id="rId21"/>
    <p:sldId id="319" r:id="rId22"/>
    <p:sldId id="265" r:id="rId23"/>
    <p:sldId id="320" r:id="rId24"/>
    <p:sldId id="321" r:id="rId25"/>
    <p:sldId id="322" r:id="rId26"/>
    <p:sldId id="323" r:id="rId27"/>
    <p:sldId id="27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0920" autoAdjust="0"/>
  </p:normalViewPr>
  <p:slideViewPr>
    <p:cSldViewPr>
      <p:cViewPr varScale="1">
        <p:scale>
          <a:sx n="100" d="100"/>
          <a:sy n="100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7FB0E-9F9B-4027-90F7-74EBFD402A3C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1023A-1C9C-410C-A364-956A830A9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2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1023A-1C9C-410C-A364-956A830A964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91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1023A-1C9C-410C-A364-956A830A964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26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1023A-1C9C-410C-A364-956A830A964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59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1023A-1C9C-410C-A364-956A830A964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5E4134-85ED-4294-97F9-F9CE7BCAA7B6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ante.gouv.fr/IMG/pdf/180326-dossier_de_presse_priorite_prevention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1689/download?attachmen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tablecps.org/page-21-0-0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tablecps.org/page-12-0-0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duscol.education.fr/document/1975/downloa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s.sante.fr/CFESBases/catalogue/pdf/127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scol.education.fr/document/1689/download?attachment" TargetMode="External"/><Relationship Id="rId5" Type="http://schemas.openxmlformats.org/officeDocument/2006/relationships/hyperlink" Target="https://eduscol.education.fr/cid105644/le-parcours-educatif-sante.html" TargetMode="External"/><Relationship Id="rId4" Type="http://schemas.openxmlformats.org/officeDocument/2006/relationships/hyperlink" Target="http://www.education.gouv.fr/cid50297/la-sante-des-elev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1052736"/>
            <a:ext cx="6477000" cy="18288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S. Bourget , ESPE CVL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BF4FF6-FBF5-A420-4B7C-D212785C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39440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3CB5F4-C4C1-B91B-424E-D1B1143EB1D8}"/>
              </a:ext>
            </a:extLst>
          </p:cNvPr>
          <p:cNvSpPr txBox="1"/>
          <p:nvPr/>
        </p:nvSpPr>
        <p:spPr>
          <a:xfrm>
            <a:off x="3059832" y="5157192"/>
            <a:ext cx="60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JOURNEE MONDIALE DE LA SANTE  7 AVRIL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4"/>
    </mc:Choice>
    <mc:Fallback xmlns="">
      <p:transition spd="slow" advTm="245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9F49B-A5D9-488D-9A20-B9C9CFFD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définition de l’éducation à la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D7EE0-4033-436D-AE2B-B5A6D08470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dirty="0"/>
              <a:t>L’éducation à la santé à l’École « vise à aider chaque jeune à s’approprier progressivement les moyens d’opérer des choix, d’adopter des comportements responsables, pour lui-même comme vis-à-vis d’autrui et de l’environnement. Elle permet ainsi de préparer les jeunes à exercer leur citoyenneté avec responsabilité, dans une société où les questions de santé constituent une préoccupation majeure. Ni simple discours sur la santé, ni seulement apport d’informations, elle a pour objectif le développement de compétences. »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1500" dirty="0"/>
              <a:t>Education à la santé en milieu scolairehttps://cache.media.eduscol.education.fr/file/Action_sanitaire_et_sociale/30/4/guide_education_sante_115304.pdf</a:t>
            </a:r>
          </a:p>
          <a:p>
            <a:pPr marL="0" indent="0">
              <a:buNone/>
            </a:pPr>
            <a:r>
              <a:rPr lang="fr-FR" sz="1500" dirty="0"/>
              <a:t>circulaire n° 98-237 du 24 novembre 1998, « Orientations pour l’éducation à la santé à l’école et au </a:t>
            </a:r>
            <a:br>
              <a:rPr lang="fr-FR" sz="1500" dirty="0"/>
            </a:br>
            <a:r>
              <a:rPr lang="fr-FR" sz="1500" dirty="0"/>
              <a:t>collège », BOEN n° 45 du 3 décembre 1998.</a:t>
            </a:r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0153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16242" r="14652" b="8454"/>
          <a:stretch>
            <a:fillRect/>
          </a:stretch>
        </p:blipFill>
        <p:spPr bwMode="auto">
          <a:xfrm>
            <a:off x="467544" y="332656"/>
            <a:ext cx="828770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4"/>
    </mc:Choice>
    <mc:Fallback xmlns="">
      <p:transition spd="slow" advTm="567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D5ED7-FCF9-D89C-D3DF-63ECC353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15FEE-D65F-9672-A44C-C829C2E2B3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2018: Comité interministériel de la santé:</a:t>
            </a:r>
          </a:p>
          <a:p>
            <a:pPr marL="0" indent="0">
              <a:buNone/>
            </a:pPr>
            <a:r>
              <a:rPr lang="fr-FR" dirty="0"/>
              <a:t>Adoption d’une approche globale de la santé avec une priorité donnée à la prévention et définition de la démarche Ecole promotrice de santé.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https://sante.gouv.fr/IMG/pdf/180326-dossier_de_presse_priorite_prevention.pdf</a:t>
            </a:r>
            <a:r>
              <a:rPr lang="fr-FR" dirty="0"/>
              <a:t> (p15)</a:t>
            </a:r>
          </a:p>
        </p:txBody>
      </p:sp>
    </p:spTree>
    <p:extLst>
      <p:ext uri="{BB962C8B-B14F-4D97-AF65-F5344CB8AC3E}">
        <p14:creationId xmlns:p14="http://schemas.microsoft.com/office/powerpoint/2010/main" val="386931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436E4-9317-E22C-EE31-F6C0EE1D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033AE4-D7B9-194C-B79E-20FA447110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584" y="116632"/>
            <a:ext cx="5378661" cy="44958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06DF71-C2CC-1A3E-6131-880D4C6BB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933056"/>
            <a:ext cx="414427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3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Plusieurs instances et dispositifs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Les CESC </a:t>
            </a:r>
            <a:r>
              <a:rPr lang="fr-FR" dirty="0"/>
              <a:t>sont déclinés à plusieurs échelles </a:t>
            </a:r>
          </a:p>
          <a:p>
            <a:pPr marL="0" indent="0">
              <a:buNone/>
            </a:pPr>
            <a:r>
              <a:rPr lang="fr-FR" dirty="0"/>
              <a:t>(académiques, départementales, du bassin , de l’établissement)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/>
              <a:t>CESC: comité d’éducation à la santé et à la citoyenneté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Mise en place d’un </a:t>
            </a:r>
            <a:r>
              <a:rPr lang="fr-FR" b="1" dirty="0"/>
              <a:t>Parcours éducatif de santé</a:t>
            </a:r>
            <a:r>
              <a:rPr lang="fr-FR" dirty="0"/>
              <a:t>, et du Parcours citoyen qui vont développer des compétences auprès des élèves.</a:t>
            </a:r>
          </a:p>
        </p:txBody>
      </p:sp>
    </p:spTree>
    <p:extLst>
      <p:ext uri="{BB962C8B-B14F-4D97-AF65-F5344CB8AC3E}">
        <p14:creationId xmlns:p14="http://schemas.microsoft.com/office/powerpoint/2010/main" val="93663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BDE60-773B-450C-8EF8-61C3D9C4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parcours éducatif de santé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F205A-46C0-43AA-A830-5931C27CEEFA}"/>
              </a:ext>
            </a:extLst>
          </p:cNvPr>
          <p:cNvSpPr/>
          <p:nvPr/>
        </p:nvSpPr>
        <p:spPr>
          <a:xfrm>
            <a:off x="3446161" y="3429000"/>
            <a:ext cx="2133951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/>
              <a:t>Parcours éducatif </a:t>
            </a:r>
            <a:r>
              <a:rPr lang="fr-FR" sz="2800" dirty="0"/>
              <a:t>de santé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81EBAC-7947-4506-A74C-A58D3EAE3280}"/>
              </a:ext>
            </a:extLst>
          </p:cNvPr>
          <p:cNvSpPr/>
          <p:nvPr/>
        </p:nvSpPr>
        <p:spPr>
          <a:xfrm>
            <a:off x="539549" y="1553367"/>
            <a:ext cx="2520280" cy="11507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Education et de prévention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22CA14B-0F28-4DC7-A193-950E7C3AFAD3}"/>
              </a:ext>
            </a:extLst>
          </p:cNvPr>
          <p:cNvSpPr/>
          <p:nvPr/>
        </p:nvSpPr>
        <p:spPr>
          <a:xfrm>
            <a:off x="6116569" y="1462604"/>
            <a:ext cx="2520280" cy="12029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protection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8CB6FA3-BAB9-479A-9703-EB1D828AE536}"/>
              </a:ext>
            </a:extLst>
          </p:cNvPr>
          <p:cNvCxnSpPr>
            <a:cxnSpLocks/>
          </p:cNvCxnSpPr>
          <p:nvPr/>
        </p:nvCxnSpPr>
        <p:spPr>
          <a:xfrm flipH="1" flipV="1">
            <a:off x="2915816" y="2376105"/>
            <a:ext cx="432046" cy="88904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2D05AFE-E107-4317-BDC0-37BD7481672E}"/>
              </a:ext>
            </a:extLst>
          </p:cNvPr>
          <p:cNvCxnSpPr>
            <a:cxnSpLocks/>
          </p:cNvCxnSpPr>
          <p:nvPr/>
        </p:nvCxnSpPr>
        <p:spPr>
          <a:xfrm flipV="1">
            <a:off x="5479966" y="2204864"/>
            <a:ext cx="636603" cy="109628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6592854-DA70-43CE-A7B9-76744051DC99}"/>
              </a:ext>
            </a:extLst>
          </p:cNvPr>
          <p:cNvSpPr txBox="1"/>
          <p:nvPr/>
        </p:nvSpPr>
        <p:spPr>
          <a:xfrm flipH="1">
            <a:off x="434444" y="2722697"/>
            <a:ext cx="2939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-prévention des conduites addictives</a:t>
            </a:r>
          </a:p>
          <a:p>
            <a:r>
              <a:rPr lang="fr-FR" dirty="0"/>
              <a:t>-éducation à l’alimentation et au gout</a:t>
            </a:r>
          </a:p>
          <a:p>
            <a:r>
              <a:rPr lang="fr-FR" dirty="0"/>
              <a:t>-promotion de l’activité physique</a:t>
            </a:r>
          </a:p>
          <a:p>
            <a:r>
              <a:rPr lang="fr-FR" dirty="0"/>
              <a:t>-éducation à la sexualité</a:t>
            </a:r>
          </a:p>
          <a:p>
            <a:r>
              <a:rPr lang="fr-FR" dirty="0"/>
              <a:t>-protection de l’enfance</a:t>
            </a:r>
          </a:p>
          <a:p>
            <a:r>
              <a:rPr lang="fr-FR" dirty="0"/>
              <a:t>-vaccination, environnement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2A29FE-700F-4866-82D2-00C33267D913}"/>
              </a:ext>
            </a:extLst>
          </p:cNvPr>
          <p:cNvSpPr txBox="1"/>
          <p:nvPr/>
        </p:nvSpPr>
        <p:spPr>
          <a:xfrm flipH="1">
            <a:off x="5652119" y="2722697"/>
            <a:ext cx="3384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-mener des actions visant à créer un climat favorisant les apprentissages et du mieux vivre ensemble</a:t>
            </a:r>
          </a:p>
          <a:p>
            <a:r>
              <a:rPr lang="fr-FR" dirty="0"/>
              <a:t>-articulation des différents temps de vie de l’élève, amélioration de l’environnement de l’établissement</a:t>
            </a:r>
          </a:p>
          <a:p>
            <a:r>
              <a:rPr lang="fr-FR" dirty="0"/>
              <a:t>-mettre à disposition des ressources pour les élèves et leur famille en matière de santé (dépistage, visites médicale…)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CB31D8-E757-5A9A-2686-66F522D6E113}"/>
              </a:ext>
            </a:extLst>
          </p:cNvPr>
          <p:cNvSpPr txBox="1"/>
          <p:nvPr/>
        </p:nvSpPr>
        <p:spPr>
          <a:xfrm>
            <a:off x="1187624" y="63093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https://eduscol.education.fr/document/1689/download?attachment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93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Les compétences psycho-sociales de l’OMS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03648" y="220486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Définition:</a:t>
            </a:r>
          </a:p>
          <a:p>
            <a:r>
              <a:rPr lang="fr-FR" sz="2800" dirty="0"/>
              <a:t>« la capacité d’une personne à répondre avec efficacité aux exigences et aux épreuves de la vie quotidienne. C’est l’aptitude d’une personne à maintenir un état de bien-être mental, en adoptant un comportement approprié et positif à l’occasion des relations entretenues avec les autres, sa propre culture et son environnement. »</a:t>
            </a:r>
          </a:p>
          <a:p>
            <a:endParaRPr lang="fr-FR" sz="2800" dirty="0"/>
          </a:p>
          <a:p>
            <a:r>
              <a:rPr lang="fr-FR" sz="2800" dirty="0">
                <a:hlinkClick r:id="rId2"/>
              </a:rPr>
              <a:t>http://www.cartablecps.org/page-21-0-0.html</a:t>
            </a:r>
            <a:endParaRPr lang="fr-FR" sz="2800" dirty="0"/>
          </a:p>
          <a:p>
            <a:endParaRPr lang="fr-F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71"/>
    </mc:Choice>
    <mc:Fallback xmlns="">
      <p:transition spd="slow" advTm="8417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Les compétences psycho-sociales de l’OMS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Espace réservé pour une image  4" descr="Le cartable des compétences psychosociales || IREPS Pays de la Loi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4584" y="1988840"/>
            <a:ext cx="10316581" cy="34563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31840" y="58772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http://www.cartablecps.org/page-12-0-0.html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0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16"/>
    </mc:Choice>
    <mc:Fallback xmlns="">
      <p:transition spd="slow" advTm="419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114" y="97492"/>
            <a:ext cx="8153400" cy="598512"/>
          </a:xfrm>
        </p:spPr>
        <p:txBody>
          <a:bodyPr>
            <a:normAutofit/>
          </a:bodyPr>
          <a:lstStyle/>
          <a:p>
            <a:r>
              <a:rPr lang="fr-FR" sz="2800" dirty="0"/>
              <a:t>Lien entre les CPS et les compétences du SCCC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99784" y="1641107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œuvre du parcours de santé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https://eduscol.education.fr/document/1975/download</a:t>
            </a:r>
            <a:endParaRPr lang="fr-FR" dirty="0"/>
          </a:p>
          <a:p>
            <a:endParaRPr lang="fr-FR" dirty="0"/>
          </a:p>
        </p:txBody>
      </p:sp>
      <p:pic>
        <p:nvPicPr>
          <p:cNvPr id="6" name="Espace réservé pour une image  4" descr="guide-pes-v6-688325-pdf-197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31" y="696004"/>
            <a:ext cx="7212315" cy="60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54"/>
    </mc:Choice>
    <mc:Fallback xmlns="">
      <p:transition spd="slow" advTm="8945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guide-pes-v6-688325-pdf-197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7560840" cy="64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5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92F55-BA37-407C-90D2-54F354FB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42CA38-19C3-4E28-B6D3-70BD303120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Définir la santé</a:t>
            </a:r>
          </a:p>
          <a:p>
            <a:r>
              <a:rPr lang="fr-FR" dirty="0"/>
              <a:t>Définir l’éducation à la santé</a:t>
            </a:r>
          </a:p>
          <a:p>
            <a:r>
              <a:rPr lang="fr-FR" dirty="0"/>
              <a:t>Etude de quelques séquences de classe.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5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A9049-07CD-41E8-B638-F6A4A06D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pédagogie de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0108A2-31B2-49D6-B8F9-5DE8748A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 est votre définition?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4C37EE-18B0-4D6E-9B6E-DE5B2DC5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12/09/2024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9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CEB13-2CAE-6020-4F78-078D52B1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0175"/>
            <a:ext cx="6447501" cy="990600"/>
          </a:xfrm>
        </p:spPr>
        <p:txBody>
          <a:bodyPr/>
          <a:lstStyle/>
          <a:p>
            <a:r>
              <a:rPr lang="fr-FR" dirty="0"/>
              <a:t>La pédagogie de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E200A7-0CCE-CEFB-DD9F-FCD11A67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71" y="2848053"/>
            <a:ext cx="6447501" cy="3152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100" b="1" dirty="0">
                <a:solidFill>
                  <a:srgbClr val="00B050"/>
                </a:solidFill>
                <a:cs typeface="Calibri" panose="020F0502020204030204" pitchFamily="34" charset="0"/>
              </a:rPr>
              <a:t>Définition:</a:t>
            </a:r>
          </a:p>
          <a:p>
            <a:pPr marL="0" indent="0">
              <a:buNone/>
            </a:pPr>
            <a:r>
              <a:rPr lang="fr-FR" sz="1800" dirty="0">
                <a:cs typeface="Calibri" panose="020F0502020204030204" pitchFamily="34" charset="0"/>
              </a:rPr>
              <a:t>La pédagogie de projet est une pratique de pédagogie active qui permet de transmettre des savoirs et savoirs faire à travers la réalisation d’une production concrète.</a:t>
            </a:r>
          </a:p>
          <a:p>
            <a:pPr marL="0" indent="0">
              <a:buNone/>
            </a:pPr>
            <a:br>
              <a:rPr lang="fr-FR" sz="1800" b="1" dirty="0">
                <a:solidFill>
                  <a:srgbClr val="00B050"/>
                </a:solidFill>
                <a:cs typeface="Calibri" panose="020F0502020204030204" pitchFamily="34" charset="0"/>
              </a:rPr>
            </a:br>
            <a:endParaRPr lang="fr-FR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75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29C75-3A9D-4F0C-8B9A-4218C19F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pédagogie de projet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CCF1F-26D0-4127-855D-AA8078FD71BC}"/>
              </a:ext>
            </a:extLst>
          </p:cNvPr>
          <p:cNvSpPr/>
          <p:nvPr/>
        </p:nvSpPr>
        <p:spPr>
          <a:xfrm>
            <a:off x="793375" y="2014963"/>
            <a:ext cx="6104965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  <a:cs typeface="Calibri" panose="020F0502020204030204" pitchFamily="34" charset="0"/>
              </a:rPr>
              <a:t>Objectifs principaux</a:t>
            </a:r>
          </a:p>
          <a:p>
            <a:br>
              <a:rPr lang="fr-FR" sz="1350" dirty="0">
                <a:cs typeface="Calibri" panose="020F0502020204030204" pitchFamily="34" charset="0"/>
              </a:rPr>
            </a:br>
            <a:r>
              <a:rPr lang="fr-FR" dirty="0">
                <a:cs typeface="Calibri" panose="020F0502020204030204" pitchFamily="34" charset="0"/>
              </a:rPr>
              <a:t>-Donner du sens à ce que l’on apprend</a:t>
            </a:r>
          </a:p>
          <a:p>
            <a:br>
              <a:rPr lang="fr-FR" dirty="0">
                <a:cs typeface="Calibri" panose="020F0502020204030204" pitchFamily="34" charset="0"/>
              </a:rPr>
            </a:br>
            <a:r>
              <a:rPr lang="fr-FR" dirty="0">
                <a:cs typeface="Calibri" panose="020F0502020204030204" pitchFamily="34" charset="0"/>
              </a:rPr>
              <a:t>-Créer de la motivation durant les temps de formation</a:t>
            </a:r>
          </a:p>
          <a:p>
            <a:br>
              <a:rPr lang="fr-FR" dirty="0">
                <a:cs typeface="Calibri" panose="020F0502020204030204" pitchFamily="34" charset="0"/>
              </a:rPr>
            </a:br>
            <a:r>
              <a:rPr lang="fr-FR" dirty="0">
                <a:cs typeface="Calibri" panose="020F0502020204030204" pitchFamily="34" charset="0"/>
              </a:rPr>
              <a:t>-Changer les modalités pour apprendre</a:t>
            </a:r>
          </a:p>
          <a:p>
            <a:br>
              <a:rPr lang="fr-FR" dirty="0">
                <a:cs typeface="Calibri" panose="020F0502020204030204" pitchFamily="34" charset="0"/>
              </a:rPr>
            </a:br>
            <a:r>
              <a:rPr lang="fr-FR" dirty="0">
                <a:cs typeface="Calibri" panose="020F0502020204030204" pitchFamily="34" charset="0"/>
              </a:rPr>
              <a:t>-Développer des compétences à caractère transversal</a:t>
            </a:r>
          </a:p>
          <a:p>
            <a:br>
              <a:rPr lang="fr-FR" dirty="0">
                <a:cs typeface="Calibri" panose="020F0502020204030204" pitchFamily="34" charset="0"/>
              </a:rPr>
            </a:br>
            <a:r>
              <a:rPr lang="fr-FR" dirty="0">
                <a:cs typeface="Calibri" panose="020F0502020204030204" pitchFamily="34" charset="0"/>
              </a:rPr>
              <a:t>-Contribuer à la socialisation des élèves</a:t>
            </a:r>
          </a:p>
          <a:p>
            <a:br>
              <a:rPr lang="fr-FR" dirty="0">
                <a:cs typeface="Calibri" panose="020F0502020204030204" pitchFamily="34" charset="0"/>
              </a:rPr>
            </a:br>
            <a:r>
              <a:rPr lang="fr-FR" dirty="0">
                <a:cs typeface="Calibri" panose="020F0502020204030204" pitchFamily="34" charset="0"/>
              </a:rPr>
              <a:t>-Prendre en compte la diversité des élèves</a:t>
            </a:r>
          </a:p>
        </p:txBody>
      </p:sp>
    </p:spTree>
    <p:extLst>
      <p:ext uri="{BB962C8B-B14F-4D97-AF65-F5344CB8AC3E}">
        <p14:creationId xmlns:p14="http://schemas.microsoft.com/office/powerpoint/2010/main" val="1708088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2C3C8-2A5C-4221-B132-26CD59DF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Pédagogie de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74E7FE-1686-4F1C-B9B0-A35A55899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Les conditions de réussite d'un projet</a:t>
            </a:r>
          </a:p>
          <a:p>
            <a:pPr marL="0" indent="0">
              <a:buNone/>
            </a:pPr>
            <a:br>
              <a:rPr lang="fr-FR" sz="2100" dirty="0"/>
            </a:br>
            <a:r>
              <a:rPr lang="fr-FR" sz="2100" dirty="0"/>
              <a:t>-</a:t>
            </a:r>
            <a:r>
              <a:rPr lang="fr-FR" sz="2100" b="1" dirty="0"/>
              <a:t>l'adhésion des acteurs </a:t>
            </a:r>
            <a:r>
              <a:rPr lang="fr-FR" sz="2100" dirty="0"/>
              <a:t>au projet ;</a:t>
            </a:r>
            <a:br>
              <a:rPr lang="fr-FR" sz="2100" dirty="0"/>
            </a:br>
            <a:r>
              <a:rPr lang="fr-FR" sz="2100" dirty="0"/>
              <a:t>-une </a:t>
            </a:r>
            <a:r>
              <a:rPr lang="fr-FR" sz="2100" b="1" dirty="0"/>
              <a:t>définition compréhensible des attentes</a:t>
            </a:r>
            <a:r>
              <a:rPr lang="fr-FR" sz="2100" dirty="0"/>
              <a:t>;</a:t>
            </a:r>
            <a:br>
              <a:rPr lang="fr-FR" sz="2100" dirty="0"/>
            </a:br>
            <a:r>
              <a:rPr lang="fr-FR" sz="2100" dirty="0"/>
              <a:t>-un </a:t>
            </a:r>
            <a:r>
              <a:rPr lang="fr-FR" sz="2100" b="1" dirty="0"/>
              <a:t>calendrier</a:t>
            </a:r>
            <a:r>
              <a:rPr lang="fr-FR" sz="2100" dirty="0"/>
              <a:t> prévisionnel</a:t>
            </a:r>
            <a:br>
              <a:rPr lang="fr-FR" sz="2100" dirty="0"/>
            </a:br>
            <a:r>
              <a:rPr lang="fr-FR" sz="2100" dirty="0"/>
              <a:t>-la </a:t>
            </a:r>
            <a:r>
              <a:rPr lang="fr-FR" sz="2100" b="1" dirty="0"/>
              <a:t>communication permanente </a:t>
            </a:r>
            <a:r>
              <a:rPr lang="fr-FR" sz="2100" dirty="0"/>
              <a:t>; revues de projet</a:t>
            </a:r>
            <a:br>
              <a:rPr lang="fr-FR" sz="2100" dirty="0"/>
            </a:br>
            <a:r>
              <a:rPr lang="fr-FR" sz="2100" dirty="0"/>
              <a:t>-la </a:t>
            </a:r>
            <a:r>
              <a:rPr lang="fr-FR" sz="2100" b="1" dirty="0"/>
              <a:t>valorisation</a:t>
            </a:r>
            <a:r>
              <a:rPr lang="fr-FR" sz="2100" dirty="0"/>
              <a:t> de l'investissement des élèves.</a:t>
            </a:r>
          </a:p>
        </p:txBody>
      </p:sp>
    </p:spTree>
    <p:extLst>
      <p:ext uri="{BB962C8B-B14F-4D97-AF65-F5344CB8AC3E}">
        <p14:creationId xmlns:p14="http://schemas.microsoft.com/office/powerpoint/2010/main" val="3020858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782BD-C2B7-43E7-BA61-31A254A2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Pédagogie de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ECFD2C-8F21-4DD9-9A4A-327BC433F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100" b="1" dirty="0">
                <a:solidFill>
                  <a:srgbClr val="00B050"/>
                </a:solidFill>
              </a:rPr>
              <a:t>Les différents temps du projet: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5B1D80-7569-40CE-8C06-FD1A537F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616D68-FB25-4452-B065-B671EFE0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32" t="27696" r="22133" b="32729"/>
          <a:stretch/>
        </p:blipFill>
        <p:spPr>
          <a:xfrm>
            <a:off x="2104465" y="2847415"/>
            <a:ext cx="3536576" cy="285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17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64047-561A-7A2C-64BB-DA008F81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A304F12-6086-A116-DE5B-F4A0B3A7CEA4}"/>
              </a:ext>
            </a:extLst>
          </p:cNvPr>
          <p:cNvSpPr/>
          <p:nvPr/>
        </p:nvSpPr>
        <p:spPr>
          <a:xfrm>
            <a:off x="3491880" y="5013176"/>
            <a:ext cx="2016224" cy="10828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Production finale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1231215-093A-1CF6-57A8-83038D8D2FB3}"/>
              </a:ext>
            </a:extLst>
          </p:cNvPr>
          <p:cNvSpPr/>
          <p:nvPr/>
        </p:nvSpPr>
        <p:spPr>
          <a:xfrm>
            <a:off x="3419872" y="1219200"/>
            <a:ext cx="2016224" cy="10828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Situation initiale :</a:t>
            </a:r>
          </a:p>
          <a:p>
            <a:pPr algn="ctr"/>
            <a:r>
              <a:rPr lang="fr-FR" dirty="0"/>
              <a:t>constat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55ED698-B4D4-48F6-D7E9-38E38888B969}"/>
              </a:ext>
            </a:extLst>
          </p:cNvPr>
          <p:cNvCxnSpPr/>
          <p:nvPr/>
        </p:nvCxnSpPr>
        <p:spPr>
          <a:xfrm>
            <a:off x="4499992" y="2574776"/>
            <a:ext cx="0" cy="20783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E88591D3-2998-1AE6-F6BC-87F8E329CC7C}"/>
              </a:ext>
            </a:extLst>
          </p:cNvPr>
          <p:cNvSpPr/>
          <p:nvPr/>
        </p:nvSpPr>
        <p:spPr>
          <a:xfrm>
            <a:off x="7055770" y="1760612"/>
            <a:ext cx="1710278" cy="2078360"/>
          </a:xfrm>
          <a:prstGeom prst="wedgeRectCallout">
            <a:avLst>
              <a:gd name="adj1" fmla="val -167837"/>
              <a:gd name="adj2" fmla="val 259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Identification des différentes étapes clefs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Calendrier</a:t>
            </a:r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03975E77-6277-1359-4F67-EF581587F5C4}"/>
              </a:ext>
            </a:extLst>
          </p:cNvPr>
          <p:cNvSpPr/>
          <p:nvPr/>
        </p:nvSpPr>
        <p:spPr>
          <a:xfrm>
            <a:off x="612647" y="1760612"/>
            <a:ext cx="2016219" cy="2078360"/>
          </a:xfrm>
          <a:prstGeom prst="wedgeRectCallout">
            <a:avLst>
              <a:gd name="adj1" fmla="val 118536"/>
              <a:gd name="adj2" fmla="val 273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Connaissances mises en jeu</a:t>
            </a:r>
          </a:p>
          <a:p>
            <a:pPr algn="ctr"/>
            <a:r>
              <a:rPr lang="fr-FR" dirty="0"/>
              <a:t>(pluridisciplinarité)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Compétences développées</a:t>
            </a:r>
          </a:p>
          <a:p>
            <a:pPr algn="ctr"/>
            <a:endParaRPr lang="fr-FR" dirty="0"/>
          </a:p>
        </p:txBody>
      </p:sp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2D8367BE-8525-D205-3C68-B5DFC8B8A48D}"/>
              </a:ext>
            </a:extLst>
          </p:cNvPr>
          <p:cNvSpPr/>
          <p:nvPr/>
        </p:nvSpPr>
        <p:spPr>
          <a:xfrm>
            <a:off x="7091622" y="4221088"/>
            <a:ext cx="1710278" cy="2078360"/>
          </a:xfrm>
          <a:prstGeom prst="wedgeRectCallout">
            <a:avLst>
              <a:gd name="adj1" fmla="val -122726"/>
              <a:gd name="adj2" fmla="val 204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Evaluation du projet</a:t>
            </a:r>
          </a:p>
        </p:txBody>
      </p:sp>
    </p:spTree>
    <p:extLst>
      <p:ext uri="{BB962C8B-B14F-4D97-AF65-F5344CB8AC3E}">
        <p14:creationId xmlns:p14="http://schemas.microsoft.com/office/powerpoint/2010/main" val="802561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CAC3D-05AA-F255-E3C0-D066A8A8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faire pour le prochain cours: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E13BC-39F9-E266-7649-D6E507211D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Durant le stage en établissement du 14/10 au 18/10: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 déposer pour le 8/11 sur </a:t>
            </a:r>
            <a:r>
              <a:rPr lang="fr-FR" dirty="0" err="1"/>
              <a:t>celene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Questions:</a:t>
            </a:r>
          </a:p>
          <a:p>
            <a:pPr marL="514350" indent="-514350">
              <a:buAutoNum type="arabicParenR"/>
            </a:pPr>
            <a:r>
              <a:rPr lang="fr-FR" dirty="0"/>
              <a:t>Y a-t-il des actions en lien avec l’éducation à la santé mises en place? Sur quelles thématiques?</a:t>
            </a:r>
          </a:p>
          <a:p>
            <a:pPr marL="514350" indent="-514350">
              <a:buAutoNum type="arabicParenR"/>
            </a:pPr>
            <a:r>
              <a:rPr lang="fr-FR" dirty="0"/>
              <a:t>Ces actions sont elles réalisées au cours d’une séquence de classe ou sous  forme de projet?</a:t>
            </a:r>
          </a:p>
          <a:p>
            <a:pPr marL="514350" indent="-514350">
              <a:buAutoNum type="arabicParenR"/>
            </a:pPr>
            <a:r>
              <a:rPr lang="fr-FR" dirty="0"/>
              <a:t>Y a-t-il des effets visibles de ces actions?</a:t>
            </a:r>
          </a:p>
          <a:p>
            <a:pPr marL="514350" indent="-514350">
              <a:buAutoNum type="arabicParenR"/>
            </a:pPr>
            <a:r>
              <a:rPr lang="fr-FR" dirty="0"/>
              <a:t>Combien de temps y consacrez vous par an?</a:t>
            </a:r>
          </a:p>
          <a:p>
            <a:pPr marL="514350" indent="-514350">
              <a:buAutoNum type="arabicParenR"/>
            </a:pPr>
            <a:r>
              <a:rPr lang="fr-FR" dirty="0"/>
              <a:t>Qu’est ce que vous aimeriez mettre en place si vous aviez plus de temps à y consacrer?</a:t>
            </a:r>
          </a:p>
          <a:p>
            <a:pPr marL="514350" indent="-514350">
              <a:buAutoNum type="arabi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288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Biblio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000" dirty="0"/>
              <a:t>L’éducation à la santé, quelle formation pour les enseignants? Didier Jourdan. </a:t>
            </a:r>
            <a:r>
              <a:rPr lang="fr-FR" sz="2000" dirty="0">
                <a:hlinkClick r:id="rId3"/>
              </a:rPr>
              <a:t>http://www.inpes.sante.fr/CFESBases/catalogue/pdf/1272.pdf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>
                <a:hlinkClick r:id="rId4"/>
              </a:rPr>
              <a:t>http://www.education.gouv.fr/cid50297/la-sante-des-eleves.html</a:t>
            </a:r>
          </a:p>
          <a:p>
            <a:pPr marL="0" indent="0">
              <a:buNone/>
            </a:pPr>
            <a:r>
              <a:rPr lang="fr-FR" sz="2000" dirty="0">
                <a:hlinkClick r:id="rId4"/>
              </a:rPr>
              <a:t>circulaire  n° 2001-012 du 12 janvier 2001 sur la mission de promotion de la santé en faveur des élèves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4"/>
              </a:rPr>
              <a:t>http://www.education.gouv.fr/cid50297/la-sante-des-eleves.html</a:t>
            </a:r>
            <a:endParaRPr lang="fr-FR" sz="2000" dirty="0"/>
          </a:p>
          <a:p>
            <a:pPr marL="0" indent="0">
              <a:buNone/>
            </a:pPr>
            <a:endParaRPr lang="fr-FR" sz="2000" dirty="0">
              <a:hlinkClick r:id="rId5"/>
            </a:endParaRPr>
          </a:p>
          <a:p>
            <a:pPr marL="0" indent="0">
              <a:buNone/>
            </a:pPr>
            <a:r>
              <a:rPr lang="fr-FR" sz="2000" dirty="0">
                <a:hlinkClick r:id="rId5"/>
              </a:rPr>
              <a:t>https://eduscol.education.fr/cid105644/le-parcours-educatif-sante.html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6"/>
              </a:rPr>
              <a:t>https://eduscol.education.fr/document/1689/download?attachment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dirty="0" err="1"/>
              <a:t>Fraps</a:t>
            </a:r>
            <a:r>
              <a:rPr lang="fr-FR" dirty="0"/>
              <a:t> à </a:t>
            </a:r>
            <a:r>
              <a:rPr lang="fr-FR" dirty="0" err="1"/>
              <a:t>blois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-http://frapscentre.org/outil-capsule/: document pour travailler sur des thématiques avec élèves</a:t>
            </a:r>
          </a:p>
          <a:p>
            <a:pPr marL="0" indent="0">
              <a:buNone/>
            </a:pPr>
            <a:r>
              <a:rPr lang="fr-FR" dirty="0"/>
              <a:t>-https://fraps.centredoc.fr/: documents disponibles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8"/>
    </mc:Choice>
    <mc:Fallback xmlns="">
      <p:transition spd="slow" advTm="157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 est votre définition de la santé?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2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80"/>
    </mc:Choice>
    <mc:Fallback xmlns="">
      <p:transition spd="slow" advTm="771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définition de la santé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947" t="34699" r="16132" b="23958"/>
          <a:stretch>
            <a:fillRect/>
          </a:stretch>
        </p:blipFill>
        <p:spPr bwMode="auto">
          <a:xfrm>
            <a:off x="611560" y="1700808"/>
            <a:ext cx="82809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36"/>
    </mc:Choice>
    <mc:Fallback xmlns="">
      <p:transition spd="slow" advTm="964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Pyramide de </a:t>
            </a:r>
            <a:r>
              <a:rPr lang="fr-FR" dirty="0" err="1"/>
              <a:t>Maslow</a:t>
            </a:r>
            <a:endParaRPr lang="fr-FR" dirty="0"/>
          </a:p>
        </p:txBody>
      </p:sp>
      <p:sp>
        <p:nvSpPr>
          <p:cNvPr id="3" name="AutoShape 2" descr="Pyramide des besoins — Wikipédia"/>
          <p:cNvSpPr>
            <a:spLocks noChangeAspect="1" noChangeArrowheads="1"/>
          </p:cNvSpPr>
          <p:nvPr/>
        </p:nvSpPr>
        <p:spPr bwMode="auto">
          <a:xfrm>
            <a:off x="155575" y="-601663"/>
            <a:ext cx="2095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1124744"/>
            <a:ext cx="5925951" cy="5636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90"/>
    </mc:Choice>
    <mc:Fallback xmlns="">
      <p:transition spd="slow" advTm="1431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C5292-1BE6-158A-A4CA-CDF4A472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promotion de la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9E9C3-7218-DEB7-5502-5052A5D72E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promotion de la santé est le processus qui consiste à permettre aux individus de mieux </a:t>
            </a:r>
            <a:r>
              <a:rPr lang="fr-FR" b="1" dirty="0"/>
              <a:t>maîtriser les déterminants de la santé</a:t>
            </a:r>
            <a:r>
              <a:rPr lang="fr-FR" dirty="0"/>
              <a:t> et d’améliorer ainsi leur santé.</a:t>
            </a:r>
            <a:br>
              <a:rPr lang="fr-FR" dirty="0"/>
            </a:br>
            <a:r>
              <a:rPr lang="fr-FR" b="1" dirty="0"/>
              <a:t>La participation de la population est essentielle</a:t>
            </a:r>
            <a:r>
              <a:rPr lang="fr-FR" dirty="0"/>
              <a:t> dans toute action de promotion de la santé. »</a:t>
            </a:r>
          </a:p>
        </p:txBody>
      </p:sp>
    </p:spTree>
    <p:extLst>
      <p:ext uri="{BB962C8B-B14F-4D97-AF65-F5344CB8AC3E}">
        <p14:creationId xmlns:p14="http://schemas.microsoft.com/office/powerpoint/2010/main" val="180483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Exemples d’action pour promouvoir la santé face au tabac</a:t>
            </a:r>
          </a:p>
        </p:txBody>
      </p:sp>
      <p:pic>
        <p:nvPicPr>
          <p:cNvPr id="5" name="Espace réservé du contenu 3" descr="photo paquet de cigarette.jpg">
            <a:extLst>
              <a:ext uri="{FF2B5EF4-FFF2-40B4-BE49-F238E27FC236}">
                <a16:creationId xmlns:a16="http://schemas.microsoft.com/office/drawing/2014/main" id="{1F9722A0-37F8-43F6-9B19-3753730A2A5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4787016"/>
            <a:ext cx="3456384" cy="1728192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B11332-A4DF-A000-D990-1DF801193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33984"/>
            <a:ext cx="3769048" cy="25233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41FA9E-5FB8-D20C-02F0-3A7C01BC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94" y="1844824"/>
            <a:ext cx="4664262" cy="409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8"/>
    </mc:Choice>
    <mc:Fallback xmlns="">
      <p:transition spd="slow" advTm="118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1070" y="1233205"/>
            <a:ext cx="2269828" cy="990600"/>
          </a:xfrm>
        </p:spPr>
        <p:txBody>
          <a:bodyPr>
            <a:normAutofit fontScale="90000"/>
          </a:bodyPr>
          <a:lstStyle/>
          <a:p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800" dirty="0"/>
              <a:t>La promotion de la santé définie par R. </a:t>
            </a:r>
            <a:r>
              <a:rPr lang="fr-FR" sz="2800" dirty="0" err="1"/>
              <a:t>Downies</a:t>
            </a:r>
            <a:r>
              <a:rPr lang="fr-FR" sz="2800" dirty="0"/>
              <a:t>, S. </a:t>
            </a:r>
            <a:r>
              <a:rPr lang="fr-FR" sz="2800" dirty="0" err="1"/>
              <a:t>Downies</a:t>
            </a:r>
            <a:r>
              <a:rPr lang="fr-FR" sz="2800" dirty="0"/>
              <a:t> et A. </a:t>
            </a:r>
            <a:r>
              <a:rPr lang="fr-FR" sz="2800" dirty="0" err="1"/>
              <a:t>Tannahil</a:t>
            </a:r>
            <a:r>
              <a:rPr lang="fr-FR" sz="2800" dirty="0"/>
              <a:t> (1996)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1800" y="4221088"/>
            <a:ext cx="12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prévention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39552" y="102632"/>
            <a:ext cx="8153400" cy="990600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promotion de la santé en milieu scolaire.</a:t>
            </a:r>
          </a:p>
        </p:txBody>
      </p:sp>
      <p:pic>
        <p:nvPicPr>
          <p:cNvPr id="7" name="Espace réservé pour une image  4" descr="These_finale - Copie - 6c498d46-5fbc-4a86-b8b2-aaa0c12e7302">
            <a:extLst>
              <a:ext uri="{FF2B5EF4-FFF2-40B4-BE49-F238E27FC236}">
                <a16:creationId xmlns:a16="http://schemas.microsoft.com/office/drawing/2014/main" id="{44969F0F-672D-42C1-B45B-A38E126B58A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74" y="1233205"/>
            <a:ext cx="6337926" cy="532859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55"/>
    </mc:Choice>
    <mc:Fallback xmlns="">
      <p:transition spd="slow" advTm="1844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14410" t="39382" r="14444" b="17149"/>
          <a:stretch/>
        </p:blipFill>
        <p:spPr bwMode="auto">
          <a:xfrm>
            <a:off x="611560" y="1700808"/>
            <a:ext cx="73659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3"/>
    </mc:Choice>
    <mc:Fallback xmlns="">
      <p:transition spd="slow" advTm="259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1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1686</TotalTime>
  <Words>1094</Words>
  <Application>Microsoft Office PowerPoint</Application>
  <PresentationFormat>Affichage à l'écran (4:3)</PresentationFormat>
  <Paragraphs>117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Wingdings</vt:lpstr>
      <vt:lpstr>Wingdings 2</vt:lpstr>
      <vt:lpstr>Médian</vt:lpstr>
      <vt:lpstr>Présentation PowerPoint</vt:lpstr>
      <vt:lpstr>Les objectifs</vt:lpstr>
      <vt:lpstr>Quelle est votre définition de la santé?</vt:lpstr>
      <vt:lpstr>La définition de la santé</vt:lpstr>
      <vt:lpstr>Pyramide de Maslow</vt:lpstr>
      <vt:lpstr>La promotion de la santé</vt:lpstr>
      <vt:lpstr>Exemples d’action pour promouvoir la santé face au tabac</vt:lpstr>
      <vt:lpstr>     La promotion de la santé définie par R. Downies, S. Downies et A. Tannahil (1996)</vt:lpstr>
      <vt:lpstr>Présentation PowerPoint</vt:lpstr>
      <vt:lpstr>La définition de l’éducation à la santé</vt:lpstr>
      <vt:lpstr>Présentation PowerPoint</vt:lpstr>
      <vt:lpstr>Présentation PowerPoint</vt:lpstr>
      <vt:lpstr>Présentation PowerPoint</vt:lpstr>
      <vt:lpstr>Plusieurs instances et dispositifs</vt:lpstr>
      <vt:lpstr>Le parcours éducatif de santé </vt:lpstr>
      <vt:lpstr>   Les compétences psycho-sociales de l’OMS   </vt:lpstr>
      <vt:lpstr>   Les compétences psycho-sociales de l’OMS   </vt:lpstr>
      <vt:lpstr>Lien entre les CPS et les compétences du SCCC</vt:lpstr>
      <vt:lpstr>Présentation PowerPoint</vt:lpstr>
      <vt:lpstr>La pédagogie de projet</vt:lpstr>
      <vt:lpstr>La pédagogie de projet</vt:lpstr>
      <vt:lpstr>La pédagogie de projet</vt:lpstr>
      <vt:lpstr>Pédagogie de projet</vt:lpstr>
      <vt:lpstr>Pédagogie de projet</vt:lpstr>
      <vt:lpstr>Présentation PowerPoint</vt:lpstr>
      <vt:lpstr>A faire pour le prochain cours:</vt:lpstr>
      <vt:lpstr>Biblio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à la santé</dc:title>
  <dc:creator>QUESSARD</dc:creator>
  <cp:lastModifiedBy>sylvia bourget</cp:lastModifiedBy>
  <cp:revision>81</cp:revision>
  <dcterms:created xsi:type="dcterms:W3CDTF">2014-01-21T09:06:47Z</dcterms:created>
  <dcterms:modified xsi:type="dcterms:W3CDTF">2024-09-12T22:18:15Z</dcterms:modified>
</cp:coreProperties>
</file>