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29"/>
  </p:notesMasterIdLst>
  <p:sldIdLst>
    <p:sldId id="256" r:id="rId2"/>
    <p:sldId id="307" r:id="rId3"/>
    <p:sldId id="305" r:id="rId4"/>
    <p:sldId id="260" r:id="rId5"/>
    <p:sldId id="262" r:id="rId6"/>
    <p:sldId id="316" r:id="rId7"/>
    <p:sldId id="274" r:id="rId8"/>
    <p:sldId id="275" r:id="rId9"/>
    <p:sldId id="272" r:id="rId10"/>
    <p:sldId id="308" r:id="rId11"/>
    <p:sldId id="267" r:id="rId12"/>
    <p:sldId id="317" r:id="rId13"/>
    <p:sldId id="318" r:id="rId14"/>
    <p:sldId id="309" r:id="rId15"/>
    <p:sldId id="315" r:id="rId16"/>
    <p:sldId id="266" r:id="rId17"/>
    <p:sldId id="278" r:id="rId18"/>
    <p:sldId id="280" r:id="rId19"/>
    <p:sldId id="314" r:id="rId20"/>
    <p:sldId id="264" r:id="rId21"/>
    <p:sldId id="319" r:id="rId22"/>
    <p:sldId id="265" r:id="rId23"/>
    <p:sldId id="320" r:id="rId24"/>
    <p:sldId id="321" r:id="rId25"/>
    <p:sldId id="322" r:id="rId26"/>
    <p:sldId id="323" r:id="rId27"/>
    <p:sldId id="273" r:id="rId28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60" autoAdjust="0"/>
    <p:restoredTop sz="90920" autoAdjust="0"/>
  </p:normalViewPr>
  <p:slideViewPr>
    <p:cSldViewPr>
      <p:cViewPr varScale="1">
        <p:scale>
          <a:sx n="100" d="100"/>
          <a:sy n="100" d="100"/>
        </p:scale>
        <p:origin x="1920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57FB0E-9F9B-4027-90F7-74EBFD402A3C}" type="datetimeFigureOut">
              <a:rPr lang="fr-FR" smtClean="0"/>
              <a:t>12/09/2024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771023A-1C9C-410C-A364-956A830A964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91237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71023A-1C9C-410C-A364-956A830A9640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869193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71023A-1C9C-410C-A364-956A830A9640}" type="slidenum">
              <a:rPr lang="fr-FR" smtClean="0"/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882645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71023A-1C9C-410C-A364-956A830A9640}" type="slidenum">
              <a:rPr lang="fr-FR" smtClean="0"/>
              <a:t>17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25964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71023A-1C9C-410C-A364-956A830A9640}" type="slidenum">
              <a:rPr lang="fr-FR" smtClean="0"/>
              <a:t>27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31274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fr-FR"/>
              <a:t>Modifiez le style du titre</a:t>
            </a:r>
            <a:endParaRPr kumimoji="0" lang="en-US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/>
              <a:t>Modifiez le style des sous-titres du masque</a:t>
            </a:r>
            <a:endParaRPr kumimoji="0" lang="en-US"/>
          </a:p>
        </p:txBody>
      </p:sp>
      <p:sp>
        <p:nvSpPr>
          <p:cNvPr id="28" name="Espace réservé de la date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335E4134-85ED-4294-97F9-F9CE7BCAA7B6}" type="datetimeFigureOut">
              <a:rPr lang="fr-FR" smtClean="0"/>
              <a:pPr/>
              <a:t>12/09/2024</a:t>
            </a:fld>
            <a:endParaRPr lang="fr-FR"/>
          </a:p>
        </p:txBody>
      </p:sp>
      <p:sp>
        <p:nvSpPr>
          <p:cNvPr id="17" name="Espace réservé du pied de page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29" name="Espace réservé du numéro de diapositive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3CA2F7D-2946-4F61-84A5-56A0FAAE67E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/>
              <a:t>Modifiez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/>
              <a:t>Modifiez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E4134-85ED-4294-97F9-F9CE7BCAA7B6}" type="datetimeFigureOut">
              <a:rPr lang="fr-FR" smtClean="0"/>
              <a:pPr/>
              <a:t>12/09/2024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CA2F7D-2946-4F61-84A5-56A0FAAE67E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itre vertical et text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fr-FR"/>
              <a:t>Modifiez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fr-FR"/>
              <a:t>Modifiez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335E4134-85ED-4294-97F9-F9CE7BCAA7B6}" type="datetimeFigureOut">
              <a:rPr lang="fr-FR" smtClean="0"/>
              <a:pPr/>
              <a:t>12/09/2024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fr-FR"/>
          </a:p>
        </p:txBody>
      </p:sp>
      <p:sp>
        <p:nvSpPr>
          <p:cNvPr id="7" name="Rectangle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03CA2F7D-2946-4F61-84A5-56A0FAAE67E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fr-FR"/>
              <a:t>Modifiez le style du titre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E4134-85ED-4294-97F9-F9CE7BCAA7B6}" type="datetimeFigureOut">
              <a:rPr lang="fr-FR" smtClean="0"/>
              <a:pPr/>
              <a:t>12/09/2024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03CA2F7D-2946-4F61-84A5-56A0FAAE67E4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fr-FR"/>
              <a:t>Modifiez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/>
              <a:t>Modifiez les styles du texte du masque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fr-FR"/>
              <a:t>Modifiez le style du titre</a:t>
            </a:r>
            <a:endParaRPr kumimoji="0" lang="en-US"/>
          </a:p>
        </p:txBody>
      </p:sp>
      <p:sp>
        <p:nvSpPr>
          <p:cNvPr id="12" name="Espace réservé de la date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E4134-85ED-4294-97F9-F9CE7BCAA7B6}" type="datetimeFigureOut">
              <a:rPr lang="fr-FR" smtClean="0"/>
              <a:pPr/>
              <a:t>12/09/2024</a:t>
            </a:fld>
            <a:endParaRPr lang="fr-FR"/>
          </a:p>
        </p:txBody>
      </p:sp>
      <p:sp>
        <p:nvSpPr>
          <p:cNvPr id="13" name="Espace réservé du numéro de diapositive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03CA2F7D-2946-4F61-84A5-56A0FAAE67E4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4" name="Espace réservé du pied de page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/>
              <a:t>Modifiez le style du titre</a:t>
            </a:r>
            <a:endParaRPr kumimoji="0" lang="en-US"/>
          </a:p>
        </p:txBody>
      </p:sp>
      <p:sp>
        <p:nvSpPr>
          <p:cNvPr id="9" name="Espace réservé du contenu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fr-FR"/>
              <a:t>Modifiez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11" name="Espace réservé du contenu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fr-FR"/>
              <a:t>Modifiez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8" name="Espace réservé de la date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335E4134-85ED-4294-97F9-F9CE7BCAA7B6}" type="datetimeFigureOut">
              <a:rPr lang="fr-FR" smtClean="0"/>
              <a:pPr/>
              <a:t>12/09/2024</a:t>
            </a:fld>
            <a:endParaRPr lang="fr-FR"/>
          </a:p>
        </p:txBody>
      </p:sp>
      <p:sp>
        <p:nvSpPr>
          <p:cNvPr id="10" name="Espace réservé du numéro de diapositive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03CA2F7D-2946-4F61-84A5-56A0FAAE67E4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2" name="Espace réservé du pied de page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fr-FR"/>
              <a:t>Modifiez le style du titre</a:t>
            </a:r>
            <a:endParaRPr kumimoji="0" lang="en-US"/>
          </a:p>
        </p:txBody>
      </p:sp>
      <p:sp>
        <p:nvSpPr>
          <p:cNvPr id="11" name="Espace réservé du contenu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fr-FR"/>
              <a:t>Modifiez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13" name="Espace réservé du contenu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fr-FR"/>
              <a:t>Modifiez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10" name="Espace réservé de la date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335E4134-85ED-4294-97F9-F9CE7BCAA7B6}" type="datetimeFigureOut">
              <a:rPr lang="fr-FR" smtClean="0"/>
              <a:pPr/>
              <a:t>12/09/2024</a:t>
            </a:fld>
            <a:endParaRPr lang="fr-FR"/>
          </a:p>
        </p:txBody>
      </p:sp>
      <p:sp>
        <p:nvSpPr>
          <p:cNvPr id="12" name="Espace réservé du numéro de diapositive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03CA2F7D-2946-4F61-84A5-56A0FAAE67E4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4" name="Espace réservé du pied de page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fr-FR"/>
          </a:p>
        </p:txBody>
      </p:sp>
      <p:sp>
        <p:nvSpPr>
          <p:cNvPr id="16" name="Espace réservé du texte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fr-FR"/>
              <a:t>Modifiez les styles du texte du masque</a:t>
            </a:r>
          </a:p>
        </p:txBody>
      </p:sp>
      <p:sp>
        <p:nvSpPr>
          <p:cNvPr id="15" name="Espace réservé du texte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fr-FR"/>
              <a:t>Modifiez les styles du texte du masque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/>
              <a:t>Modifiez le style du titre</a:t>
            </a:r>
            <a:endParaRPr kumimoji="0"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E4134-85ED-4294-97F9-F9CE7BCAA7B6}" type="datetimeFigureOut">
              <a:rPr lang="fr-FR" smtClean="0"/>
              <a:pPr/>
              <a:t>12/09/2024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03CA2F7D-2946-4F61-84A5-56A0FAAE67E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E4134-85ED-4294-97F9-F9CE7BCAA7B6}" type="datetimeFigureOut">
              <a:rPr lang="fr-FR" smtClean="0"/>
              <a:pPr/>
              <a:t>12/09/2024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3CA2F7D-2946-4F61-84A5-56A0FAAE67E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fr-FR"/>
              <a:t>Modifiez le style du titre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E4134-85ED-4294-97F9-F9CE7BCAA7B6}" type="datetimeFigureOut">
              <a:rPr lang="fr-FR" smtClean="0"/>
              <a:pPr/>
              <a:t>12/09/2024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03CA2F7D-2946-4F61-84A5-56A0FAAE67E4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fr-FR"/>
              <a:t>Modifiez les styles du texte du masque</a:t>
            </a:r>
          </a:p>
        </p:txBody>
      </p:sp>
      <p:sp>
        <p:nvSpPr>
          <p:cNvPr id="9" name="Espace réservé du contenu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fr-FR"/>
              <a:t>Modifiez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fr-FR"/>
              <a:t>Modifiez les styles du texte du masque</a:t>
            </a:r>
          </a:p>
        </p:txBody>
      </p:sp>
      <p:sp>
        <p:nvSpPr>
          <p:cNvPr id="8" name="Rectangle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fr-FR"/>
              <a:t>Modifiez le style du titre</a:t>
            </a:r>
            <a:endParaRPr kumimoji="0" lang="en-US"/>
          </a:p>
        </p:txBody>
      </p:sp>
      <p:sp>
        <p:nvSpPr>
          <p:cNvPr id="11" name="Rectangle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Espace réservé de la date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335E4134-85ED-4294-97F9-F9CE7BCAA7B6}" type="datetimeFigureOut">
              <a:rPr lang="fr-FR" smtClean="0"/>
              <a:pPr/>
              <a:t>12/09/2024</a:t>
            </a:fld>
            <a:endParaRPr lang="fr-FR"/>
          </a:p>
        </p:txBody>
      </p:sp>
      <p:sp>
        <p:nvSpPr>
          <p:cNvPr id="13" name="Espace réservé du numéro de diapositive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03CA2F7D-2946-4F61-84A5-56A0FAAE67E4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4" name="Espace réservé du pied de page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fr-FR"/>
              <a:t>Cliquez sur l'icône pour ajouter une image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Espace réservé du titre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fr-FR"/>
              <a:t>Modifiez le style du titre</a:t>
            </a:r>
            <a:endParaRPr kumimoji="0" lang="en-US"/>
          </a:p>
        </p:txBody>
      </p:sp>
      <p:sp>
        <p:nvSpPr>
          <p:cNvPr id="13" name="Espace réservé du texte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FR"/>
              <a:t>Modifiez les styles du texte du masque</a:t>
            </a:r>
          </a:p>
          <a:p>
            <a:pPr lvl="1" eaLnBrk="1" latinLnBrk="0" hangingPunct="1"/>
            <a:r>
              <a:rPr kumimoji="0" lang="fr-FR"/>
              <a:t>Deuxième niveau</a:t>
            </a:r>
          </a:p>
          <a:p>
            <a:pPr lvl="2" eaLnBrk="1" latinLnBrk="0" hangingPunct="1"/>
            <a:r>
              <a:rPr kumimoji="0" lang="fr-FR"/>
              <a:t>Troisième niveau</a:t>
            </a:r>
          </a:p>
          <a:p>
            <a:pPr lvl="3" eaLnBrk="1" latinLnBrk="0" hangingPunct="1"/>
            <a:r>
              <a:rPr kumimoji="0" lang="fr-FR"/>
              <a:t>Quatrième niveau</a:t>
            </a:r>
          </a:p>
          <a:p>
            <a:pPr lvl="4" eaLnBrk="1" latinLnBrk="0" hangingPunct="1"/>
            <a:r>
              <a:rPr kumimoji="0" lang="fr-FR"/>
              <a:t>Cinquième niveau</a:t>
            </a:r>
            <a:endParaRPr kumimoji="0" lang="en-US"/>
          </a:p>
        </p:txBody>
      </p:sp>
      <p:sp>
        <p:nvSpPr>
          <p:cNvPr id="14" name="Espace réservé de la date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335E4134-85ED-4294-97F9-F9CE7BCAA7B6}" type="datetimeFigureOut">
              <a:rPr lang="fr-FR" smtClean="0"/>
              <a:pPr/>
              <a:t>12/09/2024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Rectangle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03CA2F7D-2946-4F61-84A5-56A0FAAE67E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s://sante.gouv.fr/IMG/pdf/180326-dossier_de_presse_priorite_prevention.pdf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s://eduscol.education.fr/document/1689/download?attachment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cartablecps.org/page-21-0-0.html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cartablecps.org/page-12-0-0.html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hyperlink" Target="https://eduscol.education.fr/document/1975/download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npes.sante.fr/CFESBases/catalogue/pdf/1272.pdf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eduscol.education.fr/document/1689/download?attachment" TargetMode="External"/><Relationship Id="rId5" Type="http://schemas.openxmlformats.org/officeDocument/2006/relationships/hyperlink" Target="https://eduscol.education.fr/cid105644/le-parcours-educatif-sante.html" TargetMode="External"/><Relationship Id="rId4" Type="http://schemas.openxmlformats.org/officeDocument/2006/relationships/hyperlink" Target="http://www.education.gouv.fr/cid50297/la-sante-des-eleves.html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2123728" y="1052736"/>
            <a:ext cx="6477000" cy="1828800"/>
          </a:xfrm>
        </p:spPr>
        <p:txBody>
          <a:bodyPr/>
          <a:lstStyle/>
          <a:p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fr-FR" dirty="0"/>
              <a:t>S. Bourget , ESPE CVL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ABBF4FF6-FBF5-A420-4B7C-D212785C93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64704"/>
            <a:ext cx="9144000" cy="3944086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993CB5F4-C4C1-B91B-424E-D1B1143EB1D8}"/>
              </a:ext>
            </a:extLst>
          </p:cNvPr>
          <p:cNvSpPr txBox="1"/>
          <p:nvPr/>
        </p:nvSpPr>
        <p:spPr>
          <a:xfrm>
            <a:off x="3059832" y="5157192"/>
            <a:ext cx="60079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JOURNEE MONDIALE DE LA SANTE  7 AVRIL 2023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534"/>
    </mc:Choice>
    <mc:Fallback xmlns="">
      <p:transition spd="slow" advTm="24534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199F49B-A5D9-488D-9A20-B9C9CFFD88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/>
              <a:t>La définition de l’éducation à la santé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18D7EE0-4033-436D-AE2B-B5A6D08470FC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fr-FR" sz="2400" dirty="0"/>
              <a:t>L’éducation à la santé à l’École « vise à aider chaque jeune à s’approprier progressivement les moyens d’opérer des choix, d’adopter des comportements responsables, pour lui-même comme vis-à-vis d’autrui et de l’environnement. Elle permet ainsi de préparer les jeunes à exercer leur citoyenneté avec responsabilité, dans une société où les questions de santé constituent une préoccupation majeure. Ni simple discours sur la santé, ni seulement apport d’informations, elle a pour objectif le développement de compétences. »</a:t>
            </a:r>
          </a:p>
          <a:p>
            <a:endParaRPr lang="fr-FR" sz="2400" dirty="0"/>
          </a:p>
          <a:p>
            <a:pPr marL="0" indent="0">
              <a:buNone/>
            </a:pPr>
            <a:r>
              <a:rPr lang="fr-FR" sz="1500" dirty="0"/>
              <a:t>Education à la santé en milieu scolairehttps://cache.media.eduscol.education.fr/file/Action_sanitaire_et_sociale/30/4/guide_education_sante_115304.pdf</a:t>
            </a:r>
          </a:p>
          <a:p>
            <a:pPr marL="0" indent="0">
              <a:buNone/>
            </a:pPr>
            <a:r>
              <a:rPr lang="fr-FR" sz="1500" dirty="0"/>
              <a:t>circulaire n° 98-237 du 24 novembre 1998, « Orientations pour l’éducation à la santé à l’école et au </a:t>
            </a:r>
            <a:br>
              <a:rPr lang="fr-FR" sz="1500" dirty="0"/>
            </a:br>
            <a:r>
              <a:rPr lang="fr-FR" sz="1500" dirty="0"/>
              <a:t>collège », BOEN n° 45 du 3 décembre 1998.</a:t>
            </a:r>
          </a:p>
          <a:p>
            <a:pPr marL="0" indent="0">
              <a:buNone/>
            </a:pPr>
            <a:endParaRPr lang="fr-FR" sz="1500" dirty="0"/>
          </a:p>
          <a:p>
            <a:pPr marL="0" indent="0">
              <a:buNone/>
            </a:pPr>
            <a:endParaRPr lang="fr-FR" sz="1500" dirty="0"/>
          </a:p>
          <a:p>
            <a:pPr marL="0" indent="0">
              <a:buNone/>
            </a:pPr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21015328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 l="4725" t="16242" r="14652" b="8454"/>
          <a:stretch>
            <a:fillRect/>
          </a:stretch>
        </p:blipFill>
        <p:spPr bwMode="auto">
          <a:xfrm>
            <a:off x="467544" y="332656"/>
            <a:ext cx="8287702" cy="6192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6704"/>
    </mc:Choice>
    <mc:Fallback xmlns="">
      <p:transition spd="slow" advTm="56704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DCD5ED7-FCF9-D89C-D3DF-63ECC35351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2815FEE-D65F-9672-A44C-C829C2E2B343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fr-FR" dirty="0"/>
              <a:t>2018: Comité interministériel de la santé:</a:t>
            </a:r>
          </a:p>
          <a:p>
            <a:pPr marL="0" indent="0">
              <a:buNone/>
            </a:pPr>
            <a:r>
              <a:rPr lang="fr-FR" dirty="0"/>
              <a:t>Adoption d’une approche globale de la santé avec une priorité donnée à la prévention et définition de la démarche Ecole promotrice de santé.</a:t>
            </a:r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r>
              <a:rPr lang="fr-FR" dirty="0">
                <a:hlinkClick r:id="rId2"/>
              </a:rPr>
              <a:t>https://sante.gouv.fr/IMG/pdf/180326-dossier_de_presse_priorite_prevention.pdf</a:t>
            </a:r>
            <a:r>
              <a:rPr lang="fr-FR" dirty="0"/>
              <a:t> (p15)</a:t>
            </a:r>
          </a:p>
        </p:txBody>
      </p:sp>
    </p:spTree>
    <p:extLst>
      <p:ext uri="{BB962C8B-B14F-4D97-AF65-F5344CB8AC3E}">
        <p14:creationId xmlns:p14="http://schemas.microsoft.com/office/powerpoint/2010/main" val="38693100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2F436E4-9317-E22C-EE31-F6C0EE1DEF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AB033AE4-D7B9-194C-B79E-20FA4471104D}"/>
              </a:ext>
            </a:extLst>
          </p:cNvPr>
          <p:cNvPicPr>
            <a:picLocks noGrp="1" noChangeAspect="1"/>
          </p:cNvPicPr>
          <p:nvPr>
            <p:ph sz="quarter" idx="1"/>
          </p:nvPr>
        </p:nvPicPr>
        <p:blipFill>
          <a:blip r:embed="rId3"/>
          <a:stretch>
            <a:fillRect/>
          </a:stretch>
        </p:blipFill>
        <p:spPr>
          <a:xfrm>
            <a:off x="28584" y="116632"/>
            <a:ext cx="5378661" cy="4495800"/>
          </a:xfr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B106DF71-C2CC-1A3E-6131-880D4C6BB18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19672" y="3933056"/>
            <a:ext cx="4144272" cy="2924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77337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Plusieurs instances et dispositifs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fr-FR" b="1" dirty="0"/>
              <a:t>Les CESC </a:t>
            </a:r>
            <a:r>
              <a:rPr lang="fr-FR" dirty="0"/>
              <a:t>sont déclinés à plusieurs échelles </a:t>
            </a:r>
          </a:p>
          <a:p>
            <a:pPr marL="0" indent="0">
              <a:buNone/>
            </a:pPr>
            <a:r>
              <a:rPr lang="fr-FR" dirty="0"/>
              <a:t>(académiques, départementales, du bassin , de l’établissement)</a:t>
            </a:r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r>
              <a:rPr lang="fr-FR" i="1" dirty="0"/>
              <a:t>CESC: comité d’éducation à la santé et à la citoyenneté</a:t>
            </a:r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r>
              <a:rPr lang="fr-FR" dirty="0"/>
              <a:t>Mise en place d’un </a:t>
            </a:r>
            <a:r>
              <a:rPr lang="fr-FR" b="1" dirty="0"/>
              <a:t>Parcours éducatif de santé</a:t>
            </a:r>
            <a:r>
              <a:rPr lang="fr-FR" dirty="0"/>
              <a:t>, et du Parcours citoyen qui vont développer des compétences auprès des élèves.</a:t>
            </a:r>
          </a:p>
        </p:txBody>
      </p:sp>
    </p:spTree>
    <p:extLst>
      <p:ext uri="{BB962C8B-B14F-4D97-AF65-F5344CB8AC3E}">
        <p14:creationId xmlns:p14="http://schemas.microsoft.com/office/powerpoint/2010/main" val="9366349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5BBDE60-773B-450C-8EF8-61C3D9C46D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/>
              <a:t>Le parcours éducatif de santé</a:t>
            </a:r>
            <a:br>
              <a:rPr lang="fr-FR" dirty="0"/>
            </a:br>
            <a:endParaRPr lang="fr-FR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ADF205A-46C0-43AA-A830-5931C27CEEFA}"/>
              </a:ext>
            </a:extLst>
          </p:cNvPr>
          <p:cNvSpPr/>
          <p:nvPr/>
        </p:nvSpPr>
        <p:spPr>
          <a:xfrm>
            <a:off x="3446161" y="3429000"/>
            <a:ext cx="2133951" cy="201622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/>
              <a:t>Parcours éducatif </a:t>
            </a:r>
            <a:r>
              <a:rPr lang="fr-FR" sz="2800" dirty="0"/>
              <a:t>de santé</a:t>
            </a:r>
          </a:p>
        </p:txBody>
      </p:sp>
      <p:sp>
        <p:nvSpPr>
          <p:cNvPr id="5" name="Ellipse 4">
            <a:extLst>
              <a:ext uri="{FF2B5EF4-FFF2-40B4-BE49-F238E27FC236}">
                <a16:creationId xmlns:a16="http://schemas.microsoft.com/office/drawing/2014/main" id="{B381EBAC-7947-4506-A74C-A58D3EAE3280}"/>
              </a:ext>
            </a:extLst>
          </p:cNvPr>
          <p:cNvSpPr/>
          <p:nvPr/>
        </p:nvSpPr>
        <p:spPr>
          <a:xfrm>
            <a:off x="539549" y="1553367"/>
            <a:ext cx="2520280" cy="1150776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/>
              <a:t>Education et de prévention</a:t>
            </a:r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id="{422CA14B-0F28-4DC7-A193-950E7C3AFAD3}"/>
              </a:ext>
            </a:extLst>
          </p:cNvPr>
          <p:cNvSpPr/>
          <p:nvPr/>
        </p:nvSpPr>
        <p:spPr>
          <a:xfrm>
            <a:off x="6116569" y="1462604"/>
            <a:ext cx="2520280" cy="1202944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dirty="0"/>
              <a:t>protection</a:t>
            </a:r>
          </a:p>
        </p:txBody>
      </p:sp>
      <p:cxnSp>
        <p:nvCxnSpPr>
          <p:cNvPr id="8" name="Connecteur droit avec flèche 7">
            <a:extLst>
              <a:ext uri="{FF2B5EF4-FFF2-40B4-BE49-F238E27FC236}">
                <a16:creationId xmlns:a16="http://schemas.microsoft.com/office/drawing/2014/main" id="{48CB6FA3-BAB9-479A-9703-EB1D828AE536}"/>
              </a:ext>
            </a:extLst>
          </p:cNvPr>
          <p:cNvCxnSpPr>
            <a:cxnSpLocks/>
          </p:cNvCxnSpPr>
          <p:nvPr/>
        </p:nvCxnSpPr>
        <p:spPr>
          <a:xfrm flipH="1" flipV="1">
            <a:off x="2915816" y="2376105"/>
            <a:ext cx="432046" cy="889040"/>
          </a:xfrm>
          <a:prstGeom prst="straightConnector1">
            <a:avLst/>
          </a:prstGeom>
          <a:ln w="698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A2D05AFE-E107-4317-BDC0-37BD7481672E}"/>
              </a:ext>
            </a:extLst>
          </p:cNvPr>
          <p:cNvCxnSpPr>
            <a:cxnSpLocks/>
          </p:cNvCxnSpPr>
          <p:nvPr/>
        </p:nvCxnSpPr>
        <p:spPr>
          <a:xfrm flipV="1">
            <a:off x="5479966" y="2204864"/>
            <a:ext cx="636603" cy="1096284"/>
          </a:xfrm>
          <a:prstGeom prst="straightConnector1">
            <a:avLst/>
          </a:prstGeom>
          <a:ln w="698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ZoneTexte 12">
            <a:extLst>
              <a:ext uri="{FF2B5EF4-FFF2-40B4-BE49-F238E27FC236}">
                <a16:creationId xmlns:a16="http://schemas.microsoft.com/office/drawing/2014/main" id="{96592854-DA70-43CE-A7B9-76744051DC99}"/>
              </a:ext>
            </a:extLst>
          </p:cNvPr>
          <p:cNvSpPr txBox="1"/>
          <p:nvPr/>
        </p:nvSpPr>
        <p:spPr>
          <a:xfrm flipH="1">
            <a:off x="434444" y="2722697"/>
            <a:ext cx="293971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-prévention des conduites addictives</a:t>
            </a:r>
          </a:p>
          <a:p>
            <a:r>
              <a:rPr lang="fr-FR" dirty="0"/>
              <a:t>-éducation à l’alimentation et au gout</a:t>
            </a:r>
          </a:p>
          <a:p>
            <a:r>
              <a:rPr lang="fr-FR" dirty="0"/>
              <a:t>-promotion de l’activité physique</a:t>
            </a:r>
          </a:p>
          <a:p>
            <a:r>
              <a:rPr lang="fr-FR" dirty="0"/>
              <a:t>-éducation à la sexualité</a:t>
            </a:r>
          </a:p>
          <a:p>
            <a:r>
              <a:rPr lang="fr-FR" dirty="0"/>
              <a:t>-protection de l’enfance</a:t>
            </a:r>
          </a:p>
          <a:p>
            <a:r>
              <a:rPr lang="fr-FR" dirty="0"/>
              <a:t>-vaccination, environnement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962A29FE-700F-4866-82D2-00C33267D913}"/>
              </a:ext>
            </a:extLst>
          </p:cNvPr>
          <p:cNvSpPr txBox="1"/>
          <p:nvPr/>
        </p:nvSpPr>
        <p:spPr>
          <a:xfrm flipH="1">
            <a:off x="5652119" y="2722697"/>
            <a:ext cx="3384375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-mener des actions visant à créer un climat favorisant les apprentissages et du mieux vivre ensemble</a:t>
            </a:r>
          </a:p>
          <a:p>
            <a:r>
              <a:rPr lang="fr-FR" dirty="0"/>
              <a:t>-articulation des différents temps de vie de l’élève, amélioration de l’environnement de l’établissement</a:t>
            </a:r>
          </a:p>
          <a:p>
            <a:r>
              <a:rPr lang="fr-FR" dirty="0"/>
              <a:t>-mettre à disposition des ressources pour les élèves et leur famille en matière de santé (dépistage, visites médicale…)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E9CB31D8-E757-5A9A-2686-66F522D6E113}"/>
              </a:ext>
            </a:extLst>
          </p:cNvPr>
          <p:cNvSpPr txBox="1"/>
          <p:nvPr/>
        </p:nvSpPr>
        <p:spPr>
          <a:xfrm>
            <a:off x="1187624" y="6309320"/>
            <a:ext cx="66967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hlinkClick r:id="rId2"/>
              </a:rPr>
              <a:t>https://eduscol.education.fr/document/1689/download?attachment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9093767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fr-FR" dirty="0"/>
            </a:br>
            <a:br>
              <a:rPr lang="fr-FR" dirty="0"/>
            </a:br>
            <a:br>
              <a:rPr lang="fr-FR" dirty="0"/>
            </a:br>
            <a:r>
              <a:rPr lang="fr-FR" dirty="0"/>
              <a:t>Les compétences psycho-sociales de l’OMS</a:t>
            </a:r>
            <a:br>
              <a:rPr lang="fr-FR" dirty="0"/>
            </a:br>
            <a:br>
              <a:rPr lang="fr-FR" dirty="0"/>
            </a:br>
            <a:br>
              <a:rPr lang="fr-FR" dirty="0"/>
            </a:br>
            <a:endParaRPr lang="fr-FR" dirty="0"/>
          </a:p>
        </p:txBody>
      </p:sp>
      <p:sp>
        <p:nvSpPr>
          <p:cNvPr id="8" name="ZoneTexte 7"/>
          <p:cNvSpPr txBox="1"/>
          <p:nvPr/>
        </p:nvSpPr>
        <p:spPr>
          <a:xfrm>
            <a:off x="1403648" y="2204864"/>
            <a:ext cx="7560840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/>
              <a:t>Définition:</a:t>
            </a:r>
          </a:p>
          <a:p>
            <a:r>
              <a:rPr lang="fr-FR" sz="2800" dirty="0"/>
              <a:t>« la capacité d’une personne à répondre avec efficacité aux exigences et aux épreuves de la vie quotidienne. C’est l’aptitude d’une personne à maintenir un état de bien-être mental, en adoptant un comportement approprié et positif à l’occasion des relations entretenues avec les autres, sa propre culture et son environnement. »</a:t>
            </a:r>
          </a:p>
          <a:p>
            <a:endParaRPr lang="fr-FR" sz="2800" dirty="0"/>
          </a:p>
          <a:p>
            <a:r>
              <a:rPr lang="fr-FR" sz="2800" dirty="0">
                <a:hlinkClick r:id="rId2"/>
              </a:rPr>
              <a:t>http://www.cartablecps.org/page-21-0-0.html</a:t>
            </a:r>
            <a:endParaRPr lang="fr-FR" sz="2800" dirty="0"/>
          </a:p>
          <a:p>
            <a:endParaRPr lang="fr-FR" sz="28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4171"/>
    </mc:Choice>
    <mc:Fallback xmlns="">
      <p:transition spd="slow" advTm="84171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fr-FR" dirty="0"/>
            </a:br>
            <a:br>
              <a:rPr lang="fr-FR" dirty="0"/>
            </a:br>
            <a:br>
              <a:rPr lang="fr-FR" dirty="0"/>
            </a:br>
            <a:r>
              <a:rPr lang="fr-FR" dirty="0"/>
              <a:t>Les compétences psycho-sociales de l’OMS</a:t>
            </a:r>
            <a:br>
              <a:rPr lang="fr-FR" dirty="0"/>
            </a:br>
            <a:br>
              <a:rPr lang="fr-FR" dirty="0"/>
            </a:br>
            <a:br>
              <a:rPr lang="fr-FR" dirty="0"/>
            </a:br>
            <a:endParaRPr lang="fr-FR" dirty="0"/>
          </a:p>
        </p:txBody>
      </p:sp>
      <p:pic>
        <p:nvPicPr>
          <p:cNvPr id="4" name="Espace réservé pour une image  4" descr="Le cartable des compétences psychosociales || IREPS Pays de la Loire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684584" y="1988840"/>
            <a:ext cx="10316581" cy="3456384"/>
          </a:xfrm>
          <a:prstGeom prst="rect">
            <a:avLst/>
          </a:prstGeom>
        </p:spPr>
      </p:pic>
      <p:sp>
        <p:nvSpPr>
          <p:cNvPr id="2" name="ZoneTexte 1"/>
          <p:cNvSpPr txBox="1"/>
          <p:nvPr/>
        </p:nvSpPr>
        <p:spPr>
          <a:xfrm>
            <a:off x="3131840" y="5877272"/>
            <a:ext cx="5040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hlinkClick r:id="rId4"/>
              </a:rPr>
              <a:t>http://www.cartablecps.org/page-12-0-0.html</a:t>
            </a:r>
            <a:r>
              <a:rPr lang="fr-FR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800076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1916"/>
    </mc:Choice>
    <mc:Fallback xmlns="">
      <p:transition spd="slow" advTm="41916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31114" y="97492"/>
            <a:ext cx="8153400" cy="598512"/>
          </a:xfrm>
        </p:spPr>
        <p:txBody>
          <a:bodyPr>
            <a:normAutofit/>
          </a:bodyPr>
          <a:lstStyle/>
          <a:p>
            <a:r>
              <a:rPr lang="fr-FR" sz="2800" dirty="0"/>
              <a:t>Lien entre les CPS et les compétences du SCCC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7199784" y="1641107"/>
            <a:ext cx="194421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Mise en œuvre du parcours de santé</a:t>
            </a:r>
          </a:p>
          <a:p>
            <a:endParaRPr lang="fr-FR" dirty="0"/>
          </a:p>
          <a:p>
            <a:r>
              <a:rPr lang="fr-FR" dirty="0">
                <a:hlinkClick r:id="rId2"/>
              </a:rPr>
              <a:t>https://eduscol.education.fr/document/1975/download</a:t>
            </a:r>
            <a:endParaRPr lang="fr-FR" dirty="0"/>
          </a:p>
          <a:p>
            <a:endParaRPr lang="fr-FR" dirty="0"/>
          </a:p>
        </p:txBody>
      </p:sp>
      <p:pic>
        <p:nvPicPr>
          <p:cNvPr id="6" name="Espace réservé pour une image  4" descr="guide-pes-v6-688325-pdf-1975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12531" y="696004"/>
            <a:ext cx="7212315" cy="6009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925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9454"/>
    </mc:Choice>
    <mc:Fallback xmlns="">
      <p:transition spd="slow" advTm="89454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pour une image  4" descr="guide-pes-v6-688325-pdf-1975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5536" y="260648"/>
            <a:ext cx="7560840" cy="6456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91535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FA92F55-BA37-407C-90D2-54F354FBB1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Les objectifs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842CA38-19C3-4E28-B6D3-70BD303120E9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fr-FR" dirty="0"/>
              <a:t>Définir la santé</a:t>
            </a:r>
          </a:p>
          <a:p>
            <a:r>
              <a:rPr lang="fr-FR" dirty="0"/>
              <a:t>Définir l’éducation à la santé</a:t>
            </a:r>
          </a:p>
          <a:p>
            <a:r>
              <a:rPr lang="fr-FR" dirty="0"/>
              <a:t>Etude de quelques séquences de classe.</a:t>
            </a:r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3125594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CEA9049-07CD-41E8-B638-F6A4A06D06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La pédagogie de projet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D0108A2-31B2-49D6-B8F9-5DE8748AE0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Quelle est votre définition?</a:t>
            </a:r>
          </a:p>
          <a:p>
            <a:pPr marL="0" indent="0">
              <a:buNone/>
            </a:pPr>
            <a:endParaRPr lang="fr-FR" dirty="0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A4C37EE-18B0-4D6E-9B6E-DE5B2DC5A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964C5855-D2F6-4325-A90E-B3A89D9E0477}" type="datetime1">
              <a:rPr lang="fr-FR" smtClean="0"/>
              <a:t>12/09/2024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509643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8CEB13-2CAE-6020-4F78-078D52B1DC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536" y="210175"/>
            <a:ext cx="6447501" cy="990600"/>
          </a:xfrm>
        </p:spPr>
        <p:txBody>
          <a:bodyPr/>
          <a:lstStyle/>
          <a:p>
            <a:r>
              <a:rPr lang="fr-FR" dirty="0"/>
              <a:t>La pédagogie de projet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DE200A7-0CCE-CEFB-DD9F-FCD11A67A5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6771" y="2848053"/>
            <a:ext cx="6447501" cy="315269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fr-FR" sz="2100" b="1" dirty="0">
                <a:solidFill>
                  <a:srgbClr val="00B050"/>
                </a:solidFill>
                <a:cs typeface="Calibri" panose="020F0502020204030204" pitchFamily="34" charset="0"/>
              </a:rPr>
              <a:t>Définition:</a:t>
            </a:r>
          </a:p>
          <a:p>
            <a:pPr marL="0" indent="0">
              <a:buNone/>
            </a:pPr>
            <a:r>
              <a:rPr lang="fr-FR" sz="1800" dirty="0">
                <a:cs typeface="Calibri" panose="020F0502020204030204" pitchFamily="34" charset="0"/>
              </a:rPr>
              <a:t>La pédagogie de projet est une pratique de pédagogie active qui permet de transmettre des savoirs et savoirs faire à travers la réalisation d’une production concrète.</a:t>
            </a:r>
          </a:p>
          <a:p>
            <a:pPr marL="0" indent="0">
              <a:buNone/>
            </a:pPr>
            <a:br>
              <a:rPr lang="fr-FR" sz="1800" b="1" dirty="0">
                <a:solidFill>
                  <a:srgbClr val="00B050"/>
                </a:solidFill>
                <a:cs typeface="Calibri" panose="020F0502020204030204" pitchFamily="34" charset="0"/>
              </a:rPr>
            </a:br>
            <a:endParaRPr lang="fr-FR" sz="1800" dirty="0"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217596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B329C75-3A9D-4F0C-8B9A-4218C19F0E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La pédagogie de projet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CCCCF1F-26D0-4127-855D-AA8078FD71BC}"/>
              </a:ext>
            </a:extLst>
          </p:cNvPr>
          <p:cNvSpPr/>
          <p:nvPr/>
        </p:nvSpPr>
        <p:spPr>
          <a:xfrm>
            <a:off x="793375" y="2014963"/>
            <a:ext cx="6104965" cy="36702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100" b="1" dirty="0">
                <a:solidFill>
                  <a:srgbClr val="00B050"/>
                </a:solidFill>
                <a:cs typeface="Calibri" panose="020F0502020204030204" pitchFamily="34" charset="0"/>
              </a:rPr>
              <a:t>Objectifs principaux</a:t>
            </a:r>
          </a:p>
          <a:p>
            <a:br>
              <a:rPr lang="fr-FR" sz="1350" dirty="0">
                <a:cs typeface="Calibri" panose="020F0502020204030204" pitchFamily="34" charset="0"/>
              </a:rPr>
            </a:br>
            <a:r>
              <a:rPr lang="fr-FR" dirty="0">
                <a:cs typeface="Calibri" panose="020F0502020204030204" pitchFamily="34" charset="0"/>
              </a:rPr>
              <a:t>-Donner du sens à ce que l’on apprend</a:t>
            </a:r>
          </a:p>
          <a:p>
            <a:br>
              <a:rPr lang="fr-FR" dirty="0">
                <a:cs typeface="Calibri" panose="020F0502020204030204" pitchFamily="34" charset="0"/>
              </a:rPr>
            </a:br>
            <a:r>
              <a:rPr lang="fr-FR" dirty="0">
                <a:cs typeface="Calibri" panose="020F0502020204030204" pitchFamily="34" charset="0"/>
              </a:rPr>
              <a:t>-Créer de la motivation durant les temps de formation</a:t>
            </a:r>
          </a:p>
          <a:p>
            <a:br>
              <a:rPr lang="fr-FR" dirty="0">
                <a:cs typeface="Calibri" panose="020F0502020204030204" pitchFamily="34" charset="0"/>
              </a:rPr>
            </a:br>
            <a:r>
              <a:rPr lang="fr-FR" dirty="0">
                <a:cs typeface="Calibri" panose="020F0502020204030204" pitchFamily="34" charset="0"/>
              </a:rPr>
              <a:t>-Changer les modalités pour apprendre</a:t>
            </a:r>
          </a:p>
          <a:p>
            <a:br>
              <a:rPr lang="fr-FR" dirty="0">
                <a:cs typeface="Calibri" panose="020F0502020204030204" pitchFamily="34" charset="0"/>
              </a:rPr>
            </a:br>
            <a:r>
              <a:rPr lang="fr-FR" dirty="0">
                <a:cs typeface="Calibri" panose="020F0502020204030204" pitchFamily="34" charset="0"/>
              </a:rPr>
              <a:t>-Développer des compétences à caractère transversal</a:t>
            </a:r>
          </a:p>
          <a:p>
            <a:br>
              <a:rPr lang="fr-FR" dirty="0">
                <a:cs typeface="Calibri" panose="020F0502020204030204" pitchFamily="34" charset="0"/>
              </a:rPr>
            </a:br>
            <a:r>
              <a:rPr lang="fr-FR" dirty="0">
                <a:cs typeface="Calibri" panose="020F0502020204030204" pitchFamily="34" charset="0"/>
              </a:rPr>
              <a:t>-Contribuer à la socialisation des élèves</a:t>
            </a:r>
          </a:p>
          <a:p>
            <a:br>
              <a:rPr lang="fr-FR" dirty="0">
                <a:cs typeface="Calibri" panose="020F0502020204030204" pitchFamily="34" charset="0"/>
              </a:rPr>
            </a:br>
            <a:r>
              <a:rPr lang="fr-FR" dirty="0">
                <a:cs typeface="Calibri" panose="020F0502020204030204" pitchFamily="34" charset="0"/>
              </a:rPr>
              <a:t>-Prendre en compte la diversité des élèves</a:t>
            </a:r>
          </a:p>
        </p:txBody>
      </p:sp>
    </p:spTree>
    <p:extLst>
      <p:ext uri="{BB962C8B-B14F-4D97-AF65-F5344CB8AC3E}">
        <p14:creationId xmlns:p14="http://schemas.microsoft.com/office/powerpoint/2010/main" val="170808851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432C3C8-2A5C-4221-B132-26CD59DFA9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Pédagogie de projet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B74E7FE-1686-4F1C-B9B0-A35A558999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sz="2100" b="1" dirty="0">
                <a:solidFill>
                  <a:srgbClr val="00B050"/>
                </a:solidFill>
              </a:rPr>
              <a:t>Les conditions de réussite d'un projet</a:t>
            </a:r>
          </a:p>
          <a:p>
            <a:pPr marL="0" indent="0">
              <a:buNone/>
            </a:pPr>
            <a:br>
              <a:rPr lang="fr-FR" sz="2100" dirty="0"/>
            </a:br>
            <a:r>
              <a:rPr lang="fr-FR" sz="2100" dirty="0"/>
              <a:t>-</a:t>
            </a:r>
            <a:r>
              <a:rPr lang="fr-FR" sz="2100" b="1" dirty="0"/>
              <a:t>l'adhésion des acteurs </a:t>
            </a:r>
            <a:r>
              <a:rPr lang="fr-FR" sz="2100" dirty="0"/>
              <a:t>au projet ;</a:t>
            </a:r>
            <a:br>
              <a:rPr lang="fr-FR" sz="2100" dirty="0"/>
            </a:br>
            <a:r>
              <a:rPr lang="fr-FR" sz="2100" dirty="0"/>
              <a:t>-une </a:t>
            </a:r>
            <a:r>
              <a:rPr lang="fr-FR" sz="2100" b="1" dirty="0"/>
              <a:t>définition compréhensible des attentes</a:t>
            </a:r>
            <a:r>
              <a:rPr lang="fr-FR" sz="2100" dirty="0"/>
              <a:t>;</a:t>
            </a:r>
            <a:br>
              <a:rPr lang="fr-FR" sz="2100" dirty="0"/>
            </a:br>
            <a:r>
              <a:rPr lang="fr-FR" sz="2100" dirty="0"/>
              <a:t>-un </a:t>
            </a:r>
            <a:r>
              <a:rPr lang="fr-FR" sz="2100" b="1" dirty="0"/>
              <a:t>calendrier</a:t>
            </a:r>
            <a:r>
              <a:rPr lang="fr-FR" sz="2100" dirty="0"/>
              <a:t> prévisionnel</a:t>
            </a:r>
            <a:br>
              <a:rPr lang="fr-FR" sz="2100" dirty="0"/>
            </a:br>
            <a:r>
              <a:rPr lang="fr-FR" sz="2100" dirty="0"/>
              <a:t>-la </a:t>
            </a:r>
            <a:r>
              <a:rPr lang="fr-FR" sz="2100" b="1" dirty="0"/>
              <a:t>communication permanente </a:t>
            </a:r>
            <a:r>
              <a:rPr lang="fr-FR" sz="2100" dirty="0"/>
              <a:t>; revues de projet</a:t>
            </a:r>
            <a:br>
              <a:rPr lang="fr-FR" sz="2100" dirty="0"/>
            </a:br>
            <a:r>
              <a:rPr lang="fr-FR" sz="2100" dirty="0"/>
              <a:t>-la </a:t>
            </a:r>
            <a:r>
              <a:rPr lang="fr-FR" sz="2100" b="1" dirty="0"/>
              <a:t>valorisation</a:t>
            </a:r>
            <a:r>
              <a:rPr lang="fr-FR" sz="2100" dirty="0"/>
              <a:t> de l'investissement des élèves.</a:t>
            </a:r>
          </a:p>
        </p:txBody>
      </p:sp>
    </p:spTree>
    <p:extLst>
      <p:ext uri="{BB962C8B-B14F-4D97-AF65-F5344CB8AC3E}">
        <p14:creationId xmlns:p14="http://schemas.microsoft.com/office/powerpoint/2010/main" val="302085811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AE782BD-C2B7-43E7-BA61-31A254A291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Pédagogie de projet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BECFD2C-8F21-4DD9-9A4A-327BC433F9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sz="2100" b="1" dirty="0">
                <a:solidFill>
                  <a:srgbClr val="00B050"/>
                </a:solidFill>
              </a:rPr>
              <a:t>Les différents temps du projet:</a:t>
            </a:r>
          </a:p>
          <a:p>
            <a:endParaRPr lang="fr-FR" dirty="0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B5B1D80-7569-40CE-8C06-FD1A537FDA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E5616D68-FB25-4452-B065-B671EFE0568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2132" t="27696" r="22133" b="32729"/>
          <a:stretch/>
        </p:blipFill>
        <p:spPr>
          <a:xfrm>
            <a:off x="2104465" y="2847415"/>
            <a:ext cx="3536576" cy="2859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571763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5764047-561A-7A2C-64BB-DA008F81BB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9A304F12-6086-A116-DE5B-F4A0B3A7CEA4}"/>
              </a:ext>
            </a:extLst>
          </p:cNvPr>
          <p:cNvSpPr/>
          <p:nvPr/>
        </p:nvSpPr>
        <p:spPr>
          <a:xfrm>
            <a:off x="3491880" y="5013176"/>
            <a:ext cx="2016224" cy="1082824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Production finale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E1231215-093A-1CF6-57A8-83038D8D2FB3}"/>
              </a:ext>
            </a:extLst>
          </p:cNvPr>
          <p:cNvSpPr/>
          <p:nvPr/>
        </p:nvSpPr>
        <p:spPr>
          <a:xfrm>
            <a:off x="3419872" y="1219200"/>
            <a:ext cx="2016224" cy="1082824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Situation initiale :</a:t>
            </a:r>
          </a:p>
          <a:p>
            <a:pPr algn="ctr"/>
            <a:r>
              <a:rPr lang="fr-FR" dirty="0"/>
              <a:t>constat</a:t>
            </a:r>
          </a:p>
        </p:txBody>
      </p:sp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A55ED698-B4D4-48F6-D7E9-38E38888B969}"/>
              </a:ext>
            </a:extLst>
          </p:cNvPr>
          <p:cNvCxnSpPr/>
          <p:nvPr/>
        </p:nvCxnSpPr>
        <p:spPr>
          <a:xfrm>
            <a:off x="4499992" y="2574776"/>
            <a:ext cx="0" cy="207836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Bulle narrative : rectangle 7">
            <a:extLst>
              <a:ext uri="{FF2B5EF4-FFF2-40B4-BE49-F238E27FC236}">
                <a16:creationId xmlns:a16="http://schemas.microsoft.com/office/drawing/2014/main" id="{E88591D3-2998-1AE6-F6BC-87F8E329CC7C}"/>
              </a:ext>
            </a:extLst>
          </p:cNvPr>
          <p:cNvSpPr/>
          <p:nvPr/>
        </p:nvSpPr>
        <p:spPr>
          <a:xfrm>
            <a:off x="7055770" y="1760612"/>
            <a:ext cx="1710278" cy="2078360"/>
          </a:xfrm>
          <a:prstGeom prst="wedgeRectCallout">
            <a:avLst>
              <a:gd name="adj1" fmla="val -167837"/>
              <a:gd name="adj2" fmla="val 25978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Identification des différentes étapes clefs</a:t>
            </a:r>
          </a:p>
          <a:p>
            <a:pPr algn="ctr"/>
            <a:endParaRPr lang="fr-FR" dirty="0"/>
          </a:p>
          <a:p>
            <a:pPr algn="ctr"/>
            <a:r>
              <a:rPr lang="fr-FR" dirty="0"/>
              <a:t>Calendrier</a:t>
            </a:r>
          </a:p>
        </p:txBody>
      </p:sp>
      <p:sp>
        <p:nvSpPr>
          <p:cNvPr id="9" name="Bulle narrative : rectangle 8">
            <a:extLst>
              <a:ext uri="{FF2B5EF4-FFF2-40B4-BE49-F238E27FC236}">
                <a16:creationId xmlns:a16="http://schemas.microsoft.com/office/drawing/2014/main" id="{03975E77-6277-1359-4F67-EF581587F5C4}"/>
              </a:ext>
            </a:extLst>
          </p:cNvPr>
          <p:cNvSpPr/>
          <p:nvPr/>
        </p:nvSpPr>
        <p:spPr>
          <a:xfrm>
            <a:off x="612647" y="1760612"/>
            <a:ext cx="2016219" cy="2078360"/>
          </a:xfrm>
          <a:prstGeom prst="wedgeRectCallout">
            <a:avLst>
              <a:gd name="adj1" fmla="val 118536"/>
              <a:gd name="adj2" fmla="val 27353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Connaissances mises en jeu</a:t>
            </a:r>
          </a:p>
          <a:p>
            <a:pPr algn="ctr"/>
            <a:r>
              <a:rPr lang="fr-FR" dirty="0"/>
              <a:t>(pluridisciplinarité)</a:t>
            </a:r>
          </a:p>
          <a:p>
            <a:pPr algn="ctr"/>
            <a:endParaRPr lang="fr-FR" dirty="0"/>
          </a:p>
          <a:p>
            <a:pPr algn="ctr"/>
            <a:r>
              <a:rPr lang="fr-FR" dirty="0"/>
              <a:t>Compétences développées</a:t>
            </a:r>
          </a:p>
          <a:p>
            <a:pPr algn="ctr"/>
            <a:endParaRPr lang="fr-FR" dirty="0"/>
          </a:p>
        </p:txBody>
      </p:sp>
      <p:sp>
        <p:nvSpPr>
          <p:cNvPr id="10" name="Bulle narrative : rectangle 9">
            <a:extLst>
              <a:ext uri="{FF2B5EF4-FFF2-40B4-BE49-F238E27FC236}">
                <a16:creationId xmlns:a16="http://schemas.microsoft.com/office/drawing/2014/main" id="{2D8367BE-8525-D205-3C68-B5DFC8B8A48D}"/>
              </a:ext>
            </a:extLst>
          </p:cNvPr>
          <p:cNvSpPr/>
          <p:nvPr/>
        </p:nvSpPr>
        <p:spPr>
          <a:xfrm>
            <a:off x="7091622" y="4221088"/>
            <a:ext cx="1710278" cy="2078360"/>
          </a:xfrm>
          <a:prstGeom prst="wedgeRectCallout">
            <a:avLst>
              <a:gd name="adj1" fmla="val -122726"/>
              <a:gd name="adj2" fmla="val 20478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Evaluation du projet</a:t>
            </a:r>
          </a:p>
        </p:txBody>
      </p:sp>
    </p:spTree>
    <p:extLst>
      <p:ext uri="{BB962C8B-B14F-4D97-AF65-F5344CB8AC3E}">
        <p14:creationId xmlns:p14="http://schemas.microsoft.com/office/powerpoint/2010/main" val="80256107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B7CAC3D-05AA-F255-E3C0-D066A8A88E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A faire pour le prochain cours: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5FE13BC-39F9-E266-7649-D6E507211D5C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fr-FR" dirty="0"/>
              <a:t>Durant le stage en établissement du 14/10 au 18/10:</a:t>
            </a:r>
          </a:p>
          <a:p>
            <a:endParaRPr lang="fr-FR" dirty="0"/>
          </a:p>
          <a:p>
            <a:pPr marL="0" indent="0">
              <a:buNone/>
            </a:pPr>
            <a:r>
              <a:rPr lang="fr-FR" dirty="0"/>
              <a:t>A déposer pour le 8/11 sur </a:t>
            </a:r>
            <a:r>
              <a:rPr lang="fr-FR" dirty="0" err="1"/>
              <a:t>celene</a:t>
            </a:r>
            <a:r>
              <a:rPr lang="fr-FR" dirty="0"/>
              <a:t>:</a:t>
            </a:r>
          </a:p>
          <a:p>
            <a:pPr marL="0" indent="0">
              <a:buNone/>
            </a:pPr>
            <a:r>
              <a:rPr lang="fr-FR" dirty="0"/>
              <a:t>Questions:</a:t>
            </a:r>
          </a:p>
          <a:p>
            <a:pPr marL="514350" indent="-514350">
              <a:buAutoNum type="arabicParenR"/>
            </a:pPr>
            <a:r>
              <a:rPr lang="fr-FR" dirty="0"/>
              <a:t>Y a-t-il des actions en lien avec l’éducation à la santé mises en place? Sur quelles thématiques?</a:t>
            </a:r>
          </a:p>
          <a:p>
            <a:pPr marL="514350" indent="-514350">
              <a:buAutoNum type="arabicParenR"/>
            </a:pPr>
            <a:r>
              <a:rPr lang="fr-FR" dirty="0"/>
              <a:t>Ces actions sont elles réalisées au cours d’une séquence de classe ou sous  forme de projet?</a:t>
            </a:r>
          </a:p>
          <a:p>
            <a:pPr marL="514350" indent="-514350">
              <a:buAutoNum type="arabicParenR"/>
            </a:pPr>
            <a:r>
              <a:rPr lang="fr-FR" dirty="0"/>
              <a:t>Y a-t-il des effets visibles de ces actions?</a:t>
            </a:r>
          </a:p>
          <a:p>
            <a:pPr marL="514350" indent="-514350">
              <a:buAutoNum type="arabicParenR"/>
            </a:pPr>
            <a:r>
              <a:rPr lang="fr-FR" dirty="0"/>
              <a:t>Combien de temps y consacrez vous par an?</a:t>
            </a:r>
          </a:p>
          <a:p>
            <a:pPr marL="514350" indent="-514350">
              <a:buAutoNum type="arabicParenR"/>
            </a:pPr>
            <a:r>
              <a:rPr lang="fr-FR" dirty="0"/>
              <a:t>Qu’est ce que vous aimeriez mettre en place si vous aviez plus de temps à y consacrer?</a:t>
            </a:r>
          </a:p>
          <a:p>
            <a:pPr marL="514350" indent="-514350">
              <a:buAutoNum type="arabicParenR"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8928892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/>
              <a:t>Biblio</a:t>
            </a:r>
            <a:br>
              <a:rPr lang="fr-FR" dirty="0"/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fr-FR" sz="2000" dirty="0"/>
              <a:t>L’éducation à la santé, quelle formation pour les enseignants? Didier Jourdan. </a:t>
            </a:r>
            <a:r>
              <a:rPr lang="fr-FR" sz="2000" dirty="0">
                <a:hlinkClick r:id="rId3"/>
              </a:rPr>
              <a:t>http://www.inpes.sante.fr/CFESBases/catalogue/pdf/1272.pdf</a:t>
            </a:r>
            <a:endParaRPr lang="fr-FR" sz="2000" dirty="0"/>
          </a:p>
          <a:p>
            <a:endParaRPr lang="fr-FR" sz="2000" dirty="0"/>
          </a:p>
          <a:p>
            <a:r>
              <a:rPr lang="fr-FR" sz="2000" dirty="0">
                <a:hlinkClick r:id="rId4"/>
              </a:rPr>
              <a:t>http://www.education.gouv.fr/cid50297/la-sante-des-eleves.html</a:t>
            </a:r>
          </a:p>
          <a:p>
            <a:pPr marL="0" indent="0">
              <a:buNone/>
            </a:pPr>
            <a:r>
              <a:rPr lang="fr-FR" sz="2000" dirty="0">
                <a:hlinkClick r:id="rId4"/>
              </a:rPr>
              <a:t>circulaire  n° 2001-012 du 12 janvier 2001 sur la mission de promotion de la santé en faveur des élèves</a:t>
            </a:r>
            <a:endParaRPr lang="fr-FR" sz="2000" dirty="0"/>
          </a:p>
          <a:p>
            <a:pPr marL="0" indent="0">
              <a:buNone/>
            </a:pPr>
            <a:endParaRPr lang="fr-FR" sz="2000" dirty="0"/>
          </a:p>
          <a:p>
            <a:pPr marL="0" indent="0">
              <a:buNone/>
            </a:pPr>
            <a:r>
              <a:rPr lang="fr-FR" sz="2000" dirty="0">
                <a:hlinkClick r:id="rId4"/>
              </a:rPr>
              <a:t>http://www.education.gouv.fr/cid50297/la-sante-des-eleves.html</a:t>
            </a:r>
            <a:endParaRPr lang="fr-FR" sz="2000" dirty="0"/>
          </a:p>
          <a:p>
            <a:pPr marL="0" indent="0">
              <a:buNone/>
            </a:pPr>
            <a:endParaRPr lang="fr-FR" sz="2000" dirty="0">
              <a:hlinkClick r:id="rId5"/>
            </a:endParaRPr>
          </a:p>
          <a:p>
            <a:pPr marL="0" indent="0">
              <a:buNone/>
            </a:pPr>
            <a:r>
              <a:rPr lang="fr-FR" sz="2000" dirty="0">
                <a:hlinkClick r:id="rId5"/>
              </a:rPr>
              <a:t>https://eduscol.education.fr/cid105644/le-parcours-educatif-sante.html</a:t>
            </a:r>
            <a:endParaRPr lang="fr-FR" sz="2000" dirty="0"/>
          </a:p>
          <a:p>
            <a:pPr marL="0" indent="0">
              <a:buNone/>
            </a:pPr>
            <a:r>
              <a:rPr lang="fr-FR" sz="2000" dirty="0">
                <a:hlinkClick r:id="rId6"/>
              </a:rPr>
              <a:t>https://eduscol.education.fr/document/1689/download?attachment</a:t>
            </a:r>
            <a:r>
              <a:rPr lang="fr-FR" sz="2000" dirty="0"/>
              <a:t> </a:t>
            </a:r>
          </a:p>
          <a:p>
            <a:pPr marL="0" indent="0">
              <a:buNone/>
            </a:pPr>
            <a:r>
              <a:rPr lang="fr-FR" dirty="0" err="1"/>
              <a:t>Fraps</a:t>
            </a:r>
            <a:r>
              <a:rPr lang="fr-FR" dirty="0"/>
              <a:t> à </a:t>
            </a:r>
            <a:r>
              <a:rPr lang="fr-FR" dirty="0" err="1"/>
              <a:t>blois</a:t>
            </a:r>
            <a:r>
              <a:rPr lang="fr-FR" dirty="0"/>
              <a:t>:</a:t>
            </a:r>
          </a:p>
          <a:p>
            <a:pPr marL="0" indent="0">
              <a:buNone/>
            </a:pPr>
            <a:r>
              <a:rPr lang="fr-FR" dirty="0"/>
              <a:t>-http://frapscentre.org/outil-capsule/: document pour travailler sur des thématiques avec élèves</a:t>
            </a:r>
          </a:p>
          <a:p>
            <a:pPr marL="0" indent="0">
              <a:buNone/>
            </a:pPr>
            <a:r>
              <a:rPr lang="fr-FR" dirty="0"/>
              <a:t>-https://fraps.centredoc.fr/: documents disponibles</a:t>
            </a:r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fr-FR" dirty="0"/>
          </a:p>
          <a:p>
            <a:endParaRPr lang="fr-FR" dirty="0"/>
          </a:p>
          <a:p>
            <a:endParaRPr lang="fr-FR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718"/>
    </mc:Choice>
    <mc:Fallback xmlns="">
      <p:transition spd="slow" advTm="15718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/>
              <a:t>Quelle est votre définition de la santé?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572691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7180"/>
    </mc:Choice>
    <mc:Fallback xmlns="">
      <p:transition spd="slow" advTm="7718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La définition de la santé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 l="15947" t="34699" r="16132" b="23958"/>
          <a:stretch>
            <a:fillRect/>
          </a:stretch>
        </p:blipFill>
        <p:spPr bwMode="auto">
          <a:xfrm>
            <a:off x="611560" y="1700808"/>
            <a:ext cx="8280920" cy="40324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6436"/>
    </mc:Choice>
    <mc:Fallback xmlns="">
      <p:transition spd="slow" advTm="96436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Pyramide de </a:t>
            </a:r>
            <a:r>
              <a:rPr lang="fr-FR" dirty="0" err="1"/>
              <a:t>Maslow</a:t>
            </a:r>
            <a:endParaRPr lang="fr-FR" dirty="0"/>
          </a:p>
        </p:txBody>
      </p:sp>
      <p:sp>
        <p:nvSpPr>
          <p:cNvPr id="3" name="AutoShape 2" descr="Pyramide des besoins — Wikipédia"/>
          <p:cNvSpPr>
            <a:spLocks noChangeAspect="1" noChangeArrowheads="1"/>
          </p:cNvSpPr>
          <p:nvPr/>
        </p:nvSpPr>
        <p:spPr bwMode="auto">
          <a:xfrm>
            <a:off x="155575" y="-601663"/>
            <a:ext cx="2095500" cy="1266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3325" y="1124744"/>
            <a:ext cx="5925951" cy="563659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3190"/>
    </mc:Choice>
    <mc:Fallback xmlns="">
      <p:transition spd="slow" advTm="14319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F5C5292-1BE6-158A-A4CA-CDF4A472B2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La promotion de la santé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259E9C3-7218-DEB7-5502-5052A5D72EC2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r-FR" dirty="0"/>
              <a:t>La promotion de la santé est le processus qui consiste à permettre aux individus de mieux </a:t>
            </a:r>
            <a:r>
              <a:rPr lang="fr-FR" b="1" dirty="0"/>
              <a:t>maîtriser les déterminants de la santé</a:t>
            </a:r>
            <a:r>
              <a:rPr lang="fr-FR" dirty="0"/>
              <a:t> et d’améliorer ainsi leur santé.</a:t>
            </a:r>
            <a:br>
              <a:rPr lang="fr-FR" dirty="0"/>
            </a:br>
            <a:r>
              <a:rPr lang="fr-FR" b="1" dirty="0"/>
              <a:t>La participation de la population est essentielle</a:t>
            </a:r>
            <a:r>
              <a:rPr lang="fr-FR" dirty="0"/>
              <a:t> dans toute action de promotion de la santé. »</a:t>
            </a:r>
          </a:p>
        </p:txBody>
      </p:sp>
    </p:spTree>
    <p:extLst>
      <p:ext uri="{BB962C8B-B14F-4D97-AF65-F5344CB8AC3E}">
        <p14:creationId xmlns:p14="http://schemas.microsoft.com/office/powerpoint/2010/main" val="18048374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/>
              <a:t>Exemples d’action pour promouvoir la santé face au tabac</a:t>
            </a:r>
          </a:p>
        </p:txBody>
      </p:sp>
      <p:pic>
        <p:nvPicPr>
          <p:cNvPr id="5" name="Espace réservé du contenu 3" descr="photo paquet de cigarette.jpg">
            <a:extLst>
              <a:ext uri="{FF2B5EF4-FFF2-40B4-BE49-F238E27FC236}">
                <a16:creationId xmlns:a16="http://schemas.microsoft.com/office/drawing/2014/main" id="{1F9722A0-37F8-43F6-9B19-3753730A2A58}"/>
              </a:ext>
            </a:extLst>
          </p:cNvPr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5148064" y="4787016"/>
            <a:ext cx="3456384" cy="1728192"/>
          </a:xfr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43B11332-A4DF-A000-D990-1DF80119368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1733984"/>
            <a:ext cx="3769048" cy="2523368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1741FA9E-5FB8-D20C-02F0-3A7C01BCE01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9194" y="1844824"/>
            <a:ext cx="4664262" cy="409808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828"/>
    </mc:Choice>
    <mc:Fallback xmlns="">
      <p:transition spd="slow" advTm="11828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681070" y="1233205"/>
            <a:ext cx="2269828" cy="990600"/>
          </a:xfrm>
        </p:spPr>
        <p:txBody>
          <a:bodyPr>
            <a:normAutofit fontScale="90000"/>
          </a:bodyPr>
          <a:lstStyle/>
          <a:p>
            <a:br>
              <a:rPr lang="fr-FR" sz="2800" dirty="0"/>
            </a:br>
            <a:br>
              <a:rPr lang="fr-FR" sz="2800" dirty="0"/>
            </a:br>
            <a:br>
              <a:rPr lang="fr-FR" sz="2800" dirty="0"/>
            </a:br>
            <a:br>
              <a:rPr lang="fr-FR" sz="2800" dirty="0"/>
            </a:br>
            <a:br>
              <a:rPr lang="fr-FR" sz="2800" dirty="0"/>
            </a:br>
            <a:r>
              <a:rPr lang="fr-FR" sz="2800" dirty="0"/>
              <a:t>La promotion de la santé définie par R. </a:t>
            </a:r>
            <a:r>
              <a:rPr lang="fr-FR" sz="2800" dirty="0" err="1"/>
              <a:t>Downies</a:t>
            </a:r>
            <a:r>
              <a:rPr lang="fr-FR" sz="2800" dirty="0"/>
              <a:t>, S. </a:t>
            </a:r>
            <a:r>
              <a:rPr lang="fr-FR" sz="2800" dirty="0" err="1"/>
              <a:t>Downies</a:t>
            </a:r>
            <a:r>
              <a:rPr lang="fr-FR" sz="2800" dirty="0"/>
              <a:t> et A. </a:t>
            </a:r>
            <a:r>
              <a:rPr lang="fr-FR" sz="2800" dirty="0" err="1"/>
              <a:t>Tannahil</a:t>
            </a:r>
            <a:r>
              <a:rPr lang="fr-FR" sz="2800" dirty="0"/>
              <a:t> (1996)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2771800" y="4221088"/>
            <a:ext cx="12206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prévention</a:t>
            </a:r>
          </a:p>
        </p:txBody>
      </p:sp>
      <p:sp>
        <p:nvSpPr>
          <p:cNvPr id="11" name="Titre 1"/>
          <p:cNvSpPr txBox="1">
            <a:spLocks/>
          </p:cNvSpPr>
          <p:nvPr/>
        </p:nvSpPr>
        <p:spPr>
          <a:xfrm>
            <a:off x="539552" y="102632"/>
            <a:ext cx="8153400" cy="990600"/>
          </a:xfrm>
          <a:prstGeom prst="rect">
            <a:avLst/>
          </a:prstGeom>
        </p:spPr>
        <p:txBody>
          <a:bodyPr vert="horz" anchor="ctr">
            <a:normAutofit fontScale="82500" lnSpcReduction="1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dirty="0"/>
              <a:t>La promotion de la santé en milieu scolaire.</a:t>
            </a:r>
          </a:p>
        </p:txBody>
      </p:sp>
      <p:pic>
        <p:nvPicPr>
          <p:cNvPr id="7" name="Espace réservé pour une image  4" descr="These_finale - Copie - 6c498d46-5fbc-4a86-b8b2-aaa0c12e7302">
            <a:extLst>
              <a:ext uri="{FF2B5EF4-FFF2-40B4-BE49-F238E27FC236}">
                <a16:creationId xmlns:a16="http://schemas.microsoft.com/office/drawing/2014/main" id="{44969F0F-672D-42C1-B45B-A38E126B58A3}"/>
              </a:ext>
            </a:extLst>
          </p:cNvPr>
          <p:cNvPicPr>
            <a:picLocks noGrp="1" noChangeAspect="1"/>
          </p:cNvPicPr>
          <p:nvPr>
            <p:ph sz="quarter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1974" y="1233205"/>
            <a:ext cx="6337926" cy="5328592"/>
          </a:xfr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4455"/>
    </mc:Choice>
    <mc:Fallback xmlns="">
      <p:transition spd="slow" advTm="184455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sz="quarter" idx="1"/>
          </p:nvPr>
        </p:nvPicPr>
        <p:blipFill rotWithShape="1">
          <a:blip r:embed="rId2" cstate="print"/>
          <a:srcRect l="14410" t="39382" r="14444" b="17149"/>
          <a:stretch/>
        </p:blipFill>
        <p:spPr bwMode="auto">
          <a:xfrm>
            <a:off x="611560" y="1700808"/>
            <a:ext cx="7365956" cy="36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5993"/>
    </mc:Choice>
    <mc:Fallback xmlns="">
      <p:transition spd="slow" advTm="25993"/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|31.2"/>
</p:tagLst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édian">
  <a:themeElements>
    <a:clrScheme name="Mé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Mé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Mé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1686</TotalTime>
  <Words>1094</Words>
  <Application>Microsoft Office PowerPoint</Application>
  <PresentationFormat>Affichage à l'écran (4:3)</PresentationFormat>
  <Paragraphs>117</Paragraphs>
  <Slides>27</Slides>
  <Notes>4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27</vt:i4>
      </vt:variant>
    </vt:vector>
  </HeadingPairs>
  <TitlesOfParts>
    <vt:vector size="32" baseType="lpstr">
      <vt:lpstr>Calibri</vt:lpstr>
      <vt:lpstr>Tw Cen MT</vt:lpstr>
      <vt:lpstr>Wingdings</vt:lpstr>
      <vt:lpstr>Wingdings 2</vt:lpstr>
      <vt:lpstr>Médian</vt:lpstr>
      <vt:lpstr>Présentation PowerPoint</vt:lpstr>
      <vt:lpstr>Les objectifs</vt:lpstr>
      <vt:lpstr>Quelle est votre définition de la santé?</vt:lpstr>
      <vt:lpstr>La définition de la santé</vt:lpstr>
      <vt:lpstr>Pyramide de Maslow</vt:lpstr>
      <vt:lpstr>La promotion de la santé</vt:lpstr>
      <vt:lpstr>Exemples d’action pour promouvoir la santé face au tabac</vt:lpstr>
      <vt:lpstr>     La promotion de la santé définie par R. Downies, S. Downies et A. Tannahil (1996)</vt:lpstr>
      <vt:lpstr>Présentation PowerPoint</vt:lpstr>
      <vt:lpstr>La définition de l’éducation à la santé</vt:lpstr>
      <vt:lpstr>Présentation PowerPoint</vt:lpstr>
      <vt:lpstr>Présentation PowerPoint</vt:lpstr>
      <vt:lpstr>Présentation PowerPoint</vt:lpstr>
      <vt:lpstr>Plusieurs instances et dispositifs</vt:lpstr>
      <vt:lpstr>Le parcours éducatif de santé </vt:lpstr>
      <vt:lpstr>   Les compétences psycho-sociales de l’OMS   </vt:lpstr>
      <vt:lpstr>   Les compétences psycho-sociales de l’OMS   </vt:lpstr>
      <vt:lpstr>Lien entre les CPS et les compétences du SCCC</vt:lpstr>
      <vt:lpstr>Présentation PowerPoint</vt:lpstr>
      <vt:lpstr>La pédagogie de projet</vt:lpstr>
      <vt:lpstr>La pédagogie de projet</vt:lpstr>
      <vt:lpstr>La pédagogie de projet</vt:lpstr>
      <vt:lpstr>Pédagogie de projet</vt:lpstr>
      <vt:lpstr>Pédagogie de projet</vt:lpstr>
      <vt:lpstr>Présentation PowerPoint</vt:lpstr>
      <vt:lpstr>A faire pour le prochain cours:</vt:lpstr>
      <vt:lpstr>Biblio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Education à la santé</dc:title>
  <dc:creator>QUESSARD</dc:creator>
  <cp:lastModifiedBy>sylvia bourget</cp:lastModifiedBy>
  <cp:revision>81</cp:revision>
  <dcterms:created xsi:type="dcterms:W3CDTF">2014-01-21T09:06:47Z</dcterms:created>
  <dcterms:modified xsi:type="dcterms:W3CDTF">2024-09-12T22:18:15Z</dcterms:modified>
</cp:coreProperties>
</file>