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9" r:id="rId4"/>
    <p:sldId id="261" r:id="rId5"/>
    <p:sldId id="263" r:id="rId6"/>
    <p:sldId id="260" r:id="rId7"/>
    <p:sldId id="262" r:id="rId8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43"/>
  </p:normalViewPr>
  <p:slideViewPr>
    <p:cSldViewPr snapToGrid="0" snapToObjects="1">
      <p:cViewPr varScale="1">
        <p:scale>
          <a:sx n="110" d="100"/>
          <a:sy n="110" d="100"/>
        </p:scale>
        <p:origin x="48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D7F334-A4A3-6C46-BF10-C36414A0B3EC}" type="datetimeFigureOut">
              <a:rPr lang="fr-FR" smtClean="0"/>
              <a:t>21/11/2020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585105-BFDB-3F4C-A0D5-8BCA70E1F9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8438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585105-BFDB-3F4C-A0D5-8BCA70E1F93B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5476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68830-1CB3-FB40-BB4A-84364FD14518}" type="datetimeFigureOut">
              <a:rPr lang="fr-FR" smtClean="0"/>
              <a:t>21/11/2020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3413-DADE-A444-A246-CC3A2D23E3B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68830-1CB3-FB40-BB4A-84364FD14518}" type="datetimeFigureOut">
              <a:rPr lang="fr-FR" smtClean="0"/>
              <a:t>21/11/2020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3413-DADE-A444-A246-CC3A2D23E3B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68830-1CB3-FB40-BB4A-84364FD14518}" type="datetimeFigureOut">
              <a:rPr lang="fr-FR" smtClean="0"/>
              <a:t>21/11/2020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3413-DADE-A444-A246-CC3A2D23E3B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68830-1CB3-FB40-BB4A-84364FD14518}" type="datetimeFigureOut">
              <a:rPr lang="fr-FR" smtClean="0"/>
              <a:t>21/11/2020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3413-DADE-A444-A246-CC3A2D23E3B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68830-1CB3-FB40-BB4A-84364FD14518}" type="datetimeFigureOut">
              <a:rPr lang="fr-FR" smtClean="0"/>
              <a:t>21/11/2020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3413-DADE-A444-A246-CC3A2D23E3B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68830-1CB3-FB40-BB4A-84364FD14518}" type="datetimeFigureOut">
              <a:rPr lang="fr-FR" smtClean="0"/>
              <a:t>21/11/2020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3413-DADE-A444-A246-CC3A2D23E3B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68830-1CB3-FB40-BB4A-84364FD14518}" type="datetimeFigureOut">
              <a:rPr lang="fr-FR" smtClean="0"/>
              <a:t>21/11/2020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3413-DADE-A444-A246-CC3A2D23E3B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68830-1CB3-FB40-BB4A-84364FD14518}" type="datetimeFigureOut">
              <a:rPr lang="fr-FR" smtClean="0"/>
              <a:t>21/11/2020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3413-DADE-A444-A246-CC3A2D23E3B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68830-1CB3-FB40-BB4A-84364FD14518}" type="datetimeFigureOut">
              <a:rPr lang="fr-FR" smtClean="0"/>
              <a:t>21/11/2020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3413-DADE-A444-A246-CC3A2D23E3B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68830-1CB3-FB40-BB4A-84364FD14518}" type="datetimeFigureOut">
              <a:rPr lang="fr-FR" smtClean="0"/>
              <a:t>21/11/2020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3413-DADE-A444-A246-CC3A2D23E3B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68830-1CB3-FB40-BB4A-84364FD14518}" type="datetimeFigureOut">
              <a:rPr lang="fr-FR" smtClean="0"/>
              <a:t>21/11/2020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3413-DADE-A444-A246-CC3A2D23E3B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768830-1CB3-FB40-BB4A-84364FD14518}" type="datetimeFigureOut">
              <a:rPr lang="fr-FR" smtClean="0"/>
              <a:t>21/11/2020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613413-DADE-A444-A246-CC3A2D23E3BC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11683"/>
            <a:ext cx="7772400" cy="2459003"/>
          </a:xfrm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fr-FR" b="1" dirty="0"/>
              <a:t>Le premier </a:t>
            </a:r>
            <a:br>
              <a:rPr lang="fr-FR" b="1" dirty="0"/>
            </a:br>
            <a:r>
              <a:rPr lang="fr-FR" b="1" dirty="0"/>
              <a:t>empire colonial </a:t>
            </a:r>
            <a:r>
              <a:rPr lang="fr-FR" b="1"/>
              <a:t>français </a:t>
            </a:r>
            <a:br>
              <a:rPr lang="fr-FR" b="1"/>
            </a:br>
            <a:r>
              <a:rPr lang="fr-FR" b="1"/>
              <a:t>(</a:t>
            </a:r>
            <a:r>
              <a:rPr lang="fr-FR" b="1" dirty="0"/>
              <a:t>XVIe-XVIIIe siècles)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4172244"/>
            <a:ext cx="6400800" cy="1466556"/>
          </a:xfrm>
        </p:spPr>
        <p:txBody>
          <a:bodyPr>
            <a:normAutofit lnSpcReduction="10000"/>
          </a:bodyPr>
          <a:lstStyle/>
          <a:p>
            <a:r>
              <a:rPr lang="fr-FR" dirty="0">
                <a:solidFill>
                  <a:schemeClr val="tx1"/>
                </a:solidFill>
              </a:rPr>
              <a:t>Eléments documentaires sur le thème, mais aussi pour aborder le thème avec des élèves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Macintosh HD:Users:jean-louislaubry:Documents:ESPE-IUFM:UE12_UE22_EC2_M1MEEF:UE22EC2_TD1_Histoire_Renaissance:DossierManuelImagesRenaissanceDecouvertesColonisationXVI:ColonisationXVIEmpiresColoniauxEsclavage:CarteDecouvertesMarcoPolo_CM1Hach10-30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734" y="866701"/>
            <a:ext cx="8701408" cy="5028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226872" y="5894777"/>
            <a:ext cx="86953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200" dirty="0"/>
              <a:t>A la suite des voyages des Grandes Découvertes (fin </a:t>
            </a:r>
            <a:r>
              <a:rPr lang="fr-FR" sz="2200" dirty="0" err="1"/>
              <a:t>Xve</a:t>
            </a:r>
            <a:r>
              <a:rPr lang="fr-FR" sz="2200" dirty="0"/>
              <a:t>-début XVIe siècle)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866778" y="342648"/>
            <a:ext cx="77214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/>
              <a:t>Les Européens à la découverte (et à la conquête) du monde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EmpireColonialFrancais1750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7896" y="519582"/>
            <a:ext cx="8659104" cy="5316344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47896" y="5877123"/>
            <a:ext cx="88961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dirty="0"/>
              <a:t>Les différents empires coloniaux conquis par les puissances européennes </a:t>
            </a:r>
          </a:p>
          <a:p>
            <a:r>
              <a:rPr lang="fr-FR" sz="2200" dirty="0">
                <a:sym typeface="Wingdings"/>
              </a:rPr>
              <a:t> </a:t>
            </a:r>
            <a:r>
              <a:rPr lang="fr-FR" sz="2200" dirty="0">
                <a:solidFill>
                  <a:srgbClr val="0070C0"/>
                </a:solidFill>
                <a:sym typeface="Wingdings"/>
              </a:rPr>
              <a:t>En bleu et souligné en violet</a:t>
            </a:r>
            <a:r>
              <a:rPr lang="fr-FR" sz="2200" dirty="0">
                <a:sym typeface="Wingdings"/>
              </a:rPr>
              <a:t>, </a:t>
            </a:r>
            <a:r>
              <a:rPr lang="fr-FR" sz="2200" b="1" dirty="0">
                <a:sym typeface="Wingdings"/>
              </a:rPr>
              <a:t>l’empire colonial français </a:t>
            </a:r>
            <a:endParaRPr lang="fr-FR" sz="2200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1914974" y="57917"/>
            <a:ext cx="5368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/>
              <a:t>Localisation de l’empire colonial français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arteColonisationFrancaiseXVIIeTraiteCM1Hach2016_005_150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6198" y="53622"/>
            <a:ext cx="8051900" cy="6388787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43070" y="6427182"/>
            <a:ext cx="89472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Le commerce triangulaire entre le Royaume de France et ses possessions coloniales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GravureNavireNegrierTexteVente_CM1Nath10-12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654" y="3413760"/>
            <a:ext cx="6728460" cy="3444240"/>
          </a:xfrm>
          <a:prstGeom prst="rect">
            <a:avLst/>
          </a:prstGeom>
        </p:spPr>
      </p:pic>
      <p:pic>
        <p:nvPicPr>
          <p:cNvPr id="3" name="Image 2" descr="SchemaCommerceTriangulaire_CM1Belin11-15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839" y="0"/>
            <a:ext cx="3559505" cy="3299582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483783" y="252594"/>
            <a:ext cx="22705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dirty="0"/>
              <a:t>Une représentation schématisée du commerce triangulaire qui pourrait se superposer </a:t>
            </a:r>
            <a:r>
              <a:rPr lang="fr-FR" sz="2000" dirty="0">
                <a:solidFill>
                  <a:srgbClr val="0070C0"/>
                </a:solidFill>
              </a:rPr>
              <a:t>sur une carte avec les continents concernés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27BAB18-F3C7-AA4E-B3EE-C6A08A2B5FC4}"/>
              </a:ext>
            </a:extLst>
          </p:cNvPr>
          <p:cNvSpPr txBox="1"/>
          <p:nvPr/>
        </p:nvSpPr>
        <p:spPr>
          <a:xfrm>
            <a:off x="5976214" y="491140"/>
            <a:ext cx="41668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1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EAD8990-FC73-B54E-907F-2A25F510CB91}"/>
              </a:ext>
            </a:extLst>
          </p:cNvPr>
          <p:cNvSpPr txBox="1"/>
          <p:nvPr/>
        </p:nvSpPr>
        <p:spPr>
          <a:xfrm>
            <a:off x="5001826" y="2652532"/>
            <a:ext cx="41668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2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45F6BC5-AB3C-9D42-B318-671C55B3888D}"/>
              </a:ext>
            </a:extLst>
          </p:cNvPr>
          <p:cNvSpPr txBox="1"/>
          <p:nvPr/>
        </p:nvSpPr>
        <p:spPr>
          <a:xfrm>
            <a:off x="2885955" y="1725300"/>
            <a:ext cx="41668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3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99457876-BB57-C242-85FE-298A81179C4C}"/>
              </a:ext>
            </a:extLst>
          </p:cNvPr>
          <p:cNvSpPr txBox="1"/>
          <p:nvPr/>
        </p:nvSpPr>
        <p:spPr>
          <a:xfrm>
            <a:off x="5551884" y="491140"/>
            <a:ext cx="41668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4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561433E-50D4-4A49-A234-BDCC8AB8D76B}"/>
              </a:ext>
            </a:extLst>
          </p:cNvPr>
          <p:cNvSpPr txBox="1"/>
          <p:nvPr/>
        </p:nvSpPr>
        <p:spPr>
          <a:xfrm>
            <a:off x="106143" y="4329747"/>
            <a:ext cx="21023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/>
              <a:t>Deux documents sources un peu tardif mais </a:t>
            </a:r>
            <a:r>
              <a:rPr lang="fr-FR" dirty="0">
                <a:solidFill>
                  <a:srgbClr val="0070C0"/>
                </a:solidFill>
              </a:rPr>
              <a:t>intéressants à exploiter avec les élèves</a:t>
            </a:r>
            <a:r>
              <a:rPr lang="fr-F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51768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ExtraitsCodeNoirLouisXVIColonisationEsclavage1685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522774"/>
            <a:ext cx="9144000" cy="4274507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04171" y="4998726"/>
            <a:ext cx="90398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Cet </a:t>
            </a:r>
            <a:r>
              <a:rPr lang="fr-FR" sz="2400" b="1" dirty="0"/>
              <a:t>édit de Louis XIV</a:t>
            </a:r>
            <a:r>
              <a:rPr lang="fr-FR" sz="2400" dirty="0"/>
              <a:t> (préparé par Colbert) reconnaît </a:t>
            </a:r>
            <a:r>
              <a:rPr lang="fr-FR" sz="2400" b="1" dirty="0"/>
              <a:t>l’esclavage</a:t>
            </a:r>
            <a:r>
              <a:rPr lang="fr-FR" sz="2400" dirty="0"/>
              <a:t> tout en limitant (en théorie) les mauvais traitements infligés à leurs esclaves par les colons.</a:t>
            </a:r>
          </a:p>
          <a:p>
            <a:r>
              <a:rPr lang="fr-FR" sz="2400" dirty="0">
                <a:sym typeface="Wingdings"/>
              </a:rPr>
              <a:t> </a:t>
            </a:r>
            <a:r>
              <a:rPr lang="fr-FR" sz="2400" dirty="0">
                <a:solidFill>
                  <a:srgbClr val="0070C0"/>
                </a:solidFill>
                <a:sym typeface="Wingdings"/>
              </a:rPr>
              <a:t>Une version simplifiée et réduite peut être fournie aux élèves</a:t>
            </a:r>
            <a:r>
              <a:rPr lang="fr-FR" sz="2400" dirty="0">
                <a:sym typeface="Wingdings"/>
              </a:rPr>
              <a:t>.</a:t>
            </a:r>
            <a:endParaRPr lang="fr-FR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A2DDA92-0D05-3E4D-A23C-18F01C44AA6C}"/>
              </a:ext>
            </a:extLst>
          </p:cNvPr>
          <p:cNvSpPr/>
          <p:nvPr/>
        </p:nvSpPr>
        <p:spPr>
          <a:xfrm>
            <a:off x="104171" y="3576577"/>
            <a:ext cx="8958806" cy="671331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0B80D8-9CCE-FF47-BD13-1506F195EF91}"/>
              </a:ext>
            </a:extLst>
          </p:cNvPr>
          <p:cNvSpPr/>
          <p:nvPr/>
        </p:nvSpPr>
        <p:spPr>
          <a:xfrm>
            <a:off x="92597" y="2928395"/>
            <a:ext cx="8958806" cy="23149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99F05D7-FE71-C94E-A810-BF53A7128EDE}"/>
              </a:ext>
            </a:extLst>
          </p:cNvPr>
          <p:cNvSpPr/>
          <p:nvPr/>
        </p:nvSpPr>
        <p:spPr>
          <a:xfrm>
            <a:off x="104171" y="4290758"/>
            <a:ext cx="8958806" cy="23149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D8DF890-93CC-484C-8E21-2302886B285A}"/>
              </a:ext>
            </a:extLst>
          </p:cNvPr>
          <p:cNvSpPr/>
          <p:nvPr/>
        </p:nvSpPr>
        <p:spPr>
          <a:xfrm>
            <a:off x="1458410" y="692960"/>
            <a:ext cx="3148315" cy="231494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PlantationEsclavageAmeriqueCM1Mag14-15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444" y="18940"/>
            <a:ext cx="7509556" cy="6839060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0" y="18940"/>
            <a:ext cx="16344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/>
              <a:t>Autres documents à l’appui datés XVIIIe siècle voire du début du XIXe, mais exploitables.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F5C03D3-DA6E-8A49-98D1-2B8084ADB7BF}"/>
              </a:ext>
            </a:extLst>
          </p:cNvPr>
          <p:cNvSpPr txBox="1"/>
          <p:nvPr/>
        </p:nvSpPr>
        <p:spPr>
          <a:xfrm>
            <a:off x="0" y="2868742"/>
            <a:ext cx="143767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u="sng" dirty="0">
                <a:solidFill>
                  <a:schemeClr val="accent3">
                    <a:lumMod val="50000"/>
                  </a:schemeClr>
                </a:solidFill>
              </a:rPr>
              <a:t>Remarque</a:t>
            </a:r>
            <a:r>
              <a:rPr lang="fr-FR" i="1" dirty="0">
                <a:solidFill>
                  <a:schemeClr val="accent3">
                    <a:lumMod val="50000"/>
                  </a:schemeClr>
                </a:solidFill>
              </a:rPr>
              <a:t> : du Moyen Age au XIXème siècle, certains pays musulmans d’Afrique du Nord et du Proche-Orient pratiquent également l’esclavage.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206</Words>
  <Application>Microsoft Macintosh PowerPoint</Application>
  <PresentationFormat>Affichage à l'écran (4:3)</PresentationFormat>
  <Paragraphs>19</Paragraphs>
  <Slides>7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0" baseType="lpstr">
      <vt:lpstr>Arial</vt:lpstr>
      <vt:lpstr>Calibri</vt:lpstr>
      <vt:lpstr>Thème Office</vt:lpstr>
      <vt:lpstr>Le premier  empire colonial français  (XVIe-XVIIIe siècles)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Iufm Orléans-Tours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premier empire colonial français</dc:title>
  <dc:creator>Jean-Louis LAUBRY</dc:creator>
  <cp:lastModifiedBy>Jean-Louis Laubry</cp:lastModifiedBy>
  <cp:revision>22</cp:revision>
  <dcterms:created xsi:type="dcterms:W3CDTF">2016-10-11T17:41:37Z</dcterms:created>
  <dcterms:modified xsi:type="dcterms:W3CDTF">2020-11-21T15:22:43Z</dcterms:modified>
</cp:coreProperties>
</file>