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7" r:id="rId11"/>
    <p:sldId id="264" r:id="rId12"/>
    <p:sldId id="265" r:id="rId13"/>
    <p:sldId id="266" r:id="rId14"/>
    <p:sldId id="268" r:id="rId15"/>
    <p:sldId id="285" r:id="rId16"/>
    <p:sldId id="286" r:id="rId17"/>
    <p:sldId id="267" r:id="rId18"/>
    <p:sldId id="292" r:id="rId19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5B873B-69AD-CD42-8485-B754D3776232}" type="datetime1">
              <a:rPr lang="fr-FR"/>
              <a:pPr/>
              <a:t>12/09/2023</a:t>
            </a:fld>
            <a:endParaRPr lang="fr-F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A6CEE9-A8DB-4346-8664-937FAC4F912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456B9A-5246-884B-A2AD-7AA2067DDDF4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301DF-27D8-B642-9D24-5ED062D0FD5C}" type="slidenum">
              <a:rPr lang="fr-FR"/>
              <a:pPr/>
              <a:t>1</a:t>
            </a:fld>
            <a:endParaRPr lang="fr-F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0E600-0EF5-4D48-83FA-84245A01DC26}" type="slidenum">
              <a:rPr lang="fr-FR"/>
              <a:pPr/>
              <a:t>10</a:t>
            </a:fld>
            <a:endParaRPr lang="fr-FR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EDAD8-D619-3C4B-9E6F-A3F5F697CBDF}" type="slidenum">
              <a:rPr lang="fr-FR"/>
              <a:pPr/>
              <a:t>11</a:t>
            </a:fld>
            <a:endParaRPr lang="fr-F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5D66A-B6CB-B344-89B9-DF90C2D3D9B8}" type="slidenum">
              <a:rPr lang="fr-FR"/>
              <a:pPr/>
              <a:t>12</a:t>
            </a:fld>
            <a:endParaRPr 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D2D6B-1C99-7D45-A8E8-D3B0C625001B}" type="slidenum">
              <a:rPr lang="fr-FR"/>
              <a:pPr/>
              <a:t>13</a:t>
            </a:fld>
            <a:endParaRPr lang="fr-F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B62CD-D557-5D4B-9E56-ACFD6E3A323D}" type="slidenum">
              <a:rPr lang="fr-FR"/>
              <a:pPr/>
              <a:t>14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D8105-87B6-B240-BEA1-59B69AAB0154}" type="slidenum">
              <a:rPr lang="fr-FR"/>
              <a:pPr/>
              <a:t>15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46465-195B-424D-BF01-796D03163107}" type="slidenum">
              <a:rPr lang="fr-FR"/>
              <a:pPr/>
              <a:t>16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B460FA-AA8C-8A40-B7AA-4BB36FC10AEC}" type="slidenum">
              <a:rPr lang="fr-FR"/>
              <a:pPr/>
              <a:t>17</a:t>
            </a:fld>
            <a:endParaRPr 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0E79A-5EBC-D848-BF2D-9D26E6839330}" type="slidenum">
              <a:rPr lang="fr-FR"/>
              <a:pPr/>
              <a:t>2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8ECB07-700E-204E-925F-48D700747AD4}" type="slidenum">
              <a:rPr lang="fr-FR"/>
              <a:pPr/>
              <a:t>3</a:t>
            </a:fld>
            <a:endParaRPr lang="fr-FR"/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9FC3E-FB5D-354C-A220-492B48C57353}" type="slidenum">
              <a:rPr lang="fr-FR"/>
              <a:pPr/>
              <a:t>4</a:t>
            </a:fld>
            <a:endParaRPr lang="fr-FR"/>
          </a:p>
        </p:txBody>
      </p:sp>
      <p:sp>
        <p:nvSpPr>
          <p:cNvPr id="25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56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0338-5698-754F-92E8-003CEF268403}" type="slidenum">
              <a:rPr lang="fr-FR"/>
              <a:pPr/>
              <a:t>5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12429-85B0-274B-ADB1-4A05E9C90B29}" type="slidenum">
              <a:rPr lang="fr-FR"/>
              <a:pPr/>
              <a:t>6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1AC5B-45E2-C040-82DB-2E978308FECC}" type="slidenum">
              <a:rPr lang="fr-FR"/>
              <a:pPr/>
              <a:t>7</a:t>
            </a:fld>
            <a:endParaRPr lang="fr-FR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75BD1-B5EC-3B46-B20E-9C3A4ACF9D50}" type="slidenum">
              <a:rPr lang="fr-FR"/>
              <a:pPr/>
              <a:t>8</a:t>
            </a:fld>
            <a:endParaRPr lang="fr-FR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949D0-71EC-7D43-925E-B75FCBBA0B2F}" type="slidenum">
              <a:rPr lang="fr-FR"/>
              <a:pPr/>
              <a:t>9</a:t>
            </a:fld>
            <a:endParaRPr lang="fr-FR"/>
          </a:p>
        </p:txBody>
      </p:sp>
      <p:sp>
        <p:nvSpPr>
          <p:cNvPr id="358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057400"/>
            <a:ext cx="716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Cliquez et modifiez le titre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altLang="ja-JP"/>
              <a:t>Cliquez pour modifier le style des sous-titres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2FD1BB-22D3-0F4A-B961-B736C6328593}" type="slidenum">
              <a:rPr lang="de-DE" altLang="ja-JP"/>
              <a:pPr/>
              <a:t>‹N°›</a:t>
            </a:fld>
            <a:endParaRPr lang="de-DE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52D26-9064-B14D-A530-1EE45B15B28F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59FA47-14A4-984E-90BA-F3225AEC937E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2FC28-78EB-CB45-8E82-3D2FC693DEDE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3E826-C225-EA4A-8FA7-2C0579E3500E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FF2ED-9C14-2244-8FE1-DC9E1EE93E8D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CD76A0-6FC8-584B-9AF3-EFB1AA6E854A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3CF6B-F5AD-454C-977D-4996245FF987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957D1-74B9-D940-ACE4-1D93DB5EA11A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A0D63-5BB1-5846-B3AD-C6EB1FAD835F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11803-C1F4-4D4B-ACD3-C7CFCC80A3B5}" type="slidenum">
              <a:rPr lang="fr-FR" altLang="ja-JP"/>
              <a:pPr/>
              <a:t>‹N°›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et modifiez le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/>
              <a:t>Cliquez pour modifier les styles du texte du masque</a:t>
            </a:r>
          </a:p>
          <a:p>
            <a:pPr lvl="1"/>
            <a:r>
              <a:rPr lang="fr-FR" altLang="ja-JP"/>
              <a:t>Deuxième niveau</a:t>
            </a:r>
          </a:p>
          <a:p>
            <a:pPr lvl="2"/>
            <a:r>
              <a:rPr lang="fr-FR" altLang="ja-JP"/>
              <a:t>Troisième niveau</a:t>
            </a:r>
          </a:p>
          <a:p>
            <a:pPr lvl="3"/>
            <a:r>
              <a:rPr lang="fr-FR" altLang="ja-JP"/>
              <a:t>Quatrième niveau</a:t>
            </a:r>
          </a:p>
          <a:p>
            <a:pPr lvl="4"/>
            <a:r>
              <a:rPr lang="fr-FR" altLang="ja-JP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499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49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499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ea typeface="Osaka" charset="-128"/>
                <a:cs typeface="Osaka" charset="-128"/>
              </a:defRPr>
            </a:lvl1pPr>
          </a:lstStyle>
          <a:p>
            <a:fld id="{A7C47894-637D-1E46-A761-699D3956CF96}" type="slidenum">
              <a:rPr lang="fr-FR" altLang="ja-JP"/>
              <a:pPr/>
              <a:t>‹N°›</a:t>
            </a:fld>
            <a:endParaRPr lang="fr-FR" altLang="ja-JP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1704975"/>
            <a:ext cx="66976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ZoneTexte 1"/>
          <p:cNvSpPr txBox="1">
            <a:spLocks noChangeArrowheads="1"/>
          </p:cNvSpPr>
          <p:nvPr/>
        </p:nvSpPr>
        <p:spPr bwMode="auto">
          <a:xfrm>
            <a:off x="1689100" y="254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8F506E6-3431-DE43-B985-FAB600C0F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2064"/>
            <a:ext cx="7162800" cy="1143000"/>
          </a:xfrm>
        </p:spPr>
        <p:txBody>
          <a:bodyPr/>
          <a:lstStyle/>
          <a:p>
            <a:pPr eaLnBrk="1" hangingPunct="1"/>
            <a:r>
              <a:rPr kumimoji="0" lang="fr-FR" dirty="0"/>
              <a:t>La construction laborieuse </a:t>
            </a:r>
            <a:br>
              <a:rPr kumimoji="0" lang="fr-FR" dirty="0"/>
            </a:br>
            <a:r>
              <a:rPr kumimoji="0" lang="fr-FR" dirty="0"/>
              <a:t>d’</a:t>
            </a:r>
            <a:r>
              <a:rPr kumimoji="0" lang="fr-FR" altLang="ja-JP" dirty="0"/>
              <a:t>un système éducatif républicain </a:t>
            </a:r>
            <a:br>
              <a:rPr kumimoji="0" lang="fr-FR" dirty="0"/>
            </a:br>
            <a:endParaRPr lang="fr-F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6172200" cy="4114800"/>
          </a:xfrm>
        </p:spPr>
        <p:txBody>
          <a:bodyPr/>
          <a:lstStyle/>
          <a:p>
            <a:pPr eaLnBrk="1" hangingPunct="1">
              <a:spcBef>
                <a:spcPts val="3168"/>
              </a:spcBef>
              <a:buFontTx/>
              <a:buNone/>
            </a:pPr>
            <a:r>
              <a:rPr lang="fr-FR" dirty="0"/>
              <a:t>2.3. </a:t>
            </a:r>
            <a:r>
              <a:rPr lang="fr-FR" u="sng" dirty="0"/>
              <a:t>La gauche au pouvoir : quel « changement » ? (1981-1986)</a:t>
            </a:r>
            <a:endParaRPr lang="fr-FR" altLang="ja-JP" u="sng" dirty="0"/>
          </a:p>
          <a:p>
            <a:pPr eaLnBrk="1" hangingPunct="1">
              <a:spcBef>
                <a:spcPts val="3168"/>
              </a:spcBef>
              <a:buFontTx/>
              <a:buNone/>
            </a:pPr>
            <a:r>
              <a:rPr lang="fr-FR" altLang="ja-JP" dirty="0"/>
              <a:t>• Chevènement et l’ambition des « 80% »</a:t>
            </a:r>
          </a:p>
          <a:p>
            <a:pPr eaLnBrk="1" hangingPunct="1">
              <a:spcBef>
                <a:spcPts val="3168"/>
              </a:spcBef>
              <a:buFontTx/>
              <a:buNone/>
            </a:pPr>
            <a:r>
              <a:rPr lang="fr-FR" altLang="ja-JP" dirty="0"/>
              <a:t>(</a:t>
            </a:r>
            <a:r>
              <a:rPr lang="fr-FR" altLang="ja-JP" dirty="0">
                <a:solidFill>
                  <a:srgbClr val="0432FF"/>
                </a:solidFill>
              </a:rPr>
              <a:t>1985 : création du baccalauréat professionnel</a:t>
            </a:r>
            <a:r>
              <a:rPr lang="fr-FR" altLang="ja-JP" dirty="0"/>
              <a:t>)</a:t>
            </a:r>
          </a:p>
        </p:txBody>
      </p:sp>
      <p:pic>
        <p:nvPicPr>
          <p:cNvPr id="112644" name="Picture 1028" descr="Chevènement_198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463" y="3352800"/>
            <a:ext cx="27765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699704" y="6091535"/>
            <a:ext cx="377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Jean-Pierre Chevènement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 autoUpdateAnimBg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III) La démocratisation du baccalauréat 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13563"/>
            <a:ext cx="8352928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3.1.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2ème explosion scolaire</a:t>
            </a:r>
          </a:p>
          <a:p>
            <a:pPr eaLnBrk="1" hangingPunct="1">
              <a:buFontTx/>
              <a:buNone/>
            </a:pPr>
            <a:r>
              <a:rPr lang="fr-FR" dirty="0"/>
              <a:t>(% de lauréats au baccalauréat/classe d’âge)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CB8556-786E-436F-6666-71A44BA49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852" y="2996952"/>
            <a:ext cx="6836296" cy="379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III) La démocratisation du baccalauréat 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3.2.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loi d</a:t>
            </a:r>
            <a:r>
              <a:rPr lang="ja-JP" altLang="fr-FR" u="sng" dirty="0">
                <a:solidFill>
                  <a:srgbClr val="0432FF"/>
                </a:solidFill>
              </a:rPr>
              <a:t>’</a:t>
            </a:r>
            <a:r>
              <a:rPr lang="fr-FR" altLang="ja-JP" u="sng" dirty="0">
                <a:solidFill>
                  <a:srgbClr val="0432FF"/>
                </a:solidFill>
              </a:rPr>
              <a:t>orientation Jospin (1989)</a:t>
            </a:r>
            <a:r>
              <a:rPr lang="fr-FR" altLang="ja-JP" u="sng" dirty="0"/>
              <a:t> et son application</a:t>
            </a:r>
            <a:endParaRPr lang="fr-FR" altLang="ja-JP" dirty="0"/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• création des cycles</a:t>
            </a:r>
          </a:p>
          <a:p>
            <a:pPr eaLnBrk="1" hangingPunct="1">
              <a:buFontTx/>
              <a:buNone/>
            </a:pPr>
            <a:endParaRPr lang="fr-FR" altLang="ja-JP" sz="2800" dirty="0"/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• création des IUFM</a:t>
            </a:r>
          </a:p>
          <a:p>
            <a:pPr eaLnBrk="1" hangingPunct="1">
              <a:buFontTx/>
              <a:buNone/>
            </a:pPr>
            <a:endParaRPr lang="fr-FR" altLang="ja-JP" sz="2800" dirty="0"/>
          </a:p>
          <a:p>
            <a:pPr eaLnBrk="1" hangingPunct="1">
              <a:buFontTx/>
              <a:buNone/>
            </a:pPr>
            <a:r>
              <a:rPr lang="fr-FR" altLang="ja-JP" sz="2800" dirty="0">
                <a:solidFill>
                  <a:srgbClr val="0432FF"/>
                </a:solidFill>
              </a:rPr>
              <a:t>• revalorisation salariale</a:t>
            </a:r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50180" name="Picture 4" descr="C-Jospin-Te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120" y="2916508"/>
            <a:ext cx="4078288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4600" y="5943600"/>
            <a:ext cx="198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Lionel Jospin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III) La démocratisation du baccalauréat 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3.3. </a:t>
            </a:r>
            <a:r>
              <a:rPr lang="fr-FR" u="sng" dirty="0"/>
              <a:t>L</a:t>
            </a:r>
            <a:r>
              <a:rPr lang="ja-JP" altLang="fr-FR" u="sng" dirty="0"/>
              <a:t>’</a:t>
            </a:r>
            <a:r>
              <a:rPr lang="fr-FR" altLang="ja-JP" u="sng" dirty="0"/>
              <a:t>épisode Allègre (1997-2000)</a:t>
            </a:r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51204" name="Picture 4" descr="royal-allegre"/>
          <p:cNvPicPr>
            <a:picLocks noChangeAspect="1" noChangeArrowheads="1"/>
          </p:cNvPicPr>
          <p:nvPr/>
        </p:nvPicPr>
        <p:blipFill>
          <a:blip r:embed="rId3">
            <a:lum bright="11000"/>
          </a:blip>
          <a:srcRect/>
          <a:stretch>
            <a:fillRect/>
          </a:stretch>
        </p:blipFill>
        <p:spPr bwMode="auto">
          <a:xfrm>
            <a:off x="1219200" y="2819400"/>
            <a:ext cx="6791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2039" y="5943600"/>
            <a:ext cx="8669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Claude Allègre (ministre) et Ségolène Royal (secrétaire d’Etat)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/>
          <a:lstStyle/>
          <a:p>
            <a:pPr eaLnBrk="1" hangingPunct="1"/>
            <a:r>
              <a:rPr lang="fr-FR"/>
              <a:t>IV) L</a:t>
            </a:r>
            <a:r>
              <a:rPr lang="ja-JP" altLang="fr-FR"/>
              <a:t>’</a:t>
            </a:r>
            <a:r>
              <a:rPr lang="fr-FR" altLang="ja-JP"/>
              <a:t>éducation nationale saisie par le néolibéralisme ?</a:t>
            </a:r>
            <a:endParaRPr lang="fr-F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2296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4.1. </a:t>
            </a:r>
            <a:r>
              <a:rPr lang="fr-FR" u="sng" dirty="0"/>
              <a:t>Le tableau noir de l</a:t>
            </a:r>
            <a:r>
              <a:rPr lang="ja-JP" altLang="fr-FR" u="sng" dirty="0"/>
              <a:t>’</a:t>
            </a:r>
            <a:r>
              <a:rPr lang="fr-FR" altLang="ja-JP" u="sng" dirty="0"/>
              <a:t>Ecole au tournant des années 2000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54276" name="Picture 4" descr="education-660x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0480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77200" cy="1143000"/>
          </a:xfrm>
        </p:spPr>
        <p:txBody>
          <a:bodyPr/>
          <a:lstStyle/>
          <a:p>
            <a:pPr eaLnBrk="1" hangingPunct="1"/>
            <a:r>
              <a:rPr lang="fr-FR"/>
              <a:t>IV) L</a:t>
            </a:r>
            <a:r>
              <a:rPr lang="ja-JP" altLang="fr-FR"/>
              <a:t>’</a:t>
            </a:r>
            <a:r>
              <a:rPr lang="fr-FR" altLang="ja-JP"/>
              <a:t>éducation nationale saisie par le néolibéralisme ?</a:t>
            </a:r>
            <a:endParaRPr lang="fr-FR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4.2.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loi d</a:t>
            </a:r>
            <a:r>
              <a:rPr lang="ja-JP" altLang="fr-FR" u="sng" dirty="0">
                <a:solidFill>
                  <a:srgbClr val="0432FF"/>
                </a:solidFill>
              </a:rPr>
              <a:t>’</a:t>
            </a:r>
            <a:r>
              <a:rPr lang="fr-FR" altLang="ja-JP" u="sng" dirty="0">
                <a:solidFill>
                  <a:srgbClr val="0432FF"/>
                </a:solidFill>
              </a:rPr>
              <a:t>orientation Fillon (2005)</a:t>
            </a:r>
            <a:r>
              <a:rPr lang="fr-FR" altLang="ja-JP" u="sng" dirty="0"/>
              <a:t> entre changements et continuités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108548" name="Picture 1028" descr="2005_Fil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727" y="3114551"/>
            <a:ext cx="2771775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ZoneTexte 4"/>
          <p:cNvSpPr txBox="1">
            <a:spLocks noChangeArrowheads="1"/>
          </p:cNvSpPr>
          <p:nvPr/>
        </p:nvSpPr>
        <p:spPr bwMode="auto">
          <a:xfrm>
            <a:off x="4572000" y="3716338"/>
            <a:ext cx="41767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rgbClr val="0432FF"/>
                </a:solidFill>
              </a:rPr>
              <a:t>Instauration du SCCC 2005</a:t>
            </a:r>
          </a:p>
          <a:p>
            <a:endParaRPr lang="fr-FR" b="1" dirty="0">
              <a:solidFill>
                <a:srgbClr val="0432FF"/>
              </a:solidFill>
            </a:endParaRPr>
          </a:p>
          <a:p>
            <a:endParaRPr lang="fr-FR" b="1" dirty="0">
              <a:solidFill>
                <a:srgbClr val="0432FF"/>
              </a:solidFill>
            </a:endParaRPr>
          </a:p>
          <a:p>
            <a:r>
              <a:rPr lang="fr-FR" b="1" dirty="0">
                <a:solidFill>
                  <a:srgbClr val="0432FF"/>
                </a:solidFill>
              </a:rPr>
              <a:t>Intégration des IUFM dans des Universités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6096000"/>
            <a:ext cx="218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François Fillon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1143000"/>
          </a:xfrm>
        </p:spPr>
        <p:txBody>
          <a:bodyPr/>
          <a:lstStyle/>
          <a:p>
            <a:pPr eaLnBrk="1" hangingPunct="1"/>
            <a:r>
              <a:rPr lang="fr-FR"/>
              <a:t>IV) L</a:t>
            </a:r>
            <a:r>
              <a:rPr lang="ja-JP" altLang="fr-FR"/>
              <a:t>’</a:t>
            </a:r>
            <a:r>
              <a:rPr lang="fr-FR" altLang="ja-JP"/>
              <a:t>éducation nationale saisie par le néolibéralisme ?</a:t>
            </a:r>
            <a:endParaRPr lang="fr-FR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4.3. </a:t>
            </a:r>
            <a:r>
              <a:rPr lang="fr-FR" u="sng" dirty="0"/>
              <a:t>La politique scolaire sous la présidence Sarkozy : une rupture ? </a:t>
            </a:r>
            <a:r>
              <a:rPr lang="fr-FR" dirty="0"/>
              <a:t>(2007-2012)</a:t>
            </a:r>
          </a:p>
          <a:p>
            <a:pPr eaLnBrk="1" hangingPunct="1">
              <a:buFontTx/>
              <a:buNone/>
            </a:pPr>
            <a:r>
              <a:rPr lang="fr-FR" sz="2800" dirty="0">
                <a:solidFill>
                  <a:srgbClr val="0432FF"/>
                </a:solidFill>
              </a:rPr>
              <a:t>Masterisation</a:t>
            </a:r>
          </a:p>
          <a:p>
            <a:pPr eaLnBrk="1" hangingPunct="1">
              <a:buFontTx/>
              <a:buNone/>
            </a:pPr>
            <a:r>
              <a:rPr lang="fr-FR" sz="2800" dirty="0">
                <a:solidFill>
                  <a:srgbClr val="0432FF"/>
                </a:solidFill>
              </a:rPr>
              <a:t>Assouplissement carte</a:t>
            </a:r>
          </a:p>
          <a:p>
            <a:pPr eaLnBrk="1" hangingPunct="1">
              <a:buFontTx/>
              <a:buNone/>
            </a:pPr>
            <a:r>
              <a:rPr lang="fr-FR" sz="2800" dirty="0">
                <a:solidFill>
                  <a:srgbClr val="0432FF"/>
                </a:solidFill>
              </a:rPr>
              <a:t>Loi Carle</a:t>
            </a:r>
          </a:p>
          <a:p>
            <a:pPr eaLnBrk="1" hangingPunct="1">
              <a:buFontTx/>
              <a:buNone/>
            </a:pPr>
            <a:r>
              <a:rPr lang="fr-FR" sz="2800" dirty="0">
                <a:solidFill>
                  <a:srgbClr val="0432FF"/>
                </a:solidFill>
              </a:rPr>
              <a:t>Gel salaires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endParaRPr lang="fr-FR" dirty="0"/>
          </a:p>
        </p:txBody>
      </p:sp>
      <p:pic>
        <p:nvPicPr>
          <p:cNvPr id="110596" name="Picture 4" descr="nicolas-sarkozy-et-xavier-darcos_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01975"/>
            <a:ext cx="56388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14400" y="5715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Xavier Darcos et Nicolas Sarkozy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4.4.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loi « PEILLON » « de programmation </a:t>
            </a:r>
            <a:r>
              <a:rPr lang="fr-FR" u="sng" dirty="0"/>
              <a:t>et de refondation de l</a:t>
            </a:r>
            <a:r>
              <a:rPr lang="ja-JP" altLang="fr-FR" u="sng" dirty="0"/>
              <a:t>’</a:t>
            </a:r>
            <a:r>
              <a:rPr lang="fr-FR" altLang="ja-JP" u="sng" dirty="0"/>
              <a:t>école de la République » </a:t>
            </a:r>
            <a:r>
              <a:rPr lang="fr-FR" altLang="ja-JP" dirty="0"/>
              <a:t>(JO du 9 juillet 2013)</a:t>
            </a:r>
            <a:endParaRPr lang="fr-FR" dirty="0"/>
          </a:p>
        </p:txBody>
      </p:sp>
      <p:pic>
        <p:nvPicPr>
          <p:cNvPr id="48132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581400"/>
            <a:ext cx="1824038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4572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kumimoji="1" lang="fr-FR" sz="4400" b="1">
                <a:ea typeface="Osaka" charset="-128"/>
                <a:cs typeface="Osaka" charset="-128"/>
              </a:rPr>
              <a:t>IV) L</a:t>
            </a:r>
            <a:r>
              <a:rPr kumimoji="1" lang="ja-JP" altLang="fr-FR" sz="4400" b="1">
                <a:ea typeface="Osaka" charset="-128"/>
                <a:cs typeface="Osaka" charset="-128"/>
              </a:rPr>
              <a:t>’</a:t>
            </a:r>
            <a:r>
              <a:rPr kumimoji="1" lang="fr-FR" altLang="ja-JP" sz="4400" b="1">
                <a:ea typeface="Osaka" charset="-128"/>
                <a:cs typeface="Osaka" charset="-128"/>
              </a:rPr>
              <a:t>éducation nationale saisie par le néolibéralisme ?</a:t>
            </a:r>
            <a:endParaRPr kumimoji="1" lang="fr-FR" sz="4400" b="1">
              <a:ea typeface="Osaka" charset="-128"/>
              <a:cs typeface="Osaka" charset="-128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433638" y="3884266"/>
            <a:ext cx="6126162" cy="228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4075"/>
              </a:lnSpc>
              <a:spcBef>
                <a:spcPts val="400"/>
              </a:spcBef>
            </a:pPr>
            <a:r>
              <a:rPr lang="fr-FR" dirty="0">
                <a:solidFill>
                  <a:srgbClr val="0432FF"/>
                </a:solidFill>
              </a:rPr>
              <a:t>- Recrutements programmés, IUFM-&gt;ESPE</a:t>
            </a:r>
          </a:p>
          <a:p>
            <a:pPr eaLnBrk="1" hangingPunct="1">
              <a:lnSpc>
                <a:spcPts val="4075"/>
              </a:lnSpc>
              <a:spcBef>
                <a:spcPts val="40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</a:rPr>
              <a:t> Rythmes scolaires, Charte de la Laïcité</a:t>
            </a:r>
            <a:endParaRPr lang="fr-FR" sz="1800" dirty="0">
              <a:solidFill>
                <a:srgbClr val="0432FF"/>
              </a:solidFill>
            </a:endParaRPr>
          </a:p>
          <a:p>
            <a:pPr eaLnBrk="1" hangingPunct="1">
              <a:lnSpc>
                <a:spcPts val="4075"/>
              </a:lnSpc>
              <a:spcBef>
                <a:spcPts val="400"/>
              </a:spcBef>
              <a:buFontTx/>
              <a:buChar char="-"/>
            </a:pPr>
            <a:r>
              <a:rPr lang="fr-FR" dirty="0">
                <a:solidFill>
                  <a:srgbClr val="0432FF"/>
                </a:solidFill>
              </a:rPr>
              <a:t> SCCCC et Programmes (2015)</a:t>
            </a:r>
          </a:p>
          <a:p>
            <a:pPr>
              <a:lnSpc>
                <a:spcPts val="4075"/>
              </a:lnSpc>
              <a:spcBef>
                <a:spcPts val="400"/>
              </a:spcBef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57200" y="6172200"/>
            <a:ext cx="2009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François </a:t>
            </a:r>
            <a:r>
              <a:rPr lang="fr-FR" sz="2000" dirty="0" err="1"/>
              <a:t>Peillon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>
          <a:xfrm>
            <a:off x="251520" y="1916832"/>
            <a:ext cx="8663880" cy="1143000"/>
          </a:xfrm>
        </p:spPr>
        <p:txBody>
          <a:bodyPr/>
          <a:lstStyle/>
          <a:p>
            <a:r>
              <a:rPr lang="fr-FR" sz="2600" dirty="0">
                <a:solidFill>
                  <a:srgbClr val="0432FF"/>
                </a:solidFill>
              </a:rPr>
              <a:t>La loi pour une Ecole de la confiance</a:t>
            </a:r>
            <a:r>
              <a:rPr lang="fr-FR" sz="2600" dirty="0"/>
              <a:t> (juillet 2019) : un Etat qui contrôle le système et vise l’efficacité…</a:t>
            </a:r>
          </a:p>
          <a:p>
            <a:endParaRPr lang="fr-FR" sz="2600" dirty="0"/>
          </a:p>
          <a:p>
            <a:endParaRPr lang="fr-FR" sz="2600" dirty="0"/>
          </a:p>
          <a:p>
            <a:endParaRPr lang="fr-FR" sz="2600" dirty="0"/>
          </a:p>
          <a:p>
            <a:endParaRPr lang="fr-FR" sz="2600" dirty="0"/>
          </a:p>
          <a:p>
            <a:endParaRPr lang="fr-FR" sz="2600" dirty="0"/>
          </a:p>
          <a:p>
            <a:pPr marL="0" indent="0">
              <a:buNone/>
            </a:pPr>
            <a:endParaRPr lang="fr-FR" sz="2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fr-FR" sz="2600" dirty="0">
                <a:sym typeface="Wingdings" pitchFamily="2" charset="2"/>
              </a:rPr>
              <a:t> </a:t>
            </a:r>
            <a:r>
              <a:rPr lang="fr-FR" sz="2800" b="1" dirty="0"/>
              <a:t>L’Ecole demeure-t-elle encore une institution républicaine ?</a:t>
            </a:r>
          </a:p>
        </p:txBody>
      </p:sp>
      <p:pic>
        <p:nvPicPr>
          <p:cNvPr id="53251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71800"/>
            <a:ext cx="5307012" cy="225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ZoneTexte 6"/>
          <p:cNvSpPr txBox="1">
            <a:spLocks noChangeArrowheads="1"/>
          </p:cNvSpPr>
          <p:nvPr/>
        </p:nvSpPr>
        <p:spPr bwMode="auto">
          <a:xfrm>
            <a:off x="423997" y="2856795"/>
            <a:ext cx="31614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Jean-Michel </a:t>
            </a:r>
            <a:r>
              <a:rPr lang="fr-FR" dirty="0" err="1"/>
              <a:t>Blanquer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860032" y="3013501"/>
            <a:ext cx="4180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432FF"/>
                </a:solidFill>
              </a:rPr>
              <a:t>Instruction </a:t>
            </a:r>
            <a:r>
              <a:rPr lang="fr-FR" sz="2200" dirty="0" err="1">
                <a:solidFill>
                  <a:srgbClr val="0432FF"/>
                </a:solidFill>
              </a:rPr>
              <a:t>obligoire</a:t>
            </a:r>
            <a:r>
              <a:rPr lang="fr-FR" sz="2200" dirty="0">
                <a:solidFill>
                  <a:srgbClr val="0432FF"/>
                </a:solidFill>
              </a:rPr>
              <a:t> à 3 ans</a:t>
            </a:r>
          </a:p>
          <a:p>
            <a:r>
              <a:rPr lang="fr-FR" sz="2200" dirty="0" err="1">
                <a:solidFill>
                  <a:srgbClr val="0432FF"/>
                </a:solidFill>
              </a:rPr>
              <a:t>Oblig</a:t>
            </a:r>
            <a:r>
              <a:rPr lang="fr-FR" sz="2200" dirty="0">
                <a:solidFill>
                  <a:srgbClr val="0432FF"/>
                </a:solidFill>
              </a:rPr>
              <a:t>. formation jusqu’à 18 ans</a:t>
            </a:r>
          </a:p>
          <a:p>
            <a:r>
              <a:rPr lang="fr-FR" sz="2200" dirty="0">
                <a:solidFill>
                  <a:srgbClr val="0432FF"/>
                </a:solidFill>
              </a:rPr>
              <a:t>ESPE-&gt;INSPE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93E08F-9A92-0640-A325-16E61A11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50" y="4102557"/>
            <a:ext cx="5796136" cy="1558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Introduction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4953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fr-FR" sz="2800"/>
          </a:p>
          <a:p>
            <a:pPr eaLnBrk="1" hangingPunct="1">
              <a:lnSpc>
                <a:spcPct val="90000"/>
              </a:lnSpc>
            </a:pPr>
            <a:r>
              <a:rPr lang="fr-FR" sz="2800"/>
              <a:t>Le contexte de la Libération après la parenthèse vichyste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fr-FR" sz="2800"/>
              <a:t>L</a:t>
            </a:r>
            <a:r>
              <a:rPr lang="ja-JP" altLang="fr-FR" sz="2800"/>
              <a:t>’</a:t>
            </a:r>
            <a:r>
              <a:rPr lang="fr-FR" altLang="ja-JP" sz="2800"/>
              <a:t>élaboration du plan Langevin-Wallon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/>
              <a:t>(1944-1947)</a:t>
            </a:r>
          </a:p>
        </p:txBody>
      </p:sp>
      <p:pic>
        <p:nvPicPr>
          <p:cNvPr id="41989" name="Picture 5" descr="PlanLangevinWall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0013" y="1524000"/>
            <a:ext cx="39639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RapportLangevinWall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0825"/>
            <a:ext cx="34131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I) Les réformes de la République gaullienne</a:t>
            </a:r>
          </a:p>
        </p:txBody>
      </p:sp>
      <p:pic>
        <p:nvPicPr>
          <p:cNvPr id="43013" name="Picture 5" descr="ExplosionScolaireSecondai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361871"/>
            <a:ext cx="6669856" cy="448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3568" y="2050504"/>
            <a:ext cx="828092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1.1.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1ère</a:t>
            </a:r>
            <a:r>
              <a:rPr lang="fr-FR" u="sng" dirty="0"/>
              <a:t> </a:t>
            </a:r>
            <a:r>
              <a:rPr lang="fr-FR" u="sng" dirty="0">
                <a:solidFill>
                  <a:srgbClr val="0432FF"/>
                </a:solidFill>
              </a:rPr>
              <a:t>explosion scolaire </a:t>
            </a:r>
            <a:r>
              <a:rPr lang="fr-FR" dirty="0"/>
              <a:t>(années 1950-1960)</a:t>
            </a:r>
          </a:p>
          <a:p>
            <a:pPr eaLnBrk="1" hangingPunct="1">
              <a:buFontTx/>
              <a:buNone/>
            </a:pPr>
            <a:r>
              <a:rPr lang="fr-FR" dirty="0"/>
              <a:t>• Un phénomène économique et social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r>
              <a:rPr lang="fr-FR" dirty="0"/>
              <a:t>• Un pouvoir politique qui suit le mouvement, mais des réformes retardées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I) Les réformes de la République gaullienne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5532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1.2. </a:t>
            </a:r>
            <a:r>
              <a:rPr lang="fr-FR" u="sng" dirty="0"/>
              <a:t>Deux leviers accompagnateurs</a:t>
            </a:r>
            <a:endParaRPr lang="fr-FR" altLang="ja-JP" u="sng" dirty="0"/>
          </a:p>
          <a:p>
            <a:pPr eaLnBrk="1" hangingPunct="1">
              <a:buFontTx/>
              <a:buNone/>
            </a:pPr>
            <a:r>
              <a:rPr lang="fr-FR" altLang="ja-JP" dirty="0"/>
              <a:t>• </a:t>
            </a:r>
            <a:r>
              <a:rPr lang="fr-FR" altLang="ja-JP" b="1" dirty="0">
                <a:solidFill>
                  <a:srgbClr val="0432FF"/>
                </a:solidFill>
              </a:rPr>
              <a:t>la réforme </a:t>
            </a:r>
            <a:r>
              <a:rPr lang="fr-FR" altLang="ja-JP" b="1" dirty="0" err="1">
                <a:solidFill>
                  <a:srgbClr val="0432FF"/>
                </a:solidFill>
              </a:rPr>
              <a:t>Berthoin</a:t>
            </a:r>
            <a:r>
              <a:rPr lang="fr-FR" altLang="ja-JP" b="1" dirty="0">
                <a:solidFill>
                  <a:srgbClr val="0432FF"/>
                </a:solidFill>
              </a:rPr>
              <a:t> (1959)</a:t>
            </a:r>
          </a:p>
          <a:p>
            <a:pPr eaLnBrk="1" hangingPunct="1">
              <a:buFontTx/>
              <a:buNone/>
            </a:pPr>
            <a:r>
              <a:rPr lang="fr-FR" altLang="ja-JP" sz="2800" dirty="0"/>
              <a:t>-&gt; âge de la scolarité porté à 16 ans</a:t>
            </a:r>
          </a:p>
          <a:p>
            <a:pPr eaLnBrk="1" hangingPunct="1">
              <a:buFontTx/>
              <a:buNone/>
            </a:pPr>
            <a:r>
              <a:rPr lang="fr-FR" altLang="ja-JP" sz="2800" dirty="0"/>
              <a:t>+ instauration de la carte scolaire</a:t>
            </a:r>
          </a:p>
          <a:p>
            <a:pPr eaLnBrk="1" hangingPunct="1">
              <a:buFontTx/>
              <a:buNone/>
            </a:pPr>
            <a:endParaRPr lang="fr-FR" altLang="ja-JP" dirty="0"/>
          </a:p>
          <a:p>
            <a:pPr eaLnBrk="1" hangingPunct="1">
              <a:buFontTx/>
              <a:buNone/>
            </a:pPr>
            <a:r>
              <a:rPr lang="fr-FR" altLang="ja-JP" dirty="0"/>
              <a:t>• </a:t>
            </a:r>
            <a:r>
              <a:rPr lang="fr-FR" altLang="ja-JP" b="1" dirty="0">
                <a:solidFill>
                  <a:srgbClr val="0432FF"/>
                </a:solidFill>
              </a:rPr>
              <a:t>la réforme Fouché (1963)</a:t>
            </a:r>
          </a:p>
          <a:p>
            <a:pPr eaLnBrk="1" hangingPunct="1">
              <a:buFontTx/>
              <a:buNone/>
            </a:pPr>
            <a:r>
              <a:rPr lang="fr-FR" dirty="0"/>
              <a:t>-&gt; création des CES (tous les élèves vont au collège)</a:t>
            </a:r>
          </a:p>
        </p:txBody>
      </p:sp>
      <p:pic>
        <p:nvPicPr>
          <p:cNvPr id="6" name="Image 5" descr="JeanBerthoi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7263" y="2514600"/>
            <a:ext cx="2176736" cy="30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ristianFouch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1978" y="3715886"/>
            <a:ext cx="239223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I) Les réformes de la République gaullienne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79104"/>
            <a:ext cx="77724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dirty="0"/>
              <a:t>1.3. </a:t>
            </a:r>
            <a:r>
              <a:rPr lang="fr-FR" sz="2800" u="sng" dirty="0"/>
              <a:t>Une réforme structurelle aux conséquences durables : </a:t>
            </a:r>
            <a:r>
              <a:rPr lang="fr-FR" sz="2800" b="1" u="sng" dirty="0">
                <a:solidFill>
                  <a:srgbClr val="0432FF"/>
                </a:solidFill>
              </a:rPr>
              <a:t>la loi Debré (1959</a:t>
            </a:r>
            <a:r>
              <a:rPr lang="fr-FR" sz="2800" b="1" dirty="0">
                <a:solidFill>
                  <a:srgbClr val="0432FF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dirty="0"/>
              <a:t>• le financement par l</a:t>
            </a:r>
            <a:r>
              <a:rPr lang="ja-JP" altLang="fr-FR" sz="2800" dirty="0"/>
              <a:t>’</a:t>
            </a:r>
            <a:r>
              <a:rPr lang="fr-FR" altLang="ja-JP" sz="2800" dirty="0"/>
              <a:t>Etat républicain des écoles privées sous contrat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ja-JP" sz="2800" dirty="0"/>
              <a:t>(75% du budget + aide des                     collectivités locales)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sz="2800" dirty="0"/>
              <a:t>• la postérité de la loi Debré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sz="2800" dirty="0"/>
          </a:p>
        </p:txBody>
      </p:sp>
      <p:pic>
        <p:nvPicPr>
          <p:cNvPr id="45061" name="Picture 5" descr="Michel_Debr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488" y="3213100"/>
            <a:ext cx="24257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ebréAffic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371600"/>
            <a:ext cx="349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dirty="0"/>
              <a:t>2.1</a:t>
            </a:r>
            <a:r>
              <a:rPr lang="fr-FR" u="sng" dirty="0"/>
              <a:t>. Le « choc » de mai 1968 ?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r>
              <a:rPr lang="fr-FR" dirty="0"/>
              <a:t>• Un courant pédagogique novateur longtemps minoritaire</a:t>
            </a:r>
          </a:p>
          <a:p>
            <a:pPr eaLnBrk="1" hangingPunct="1">
              <a:buFontTx/>
              <a:buNone/>
            </a:pPr>
            <a:endParaRPr lang="fr-FR" dirty="0"/>
          </a:p>
          <a:p>
            <a:pPr eaLnBrk="1" hangingPunct="1">
              <a:buFontTx/>
              <a:buNone/>
            </a:pPr>
            <a:r>
              <a:rPr lang="fr-FR" dirty="0"/>
              <a:t>• Des bouleversements dans les différents degrés dans les années post-1968</a:t>
            </a:r>
          </a:p>
        </p:txBody>
      </p:sp>
      <p:pic>
        <p:nvPicPr>
          <p:cNvPr id="46084" name="Picture 4" descr="13czq-mai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28600"/>
            <a:ext cx="5221288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13czf-affiche_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2448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6200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2.2. </a:t>
            </a:r>
            <a:r>
              <a:rPr lang="fr-FR" u="sng" dirty="0"/>
              <a:t>La </a:t>
            </a:r>
            <a:r>
              <a:rPr lang="fr-FR" u="sng" dirty="0">
                <a:solidFill>
                  <a:srgbClr val="0432FF"/>
                </a:solidFill>
              </a:rPr>
              <a:t>réforme </a:t>
            </a:r>
            <a:r>
              <a:rPr lang="fr-FR" u="sng" dirty="0" err="1">
                <a:solidFill>
                  <a:srgbClr val="0432FF"/>
                </a:solidFill>
              </a:rPr>
              <a:t>Haby</a:t>
            </a:r>
            <a:r>
              <a:rPr lang="fr-FR" u="sng" dirty="0"/>
              <a:t> (1975-1978)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• L’</a:t>
            </a:r>
            <a:r>
              <a:rPr lang="fr-FR" altLang="ja-JP" dirty="0"/>
              <a:t>avènement du « </a:t>
            </a:r>
            <a:r>
              <a:rPr lang="fr-FR" altLang="ja-JP" b="1" dirty="0">
                <a:solidFill>
                  <a:srgbClr val="0432FF"/>
                </a:solidFill>
              </a:rPr>
              <a:t>collège unique </a:t>
            </a:r>
            <a:r>
              <a:rPr lang="fr-FR" altLang="ja-JP" dirty="0"/>
              <a:t>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(classes hétérogènes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+ mixité obligatoire)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• Les limites de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dirty="0"/>
              <a:t>la réforme </a:t>
            </a:r>
            <a:r>
              <a:rPr lang="fr-FR" dirty="0" err="1"/>
              <a:t>Haby</a:t>
            </a:r>
            <a:endParaRPr lang="fr-FR" dirty="0"/>
          </a:p>
        </p:txBody>
      </p:sp>
      <p:pic>
        <p:nvPicPr>
          <p:cNvPr id="5" name="Image 4" descr="RenéHab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657600"/>
            <a:ext cx="2451038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fr-FR"/>
              <a:t>II) La réalisation du collège unique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5562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fr-FR" dirty="0"/>
              <a:t>2.3. </a:t>
            </a:r>
            <a:r>
              <a:rPr lang="fr-FR" u="sng" dirty="0"/>
              <a:t>La gauche au pouvoir : quel « changement » ? (1981-1986)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fr-FR" dirty="0"/>
              <a:t>des moyens, des rapports et des expérimentations sous la forme de projets (Savary)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buFontTx/>
              <a:buNone/>
            </a:pPr>
            <a:r>
              <a:rPr lang="fr-FR" sz="2400" dirty="0"/>
              <a:t>(ex : </a:t>
            </a:r>
            <a:r>
              <a:rPr lang="fr-FR" sz="2400" b="1" dirty="0">
                <a:solidFill>
                  <a:srgbClr val="0432FF"/>
                </a:solidFill>
              </a:rPr>
              <a:t>création ZEP 1981</a:t>
            </a:r>
            <a:r>
              <a:rPr lang="fr-FR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ja-JP" dirty="0"/>
          </a:p>
        </p:txBody>
      </p:sp>
      <p:pic>
        <p:nvPicPr>
          <p:cNvPr id="48132" name="Picture 4" descr="AlainSav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14600"/>
            <a:ext cx="27527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267200" y="6096000"/>
            <a:ext cx="1925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Alain Savary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0" y="3733800"/>
            <a:ext cx="3581400" cy="2895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ja-JP"/>
              <a:t>• L’échec du « grand service public d’éducation unifié » (1984)</a:t>
            </a:r>
            <a:endParaRPr lang="fr-FR"/>
          </a:p>
        </p:txBody>
      </p:sp>
      <p:pic>
        <p:nvPicPr>
          <p:cNvPr id="114692" name="Picture 1028" descr="manif84_ecole_lib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0"/>
            <a:ext cx="77724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1029" descr="un-million-de-manifestants-en-faveur-de-l-ecole-priveeun-million-de-manifestants-en-faveur-de-lecole-priveeenseignement-libre-manifestation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60738"/>
            <a:ext cx="5424488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4" name="Picture 1030" descr="ManifestationEcolePublique19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12725"/>
            <a:ext cx="5187950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5" name="Picture 1031" descr="1994-Manifestation_des_partisans_de_lécole_laïque_Paris_199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905000"/>
            <a:ext cx="33178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622405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622405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2004:Modèles:Présentations:Conceptions:Portfolio</Template>
  <TotalTime>1257</TotalTime>
  <Words>649</Words>
  <Application>Microsoft Macintosh PowerPoint</Application>
  <PresentationFormat>Affichage à l'écran (4:3)</PresentationFormat>
  <Paragraphs>120</Paragraphs>
  <Slides>18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Arial</vt:lpstr>
      <vt:lpstr>Portfolio</vt:lpstr>
      <vt:lpstr>La construction laborieuse  d’un système éducatif républicain  </vt:lpstr>
      <vt:lpstr>Introduction</vt:lpstr>
      <vt:lpstr>I) Les réformes de la République gaullienne</vt:lpstr>
      <vt:lpstr>I) Les réformes de la République gaullienne</vt:lpstr>
      <vt:lpstr>I) Les réformes de la République gaullienne</vt:lpstr>
      <vt:lpstr>II) La réalisation du collège unique</vt:lpstr>
      <vt:lpstr>II) La réalisation du collège unique</vt:lpstr>
      <vt:lpstr>II) La réalisation du collège unique</vt:lpstr>
      <vt:lpstr>Présentation PowerPoint</vt:lpstr>
      <vt:lpstr>II) La réalisation du collège unique</vt:lpstr>
      <vt:lpstr>III) La démocratisation du baccalauréat ?</vt:lpstr>
      <vt:lpstr>III) La démocratisation du baccalauréat ?</vt:lpstr>
      <vt:lpstr>III) La démocratisation du baccalauréat ?</vt:lpstr>
      <vt:lpstr>IV) L’éducation nationale saisie par le néolibéralisme ?</vt:lpstr>
      <vt:lpstr>IV) L’éducation nationale saisie par le néolibéralisme ?</vt:lpstr>
      <vt:lpstr>IV) L’éducation nationale saisie par le néolibéralisme ?</vt:lpstr>
      <vt:lpstr>Présentation PowerPoint</vt:lpstr>
      <vt:lpstr>Conclusion</vt:lpstr>
    </vt:vector>
  </TitlesOfParts>
  <Company>IUFM Orléans-Tours Site de Châteauroux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l’éducation</dc:title>
  <dc:creator>Jean-Louis Laubry</dc:creator>
  <cp:lastModifiedBy>Laubry Jean-Louis</cp:lastModifiedBy>
  <cp:revision>147</cp:revision>
  <dcterms:created xsi:type="dcterms:W3CDTF">2020-09-22T04:55:23Z</dcterms:created>
  <dcterms:modified xsi:type="dcterms:W3CDTF">2023-09-12T09:56:28Z</dcterms:modified>
</cp:coreProperties>
</file>