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74" r:id="rId3"/>
    <p:sldId id="294" r:id="rId4"/>
    <p:sldId id="295" r:id="rId5"/>
    <p:sldId id="296" r:id="rId6"/>
    <p:sldId id="282" r:id="rId7"/>
    <p:sldId id="284" r:id="rId8"/>
    <p:sldId id="285" r:id="rId9"/>
    <p:sldId id="297" r:id="rId10"/>
    <p:sldId id="300" r:id="rId11"/>
    <p:sldId id="301" r:id="rId12"/>
    <p:sldId id="302" r:id="rId13"/>
    <p:sldId id="303" r:id="rId14"/>
    <p:sldId id="304" r:id="rId15"/>
    <p:sldId id="305" r:id="rId16"/>
    <p:sldId id="298" r:id="rId17"/>
    <p:sldId id="28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CHA FONTE" initials="AF" lastIdx="1" clrIdx="0">
    <p:extLst>
      <p:ext uri="{19B8F6BF-5375-455C-9EA6-DF929625EA0E}">
        <p15:presenceInfo xmlns:p15="http://schemas.microsoft.com/office/powerpoint/2012/main" userId="AICHA FO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924"/>
    <a:srgbClr val="7E7564"/>
    <a:srgbClr val="334D57"/>
    <a:srgbClr val="BA002A"/>
    <a:srgbClr val="FEFEFE"/>
    <a:srgbClr val="344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82" y="1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137A8-FEC5-4D7D-934E-D62C1BEC6A71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106F0-B59C-4FB9-B56D-73F1CFCD0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01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82496-B900-44BF-9072-4E4205A1B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5B0A7C-D10B-4EDB-B3AC-AC7788022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5FACB3-5203-4369-B879-00F8DADB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250-D89D-4DA7-B522-C22FCE079503}" type="datetime1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2D646-B01E-4971-A88E-38AF813F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183857-D183-4895-A51C-795B7F5C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3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DB57E-3C3F-40E0-82CD-B24047A3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687470-77AD-4EBA-BD54-BEADFA51E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477D5-4517-4C22-9407-6708A1D9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3A30-EE22-4D0D-95E1-697088837635}" type="datetime1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035478-365B-4FE0-A44E-D96B37C1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4A3BC-85A1-4E56-B2CB-0BC89D20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3C795B-1AC6-489B-9586-600A42A66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2CAF4E-55D3-4F48-AC0B-138BC62E7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A35F40-69E6-4794-ACC9-F566EA7F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F691-D3C2-4481-B31C-EEF2B4D4E202}" type="datetime1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72500E-B63B-445A-9EBC-7BF74F0F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31E941-CFF0-471A-AC8D-08BC0309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04FCA-E9C1-468B-8D5E-FB3D23CF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256523-B25E-40F5-AD2D-B484A3D15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78CDC-63B6-46ED-AD24-A84985C9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7E71-17C3-44E2-9142-E0073A370DE3}" type="datetime1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A325E-43B6-48EE-ABBD-3E0292F3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187104-7C1E-48E2-8496-8138C97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E060B-B80C-4A23-8576-FDAEDA9E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BA0083-D5BC-4EC2-8AA6-0821B1172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43A12D-C859-4295-93CB-5409D034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6C77-F12B-4B85-87C6-2C16D26FFBE8}" type="datetime1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5BDCE5-D58B-4FE2-B89F-3BBF608F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4EF750-359B-49D7-9393-0C4D7D62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1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BE338-1B7D-4D1D-8AB5-60A0EDEB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ABD00F-DA41-4923-ABD2-DB14D1F51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2B82B9-D105-48F7-9024-A1DD7B3E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27C539-68E3-420B-A57D-876272E2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9E8D-0F0C-4174-B01D-4463850DD0C6}" type="datetime1">
              <a:rPr lang="fr-FR" smtClean="0"/>
              <a:t>08/12/2020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425E26-A794-4D4B-8580-87C2A240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B1DE0A-54AA-47E0-8FDE-2D5ED4FD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6029B-2904-461F-8ABB-26551DE9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35D53E-CEC6-4912-9904-19658F1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521F56-DAF6-45CC-91C0-C49D71538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4983AB-F8E5-4B4C-8C5F-62131B51F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D2D1EE-2DC0-4B3D-A633-634C48D3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C7441E-5C76-4914-93CB-F44773DA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D6DC-2B80-4766-9E22-EFC906215F79}" type="datetime1">
              <a:rPr lang="fr-FR" smtClean="0"/>
              <a:t>08/12/2020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6EC196-DD0B-45E9-9037-97A74DB2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35B7BD-77E8-4B90-A9F4-57A1A3B4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AD958-E250-433B-9EB2-CCE4FB83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05A34F-6B93-4FC2-84F9-7E6372F9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105F-DF07-4C30-841B-51ECCF82FBB8}" type="datetime1">
              <a:rPr lang="fr-FR" smtClean="0"/>
              <a:t>08/12/2020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E4E43F-9694-42DF-AA47-0A0A5FD2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F7E31B-9A8B-44EB-AF44-FBDD5351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3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11B5A7-193B-499F-BAEB-D3812687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9DD4-3C4D-49AE-9C79-379B31C4E6D4}" type="datetime1">
              <a:rPr lang="fr-FR" smtClean="0"/>
              <a:t>08/12/2020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A3811C-BE36-4E8A-A28F-E8A82074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176D7D-583D-40E7-AFC6-F5D4D9D5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9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3F4D42-D84C-4456-B516-5EAB11AB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F9B10-495A-45C4-94B7-B4CE5FF6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75D8DD-DC40-4AEC-BAD8-62847D988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8965EE-73C2-44BB-9D15-6951EE55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4F5C-B7E8-4741-839A-9C0DCE4ADCAD}" type="datetime1">
              <a:rPr lang="fr-FR" smtClean="0"/>
              <a:t>08/12/2020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E8F126-9588-40A2-9B65-7C1FBBEA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E6CE2F-E027-4B20-8C4E-C1036FB1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63753-5149-4C50-B0B9-5C5BDCCF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D85404-9582-42D2-8E76-F56CD7C56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EA3596-E7F8-431F-9018-0BC231A30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9D4905-0EEC-4A94-8C3E-4E2062DB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0CC4-2ED9-4A6F-915A-FD9484DC1C06}" type="datetime1">
              <a:rPr lang="fr-FR" smtClean="0"/>
              <a:t>08/12/2020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A55E92-0164-4B62-A5C8-D82BD80B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6E2B67-8995-4B7D-97E1-9733A8C9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761225-C887-44BE-B92D-820650FF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81D86A-9B32-46C4-9F7A-9A6C28A8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AFDCA-668B-4321-BD5B-6BC5BF20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11A8-7866-4299-A921-8141F3229D7D}" type="datetime1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51C72-AA3F-4F62-BD5F-5B2F8C664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B6983F-D852-46B4-959E-16C648336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p%C3%A9cial:Ouvrages_de_r%C3%A9f%C3%A9rence/2-10-005777-4" TargetMode="External"/><Relationship Id="rId2" Type="http://schemas.openxmlformats.org/officeDocument/2006/relationships/hyperlink" Target="https://fr.wikipedia.org/wiki/International_Standard_Book_Numb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9309" y="8697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UE 21: Capteurs Proprioceptifs et Extéroceptifs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90" y="3843054"/>
            <a:ext cx="2469483" cy="182489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205317" y="6253692"/>
            <a:ext cx="10515600" cy="46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Aïcha FONTE                                                                                                                                        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Licence Robotique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567" y="2464572"/>
            <a:ext cx="1866850" cy="245456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600" y="3227104"/>
            <a:ext cx="1625600" cy="12319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880" y="2784309"/>
            <a:ext cx="2111383" cy="21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74F0BD7-DD3B-4563-82B2-20E76A71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10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3753EB-DD56-48D2-8346-B7018FFB7B74}"/>
              </a:ext>
            </a:extLst>
          </p:cNvPr>
          <p:cNvSpPr txBox="1"/>
          <p:nvPr/>
        </p:nvSpPr>
        <p:spPr>
          <a:xfrm>
            <a:off x="6591300" y="74272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i="0" u="none" strike="noStrike" baseline="0" dirty="0">
                <a:solidFill>
                  <a:srgbClr val="191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Jauges résistives métalliques</a:t>
            </a:r>
            <a:endParaRPr lang="fr-F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CADABB-F80F-4F0A-9517-5097AA4A3511}"/>
              </a:ext>
            </a:extLst>
          </p:cNvPr>
          <p:cNvSpPr txBox="1"/>
          <p:nvPr/>
        </p:nvSpPr>
        <p:spPr>
          <a:xfrm>
            <a:off x="6591300" y="1307641"/>
            <a:ext cx="466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 </a:t>
            </a:r>
            <a:r>
              <a:rPr lang="fr-FR" sz="2400" b="1" i="0" u="none" strike="noStrike" baseline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piézorésistif</a:t>
            </a:r>
            <a:r>
              <a:rPr lang="fr-FR" sz="24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métaux</a:t>
            </a:r>
            <a:endParaRPr lang="fr-FR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21 : Type de jauges métalliques a) Jauge à trame pelliculaire ; b) Jauge à fil. ">
            <a:extLst>
              <a:ext uri="{FF2B5EF4-FFF2-40B4-BE49-F238E27FC236}">
                <a16:creationId xmlns:a16="http://schemas.microsoft.com/office/drawing/2014/main" id="{725FE6F0-66D3-42D8-8B5D-75313E8D7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27940"/>
            <a:ext cx="5105400" cy="33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FEAA60A-49A4-4EB8-B7D5-082E9D1E8D0A}"/>
              </a:ext>
            </a:extLst>
          </p:cNvPr>
          <p:cNvSpPr txBox="1"/>
          <p:nvPr/>
        </p:nvSpPr>
        <p:spPr>
          <a:xfrm>
            <a:off x="6054296" y="1730166"/>
            <a:ext cx="5794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0" i="0" u="none" strike="noStrike" baseline="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résistivité de la plupart des métaux décroît quand la pression à laquelle ils sont soumis augmente.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41F8DF-7C7A-4A4A-BF4D-2798C36083F2}"/>
              </a:ext>
            </a:extLst>
          </p:cNvPr>
          <p:cNvSpPr txBox="1"/>
          <p:nvPr/>
        </p:nvSpPr>
        <p:spPr>
          <a:xfrm>
            <a:off x="6096000" y="2334221"/>
            <a:ext cx="5794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0" i="0" u="none" strike="noStrike" baseline="0" dirty="0">
                <a:solidFill>
                  <a:srgbClr val="2A2A2A"/>
                </a:solidFill>
                <a:latin typeface="Fd2676222-Identity-H"/>
              </a:rPr>
              <a:t>En effet, la résistivité d'un métal est due, en particulier, à la diffusion des électrons libres par les atomes du réseau.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A5402F-6447-4622-B8A9-E32744279889}"/>
              </a:ext>
            </a:extLst>
          </p:cNvPr>
          <p:cNvSpPr txBox="1"/>
          <p:nvPr/>
        </p:nvSpPr>
        <p:spPr>
          <a:xfrm>
            <a:off x="375080" y="4103750"/>
            <a:ext cx="6343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Matériaux et réalisations</a:t>
            </a:r>
            <a:endParaRPr lang="fr-FR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385FE9-3080-4799-97C6-4DEC8A2D469F}"/>
              </a:ext>
            </a:extLst>
          </p:cNvPr>
          <p:cNvSpPr txBox="1"/>
          <p:nvPr/>
        </p:nvSpPr>
        <p:spPr>
          <a:xfrm>
            <a:off x="375080" y="4724453"/>
            <a:ext cx="553042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0" i="0" u="none" strike="noStrike" baseline="0" dirty="0">
                <a:solidFill>
                  <a:srgbClr val="2B2B2B"/>
                </a:solidFill>
              </a:rPr>
              <a:t>Les matériaux utilisés sont généralement des alliages à base de nickel ; le tableau ci-contre</a:t>
            </a:r>
            <a:r>
              <a:rPr lang="fr-FR" dirty="0">
                <a:solidFill>
                  <a:srgbClr val="2B2B2B"/>
                </a:solidFill>
              </a:rPr>
              <a:t> </a:t>
            </a:r>
            <a:r>
              <a:rPr lang="fr-FR" b="0" i="0" u="none" strike="noStrike" baseline="0" dirty="0">
                <a:solidFill>
                  <a:srgbClr val="2B2B2B"/>
                </a:solidFill>
              </a:rPr>
              <a:t>indique la composition et le facteur de jauge d'alliages couramment employés.</a:t>
            </a:r>
            <a:endParaRPr lang="fr-FR" dirty="0"/>
          </a:p>
        </p:txBody>
      </p:sp>
      <p:graphicFrame>
        <p:nvGraphicFramePr>
          <p:cNvPr id="15" name="Tableau 15">
            <a:extLst>
              <a:ext uri="{FF2B5EF4-FFF2-40B4-BE49-F238E27FC236}">
                <a16:creationId xmlns:a16="http://schemas.microsoft.com/office/drawing/2014/main" id="{A5E1C024-734D-47C2-867A-1DC562E41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02966"/>
              </p:ext>
            </p:extLst>
          </p:nvPr>
        </p:nvGraphicFramePr>
        <p:xfrm>
          <a:off x="6096000" y="3183238"/>
          <a:ext cx="5909107" cy="293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957">
                  <a:extLst>
                    <a:ext uri="{9D8B030D-6E8A-4147-A177-3AD203B41FA5}">
                      <a16:colId xmlns:a16="http://schemas.microsoft.com/office/drawing/2014/main" val="1713036837"/>
                    </a:ext>
                  </a:extLst>
                </a:gridCol>
                <a:gridCol w="2082580">
                  <a:extLst>
                    <a:ext uri="{9D8B030D-6E8A-4147-A177-3AD203B41FA5}">
                      <a16:colId xmlns:a16="http://schemas.microsoft.com/office/drawing/2014/main" val="4293923697"/>
                    </a:ext>
                  </a:extLst>
                </a:gridCol>
                <a:gridCol w="1784570">
                  <a:extLst>
                    <a:ext uri="{9D8B030D-6E8A-4147-A177-3AD203B41FA5}">
                      <a16:colId xmlns:a16="http://schemas.microsoft.com/office/drawing/2014/main" val="947249763"/>
                    </a:ext>
                  </a:extLst>
                </a:gridCol>
              </a:tblGrid>
              <a:tr h="426737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Alliage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Composition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Facteur de jauge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419395"/>
                  </a:ext>
                </a:extLst>
              </a:tr>
              <a:tr h="281681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Constantan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45 % Ni, 55 % Cu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2, 1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42329"/>
                  </a:ext>
                </a:extLst>
              </a:tr>
              <a:tr h="492942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lsoélastic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52 % Fe, 36 % Ni, 8 % Cr, 4 % (Mn, Mo)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740332"/>
                  </a:ext>
                </a:extLst>
              </a:tr>
              <a:tr h="492942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Karma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74 % Ni, 20 % Cr, 3 % Cu, 3 % Fe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2, 1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172942"/>
                  </a:ext>
                </a:extLst>
              </a:tr>
              <a:tr h="281681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Nichrome 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80 % Ni, 20 % Cr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05745"/>
                  </a:ext>
                </a:extLst>
              </a:tr>
              <a:tr h="492942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Platine-Tungstène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92 % Pt, 8 % 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4, 1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975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80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CA68E06-42D7-48FD-AF22-C2CD2E5A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EFC1F2-DAF7-4A56-83A7-8C119DD4B959}"/>
              </a:ext>
            </a:extLst>
          </p:cNvPr>
          <p:cNvSpPr txBox="1"/>
          <p:nvPr/>
        </p:nvSpPr>
        <p:spPr>
          <a:xfrm>
            <a:off x="771525" y="882134"/>
            <a:ext cx="7096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Caractéristiques principales des jauges métalliques</a:t>
            </a:r>
            <a:endParaRPr lang="fr-FR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2A777F-53D0-4993-937A-5973933BFE06}"/>
              </a:ext>
            </a:extLst>
          </p:cNvPr>
          <p:cNvSpPr txBox="1"/>
          <p:nvPr/>
        </p:nvSpPr>
        <p:spPr>
          <a:xfrm>
            <a:off x="771525" y="3663347"/>
            <a:ext cx="10648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0" i="0" u="none" strike="noStrike" baseline="0" dirty="0">
                <a:solidFill>
                  <a:srgbClr val="292929"/>
                </a:solidFill>
                <a:latin typeface="Fd2676222-Identity-H"/>
              </a:rPr>
              <a:t>Les valeurs les plus courantes du facteur de jauge sont voisines de 2 ± 0,1 à l'exception de l'alliage </a:t>
            </a:r>
            <a:r>
              <a:rPr lang="fr-FR" sz="1800" b="0" i="0" u="none" strike="noStrike" baseline="0" dirty="0" err="1">
                <a:solidFill>
                  <a:srgbClr val="292929"/>
                </a:solidFill>
                <a:latin typeface="Fd2676222-Identity-H"/>
              </a:rPr>
              <a:t>Isoélastic</a:t>
            </a:r>
            <a:r>
              <a:rPr lang="fr-FR" sz="1800" b="0" i="0" u="none" strike="noStrike" baseline="0" dirty="0">
                <a:solidFill>
                  <a:srgbClr val="292929"/>
                </a:solidFill>
                <a:latin typeface="Fd2676222-Identity-H"/>
              </a:rPr>
              <a:t> et du platine-tungstène qui ont un facteur de jauge respectivement voisin de 3,5 et 4, 1 .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DB2DC3-009A-4C7C-A14D-02BE701F9151}"/>
              </a:ext>
            </a:extLst>
          </p:cNvPr>
          <p:cNvSpPr txBox="1"/>
          <p:nvPr/>
        </p:nvSpPr>
        <p:spPr>
          <a:xfrm>
            <a:off x="771525" y="142505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0" i="0" u="none" strike="noStrike" baseline="0" dirty="0">
                <a:solidFill>
                  <a:srgbClr val="1C1B1D"/>
                </a:solidFill>
              </a:rPr>
              <a:t>•</a:t>
            </a:r>
            <a:r>
              <a:rPr lang="fr-FR" sz="1100" b="0" i="0" u="none" strike="noStrike" baseline="0" dirty="0">
                <a:solidFill>
                  <a:srgbClr val="1C1B1D"/>
                </a:solidFill>
                <a:latin typeface="Fd3071439-Identity-H"/>
              </a:rPr>
              <a:t> </a:t>
            </a:r>
            <a:r>
              <a:rPr lang="fr-FR" sz="2400" b="1" i="0" u="none" strike="noStrike" baseline="0" dirty="0">
                <a:solidFill>
                  <a:srgbClr val="1C1B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Résistance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D94033-6A6A-4E02-B381-5971773EDD66}"/>
              </a:ext>
            </a:extLst>
          </p:cNvPr>
          <p:cNvSpPr txBox="1"/>
          <p:nvPr/>
        </p:nvSpPr>
        <p:spPr>
          <a:xfrm>
            <a:off x="771525" y="1944828"/>
            <a:ext cx="105537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0" i="0" u="none" strike="noStrike" baseline="0" dirty="0">
                <a:solidFill>
                  <a:srgbClr val="292929"/>
                </a:solidFill>
              </a:rPr>
              <a:t>La résistivité </a:t>
            </a:r>
            <a:r>
              <a:rPr lang="el-GR" b="0" i="0" u="none" strike="noStrike" baseline="0" dirty="0">
                <a:solidFill>
                  <a:srgbClr val="292929"/>
                </a:solidFill>
                <a:cs typeface="Times New Roman" panose="02020603050405020304" pitchFamily="18" charset="0"/>
              </a:rPr>
              <a:t>ρ</a:t>
            </a:r>
            <a:r>
              <a:rPr lang="fr-FR" b="0" i="0" u="none" strike="noStrike" baseline="0" dirty="0">
                <a:solidFill>
                  <a:srgbClr val="292929"/>
                </a:solidFill>
              </a:rPr>
              <a:t> des alliages utilisés doit être suffisamment élevée pour que les valeurs de résistance recherchées ( 100 à 5 000 </a:t>
            </a:r>
            <a:r>
              <a:rPr lang="el-GR" b="0" i="0" u="none" strike="noStrike" baseline="0" dirty="0">
                <a:solidFill>
                  <a:srgbClr val="292929"/>
                </a:solidFill>
                <a:cs typeface="Times New Roman" panose="02020603050405020304" pitchFamily="18" charset="0"/>
              </a:rPr>
              <a:t>Ω</a:t>
            </a:r>
            <a:r>
              <a:rPr lang="fr-FR" b="0" i="0" u="none" strike="noStrike" baseline="0" dirty="0">
                <a:solidFill>
                  <a:srgbClr val="292929"/>
                </a:solidFill>
              </a:rPr>
              <a:t>) puissent être obtenues sans longueur de fil excessive, aboutissant à des dimensions exagérées de la jauge, et sans réduction trop importante de la section qui imposerait une diminution du courant de mesure et donc de la sensibilité.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51F3AA-1718-47FE-988B-2345ED6FF01B}"/>
              </a:ext>
            </a:extLst>
          </p:cNvPr>
          <p:cNvSpPr txBox="1"/>
          <p:nvPr/>
        </p:nvSpPr>
        <p:spPr>
          <a:xfrm>
            <a:off x="747713" y="2978072"/>
            <a:ext cx="61198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100" b="0" i="0" u="none" strike="noStrike" baseline="0" dirty="0">
              <a:solidFill>
                <a:srgbClr val="1B1B1D"/>
              </a:solidFill>
              <a:latin typeface="Fd3071439-Identity-H"/>
            </a:endParaRPr>
          </a:p>
          <a:p>
            <a:pPr algn="l"/>
            <a:r>
              <a:rPr lang="fr-FR" sz="2400" b="0" i="0" u="none" strike="noStrike" baseline="0" dirty="0">
                <a:solidFill>
                  <a:srgbClr val="1B1B1D"/>
                </a:solidFill>
              </a:rPr>
              <a:t>•</a:t>
            </a:r>
            <a:r>
              <a:rPr lang="fr-FR" sz="1100" b="0" i="0" u="none" strike="noStrike" baseline="0" dirty="0">
                <a:solidFill>
                  <a:srgbClr val="1B1B1D"/>
                </a:solidFill>
                <a:latin typeface="Fd3071439-Identity-H"/>
              </a:rPr>
              <a:t> </a:t>
            </a:r>
            <a:r>
              <a:rPr lang="fr-FR" sz="2400" b="1" i="0" u="none" strike="noStrike" baseline="0" dirty="0">
                <a:solidFill>
                  <a:srgbClr val="1B1B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Facteur de jauge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EACA834-59D0-4A65-8C6E-DC3A80424DF7}"/>
              </a:ext>
            </a:extLst>
          </p:cNvPr>
          <p:cNvSpPr txBox="1"/>
          <p:nvPr/>
        </p:nvSpPr>
        <p:spPr>
          <a:xfrm>
            <a:off x="771525" y="4166149"/>
            <a:ext cx="61198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100" b="0" i="0" u="none" strike="noStrike" baseline="0" dirty="0">
              <a:solidFill>
                <a:srgbClr val="1B1B1D"/>
              </a:solidFill>
              <a:latin typeface="Fd3071439-Identity-H"/>
            </a:endParaRPr>
          </a:p>
          <a:p>
            <a:pPr algn="l"/>
            <a:r>
              <a:rPr lang="fr-FR" sz="2400" b="1" i="0" u="none" strike="noStrike" baseline="0" dirty="0">
                <a:solidFill>
                  <a:srgbClr val="1B1B1D"/>
                </a:solidFill>
              </a:rPr>
              <a:t>• </a:t>
            </a:r>
            <a:r>
              <a:rPr lang="fr-FR" sz="2400" b="1" i="0" u="none" strike="noStrike" baseline="0" dirty="0">
                <a:solidFill>
                  <a:srgbClr val="2A2A2A"/>
                </a:solidFill>
              </a:rPr>
              <a:t>Influence de la contrainte - Linéarité</a:t>
            </a:r>
            <a:endParaRPr lang="fr-FR" sz="2400" b="1" i="0" u="none" strike="noStrike" baseline="0" dirty="0">
              <a:solidFill>
                <a:srgbClr val="1B1B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9A6A39B-FD1D-4B48-B13C-3A79F49F95D0}"/>
              </a:ext>
            </a:extLst>
          </p:cNvPr>
          <p:cNvSpPr txBox="1"/>
          <p:nvPr/>
        </p:nvSpPr>
        <p:spPr>
          <a:xfrm>
            <a:off x="876299" y="4797091"/>
            <a:ext cx="10648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2A292A"/>
                </a:solidFill>
                <a:latin typeface="Fd2676222-Identity-H"/>
              </a:rPr>
              <a:t>Tant que le </a:t>
            </a:r>
            <a:r>
              <a:rPr lang="fr-FR" sz="1400" b="0" i="0" u="none" strike="noStrike" baseline="0" dirty="0">
                <a:solidFill>
                  <a:srgbClr val="2A292A"/>
                </a:solidFill>
                <a:latin typeface="Fd3076008-Identity-H"/>
              </a:rPr>
              <a:t>fil </a:t>
            </a:r>
            <a:r>
              <a:rPr lang="fr-FR" sz="1800" b="0" i="0" u="none" strike="noStrike" baseline="0" dirty="0">
                <a:solidFill>
                  <a:srgbClr val="2A292A"/>
                </a:solidFill>
                <a:latin typeface="Fd2676222-Identity-H"/>
              </a:rPr>
              <a:t>de la jauge reste en dessous de sa limite élastique, le facteur de jauge est constant assurant une excellente linéarité entre variation de résistance et déformation.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109EB1C-11F4-4763-954F-7FB79F81199D}"/>
              </a:ext>
            </a:extLst>
          </p:cNvPr>
          <p:cNvSpPr txBox="1"/>
          <p:nvPr/>
        </p:nvSpPr>
        <p:spPr>
          <a:xfrm>
            <a:off x="876299" y="5443422"/>
            <a:ext cx="1075372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2A292A"/>
                </a:solidFill>
                <a:latin typeface="Fd2676222-Identity-H"/>
              </a:rPr>
              <a:t>Les alliages tels que le Ferry et le Constantan dont le facteur de jauge K est déjà voisin de 2 ne subissent pratiquement pas de variation de </a:t>
            </a:r>
            <a:r>
              <a:rPr lang="fr-FR" sz="2000" b="0" i="0" u="none" strike="noStrike" baseline="0" dirty="0">
                <a:solidFill>
                  <a:srgbClr val="2A292A"/>
                </a:solidFill>
                <a:latin typeface="Fd1319511-Identity-H"/>
              </a:rPr>
              <a:t>K </a:t>
            </a:r>
            <a:r>
              <a:rPr lang="fr-FR" sz="1800" b="0" i="0" u="none" strike="noStrike" baseline="0" dirty="0">
                <a:solidFill>
                  <a:srgbClr val="2A292A"/>
                </a:solidFill>
                <a:latin typeface="Fd2676222-Identity-H"/>
              </a:rPr>
              <a:t>lorsqu'on dépasse leur limite élastique.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03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369C09-5BF9-4F15-B15A-D7450A8F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992395-332B-4537-A2AF-10ECDE5E9FFC}"/>
              </a:ext>
            </a:extLst>
          </p:cNvPr>
          <p:cNvSpPr txBox="1"/>
          <p:nvPr/>
        </p:nvSpPr>
        <p:spPr>
          <a:xfrm>
            <a:off x="771525" y="882134"/>
            <a:ext cx="7096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Caractéristiques principales des jauges métalliques</a:t>
            </a:r>
            <a:endParaRPr lang="fr-FR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60D7DB-CDEB-4C8E-9ABA-F0CB6ED51D51}"/>
              </a:ext>
            </a:extLst>
          </p:cNvPr>
          <p:cNvSpPr txBox="1"/>
          <p:nvPr/>
        </p:nvSpPr>
        <p:spPr>
          <a:xfrm>
            <a:off x="790575" y="1123265"/>
            <a:ext cx="61198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100" b="0" i="0" u="none" strike="noStrike" baseline="0" dirty="0">
              <a:solidFill>
                <a:srgbClr val="1B1B1D"/>
              </a:solidFill>
              <a:latin typeface="Fd3071439-Identity-H"/>
            </a:endParaRPr>
          </a:p>
          <a:p>
            <a:pPr algn="l"/>
            <a:r>
              <a:rPr lang="fr-FR" sz="2400" b="1" i="0" u="none" strike="noStrike" baseline="0" dirty="0">
                <a:solidFill>
                  <a:srgbClr val="1B1B1D"/>
                </a:solidFill>
              </a:rPr>
              <a:t>• </a:t>
            </a:r>
            <a:r>
              <a:rPr lang="fr-FR" sz="2400" b="1" i="0" u="none" strike="noStrike" baseline="0" dirty="0">
                <a:solidFill>
                  <a:srgbClr val="2A2A2A"/>
                </a:solidFill>
              </a:rPr>
              <a:t>Influence de la température</a:t>
            </a:r>
            <a:endParaRPr lang="fr-FR" sz="2400" b="1" i="0" u="none" strike="noStrike" baseline="0" dirty="0">
              <a:solidFill>
                <a:srgbClr val="1B1B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2A6FD9-3379-492A-9DB2-26A4A6A6D24D}"/>
              </a:ext>
            </a:extLst>
          </p:cNvPr>
          <p:cNvSpPr txBox="1"/>
          <p:nvPr/>
        </p:nvSpPr>
        <p:spPr>
          <a:xfrm>
            <a:off x="857250" y="1766583"/>
            <a:ext cx="1049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29292A"/>
                </a:solidFill>
                <a:latin typeface="Fd2676222-Identity-H"/>
              </a:rPr>
              <a:t>La variation thermique de K est généralement faible et, sauf pour l'alliage </a:t>
            </a:r>
            <a:r>
              <a:rPr lang="fr-FR" sz="1800" b="0" i="0" u="none" strike="noStrike" baseline="0" dirty="0" err="1">
                <a:solidFill>
                  <a:srgbClr val="29292A"/>
                </a:solidFill>
                <a:latin typeface="Fd2676222-Identity-H"/>
              </a:rPr>
              <a:t>Isoélastic</a:t>
            </a:r>
            <a:r>
              <a:rPr lang="fr-FR" sz="1800" b="0" i="0" u="none" strike="noStrike" baseline="0" dirty="0">
                <a:solidFill>
                  <a:srgbClr val="29292A"/>
                </a:solidFill>
                <a:latin typeface="Fd2676222-Identity-H"/>
              </a:rPr>
              <a:t>, linéaire dans une gamme étendue de température : - 1 00 ° C à 300 ° C :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A7DAFBD-1587-4D33-B3C2-E2B66146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937" y="2465920"/>
            <a:ext cx="2358588" cy="36977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77E25E2-9D99-4672-9530-6A20D17636AF}"/>
              </a:ext>
            </a:extLst>
          </p:cNvPr>
          <p:cNvSpPr txBox="1"/>
          <p:nvPr/>
        </p:nvSpPr>
        <p:spPr>
          <a:xfrm>
            <a:off x="857250" y="2722147"/>
            <a:ext cx="1000125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2A2A2A"/>
                </a:solidFill>
              </a:rPr>
              <a:t>où </a:t>
            </a:r>
            <a:r>
              <a:rPr lang="fr-FR" dirty="0">
                <a:solidFill>
                  <a:srgbClr val="2A2A2A"/>
                </a:solidFill>
              </a:rPr>
              <a:t>K</a:t>
            </a:r>
            <a:r>
              <a:rPr lang="fr-FR" baseline="-25000" dirty="0">
                <a:solidFill>
                  <a:srgbClr val="2A2A2A"/>
                </a:solidFill>
              </a:rPr>
              <a:t>0</a:t>
            </a:r>
            <a:r>
              <a:rPr lang="fr-FR" dirty="0">
                <a:solidFill>
                  <a:srgbClr val="2A2A2A"/>
                </a:solidFill>
              </a:rPr>
              <a:t> </a:t>
            </a:r>
            <a:r>
              <a:rPr lang="fr-FR" sz="1800" b="0" i="0" u="none" strike="noStrike" baseline="0" dirty="0">
                <a:solidFill>
                  <a:srgbClr val="2A2A2A"/>
                </a:solidFill>
              </a:rPr>
              <a:t>est le coefficient de jauge, à la température de référence </a:t>
            </a:r>
            <a:r>
              <a:rPr lang="fr-FR" b="0" i="0" u="none" strike="noStrike" baseline="0" dirty="0">
                <a:solidFill>
                  <a:srgbClr val="2A2A2A"/>
                </a:solidFill>
              </a:rPr>
              <a:t>T</a:t>
            </a:r>
            <a:r>
              <a:rPr lang="fr-FR" b="0" i="0" u="none" strike="noStrike" baseline="-25000" dirty="0">
                <a:solidFill>
                  <a:srgbClr val="2A2A2A"/>
                </a:solidFill>
              </a:rPr>
              <a:t>0</a:t>
            </a:r>
            <a:r>
              <a:rPr lang="fr-FR" sz="4000" b="0" i="0" u="none" strike="noStrike" baseline="0" dirty="0">
                <a:solidFill>
                  <a:srgbClr val="2A2A2A"/>
                </a:solidFill>
              </a:rPr>
              <a:t> </a:t>
            </a:r>
            <a:r>
              <a:rPr lang="fr-FR" sz="1800" b="0" i="0" u="none" strike="noStrike" baseline="0" dirty="0">
                <a:solidFill>
                  <a:srgbClr val="2A2A2A"/>
                </a:solidFill>
              </a:rPr>
              <a:t>qui est généralement 25 ° C.</a:t>
            </a:r>
          </a:p>
          <a:p>
            <a:pPr algn="l"/>
            <a:r>
              <a:rPr lang="fr-FR" sz="1800" b="0" i="0" u="none" strike="noStrike" baseline="0" dirty="0">
                <a:solidFill>
                  <a:srgbClr val="282828"/>
                </a:solidFill>
              </a:rPr>
              <a:t>Ordres de grandeur :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B5562B-6383-48B0-AA85-4F8E17D17063}"/>
              </a:ext>
            </a:extLst>
          </p:cNvPr>
          <p:cNvSpPr txBox="1"/>
          <p:nvPr/>
        </p:nvSpPr>
        <p:spPr>
          <a:xfrm>
            <a:off x="1457324" y="3682129"/>
            <a:ext cx="8524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u="none" strike="noStrike" baseline="0" dirty="0">
                <a:solidFill>
                  <a:srgbClr val="2D2D2D"/>
                </a:solidFill>
              </a:rPr>
              <a:t>-</a:t>
            </a:r>
            <a:r>
              <a:rPr lang="pl-PL" b="0" i="0" u="none" strike="noStrike" baseline="0" dirty="0">
                <a:solidFill>
                  <a:srgbClr val="2D2D2D"/>
                </a:solidFill>
              </a:rPr>
              <a:t>nichrome V : </a:t>
            </a:r>
            <a:r>
              <a:rPr lang="el-GR" b="0" i="0" u="none" strike="noStrike" baseline="0" dirty="0">
                <a:solidFill>
                  <a:srgbClr val="2D2D2D"/>
                </a:solidFill>
                <a:cs typeface="Times New Roman" panose="02020603050405020304" pitchFamily="18" charset="0"/>
              </a:rPr>
              <a:t>α</a:t>
            </a:r>
            <a:r>
              <a:rPr lang="pl-PL" b="0" i="0" u="none" strike="noStrike" baseline="-25000" dirty="0">
                <a:solidFill>
                  <a:srgbClr val="2D2D2D"/>
                </a:solidFill>
              </a:rPr>
              <a:t>k</a:t>
            </a:r>
            <a:r>
              <a:rPr lang="pl-PL" b="0" i="0" u="none" strike="noStrike" baseline="0" dirty="0">
                <a:solidFill>
                  <a:srgbClr val="2D2D2D"/>
                </a:solidFill>
              </a:rPr>
              <a:t> = - 0,04 </a:t>
            </a:r>
            <a:r>
              <a:rPr lang="fr-FR" b="0" i="0" u="none" strike="noStrike" baseline="0" dirty="0">
                <a:solidFill>
                  <a:srgbClr val="2D2D2D"/>
                </a:solidFill>
              </a:rPr>
              <a:t>%</a:t>
            </a:r>
            <a:r>
              <a:rPr lang="pl-PL" b="0" i="0" u="none" strike="noStrike" baseline="0" dirty="0">
                <a:solidFill>
                  <a:srgbClr val="2D2D2D"/>
                </a:solidFill>
              </a:rPr>
              <a:t>/° C ; </a:t>
            </a:r>
            <a:r>
              <a:rPr lang="fr-FR" dirty="0">
                <a:solidFill>
                  <a:srgbClr val="2D2D2D"/>
                </a:solidFill>
              </a:rPr>
              <a:t>-</a:t>
            </a:r>
            <a:r>
              <a:rPr lang="pl-PL" b="0" i="0" u="none" strike="noStrike" baseline="0" dirty="0">
                <a:solidFill>
                  <a:srgbClr val="2D2D2D"/>
                </a:solidFill>
              </a:rPr>
              <a:t>Karma : </a:t>
            </a:r>
            <a:r>
              <a:rPr lang="el-GR" b="0" i="0" u="none" strike="noStrike" baseline="0" dirty="0">
                <a:solidFill>
                  <a:srgbClr val="2D2D2D"/>
                </a:solidFill>
                <a:cs typeface="Times New Roman" panose="02020603050405020304" pitchFamily="18" charset="0"/>
              </a:rPr>
              <a:t>α</a:t>
            </a:r>
            <a:r>
              <a:rPr lang="pl-PL" b="0" i="0" u="none" strike="noStrike" baseline="-25000" dirty="0">
                <a:solidFill>
                  <a:srgbClr val="2D2D2D"/>
                </a:solidFill>
              </a:rPr>
              <a:t>k</a:t>
            </a:r>
            <a:r>
              <a:rPr lang="pl-PL" b="0" i="0" u="none" strike="noStrike" baseline="0" dirty="0">
                <a:solidFill>
                  <a:srgbClr val="2D2D2D"/>
                </a:solidFill>
              </a:rPr>
              <a:t> = - 0,0 1 </a:t>
            </a:r>
            <a:r>
              <a:rPr lang="fr-FR" b="0" i="0" u="none" strike="noStrike" baseline="0" dirty="0">
                <a:solidFill>
                  <a:srgbClr val="2D2D2D"/>
                </a:solidFill>
              </a:rPr>
              <a:t>%</a:t>
            </a:r>
            <a:r>
              <a:rPr lang="fr-FR" dirty="0">
                <a:solidFill>
                  <a:srgbClr val="2D2D2D"/>
                </a:solidFill>
              </a:rPr>
              <a:t>/</a:t>
            </a:r>
            <a:r>
              <a:rPr lang="pl-PL" b="0" i="0" u="none" strike="noStrike" baseline="0" dirty="0">
                <a:solidFill>
                  <a:srgbClr val="2D2D2D"/>
                </a:solidFill>
              </a:rPr>
              <a:t>° C ;</a:t>
            </a:r>
            <a:r>
              <a:rPr lang="fr-FR" b="0" i="0" u="none" strike="noStrike" baseline="0" dirty="0">
                <a:solidFill>
                  <a:srgbClr val="2D2D2D"/>
                </a:solidFill>
              </a:rPr>
              <a:t>-constantan :</a:t>
            </a:r>
            <a:r>
              <a:rPr lang="el-GR" b="0" i="0" u="none" strike="noStrike" baseline="0" dirty="0">
                <a:solidFill>
                  <a:srgbClr val="2D2D2D"/>
                </a:solidFill>
                <a:cs typeface="Times New Roman" panose="02020603050405020304" pitchFamily="18" charset="0"/>
              </a:rPr>
              <a:t> α</a:t>
            </a:r>
            <a:r>
              <a:rPr lang="pl-PL" b="0" i="0" u="none" strike="noStrike" baseline="-25000" dirty="0">
                <a:solidFill>
                  <a:srgbClr val="2D2D2D"/>
                </a:solidFill>
              </a:rPr>
              <a:t>k</a:t>
            </a:r>
            <a:r>
              <a:rPr lang="pl-PL" b="0" i="0" u="none" strike="noStrike" baseline="0" dirty="0">
                <a:solidFill>
                  <a:srgbClr val="2D2D2D"/>
                </a:solidFill>
              </a:rPr>
              <a:t> </a:t>
            </a:r>
            <a:r>
              <a:rPr lang="fr-FR" b="0" i="0" u="none" strike="noStrike" baseline="0" dirty="0">
                <a:solidFill>
                  <a:srgbClr val="2D2D2D"/>
                </a:solidFill>
              </a:rPr>
              <a:t>= +0,01 %/° C.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468FA7-0703-42DE-8E63-FAC133D755A5}"/>
              </a:ext>
            </a:extLst>
          </p:cNvPr>
          <p:cNvSpPr txBox="1"/>
          <p:nvPr/>
        </p:nvSpPr>
        <p:spPr>
          <a:xfrm>
            <a:off x="857250" y="4034088"/>
            <a:ext cx="7096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Sensibilité transversale</a:t>
            </a:r>
            <a:endParaRPr lang="fr-FR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58D4C2-3B18-4F25-865B-26661141B7DC}"/>
              </a:ext>
            </a:extLst>
          </p:cNvPr>
          <p:cNvSpPr txBox="1"/>
          <p:nvPr/>
        </p:nvSpPr>
        <p:spPr>
          <a:xfrm>
            <a:off x="942973" y="4467761"/>
            <a:ext cx="81572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29292A"/>
                </a:solidFill>
                <a:latin typeface="Fd2676222-Identity-H"/>
              </a:rPr>
              <a:t>Dans le calcul de la variation de résistance en fonction de la déformation, il n’a été tenu compte précédemment que de la résistance longitudinale </a:t>
            </a:r>
            <a:r>
              <a:rPr lang="fr-FR" sz="1600" b="0" i="0" u="none" strike="noStrike" baseline="0" dirty="0">
                <a:solidFill>
                  <a:srgbClr val="29292A"/>
                </a:solidFill>
                <a:latin typeface="Fd1255088-Identity-H"/>
              </a:rPr>
              <a:t>R</a:t>
            </a:r>
            <a:r>
              <a:rPr lang="fr-FR" sz="1600" b="0" i="0" u="none" strike="noStrike" baseline="-25000" dirty="0">
                <a:solidFill>
                  <a:srgbClr val="29292A"/>
                </a:solidFill>
                <a:latin typeface="Fd1255088-Identity-H"/>
              </a:rPr>
              <a:t>L</a:t>
            </a:r>
            <a:r>
              <a:rPr lang="fr-FR" sz="1600" b="0" i="0" u="none" strike="noStrike" baseline="0" dirty="0">
                <a:solidFill>
                  <a:srgbClr val="29292A"/>
                </a:solidFill>
                <a:latin typeface="Fd1255088-Identity-H"/>
              </a:rPr>
              <a:t> </a:t>
            </a:r>
            <a:r>
              <a:rPr lang="fr-FR" sz="1800" b="0" i="0" u="none" strike="noStrike" baseline="0" dirty="0">
                <a:solidFill>
                  <a:srgbClr val="29292A"/>
                </a:solidFill>
                <a:latin typeface="Fd2676222-Identity-H"/>
              </a:rPr>
              <a:t>qui est celle de l'ensemble des brins. </a:t>
            </a:r>
          </a:p>
          <a:p>
            <a:pPr algn="l"/>
            <a:r>
              <a:rPr lang="fr-FR" sz="1800" b="0" i="0" u="none" strike="noStrike" baseline="0" dirty="0">
                <a:solidFill>
                  <a:srgbClr val="29292A"/>
                </a:solidFill>
                <a:latin typeface="Fd2676222-Identity-H"/>
              </a:rPr>
              <a:t>En fait, entre les brins, il y a une certaine longueur de </a:t>
            </a:r>
            <a:r>
              <a:rPr lang="fr-FR" sz="1400" b="0" i="0" u="none" strike="noStrike" baseline="0" dirty="0">
                <a:solidFill>
                  <a:srgbClr val="29292A"/>
                </a:solidFill>
                <a:latin typeface="Fd3076008-Identity-H"/>
              </a:rPr>
              <a:t>fil </a:t>
            </a:r>
            <a:r>
              <a:rPr lang="fr-FR" sz="2400" b="0" i="0" u="none" strike="noStrike" baseline="0" dirty="0" err="1">
                <a:solidFill>
                  <a:srgbClr val="29292A"/>
                </a:solidFill>
                <a:latin typeface="French Script MT" panose="03020402040607040605" pitchFamily="66" charset="0"/>
              </a:rPr>
              <a:t>l</a:t>
            </a:r>
            <a:r>
              <a:rPr lang="fr-FR" sz="2000" b="0" i="0" u="none" strike="noStrike" baseline="-25000" dirty="0" err="1">
                <a:solidFill>
                  <a:srgbClr val="29292A"/>
                </a:solidFill>
              </a:rPr>
              <a:t>t</a:t>
            </a:r>
            <a:r>
              <a:rPr lang="fr-FR" sz="2000" b="0" i="0" u="none" strike="noStrike" baseline="0" dirty="0">
                <a:solidFill>
                  <a:srgbClr val="29292A"/>
                </a:solidFill>
                <a:latin typeface="Fd2620456-Identity-H"/>
              </a:rPr>
              <a:t> </a:t>
            </a:r>
            <a:r>
              <a:rPr lang="fr-FR" sz="1800" b="0" i="0" u="none" strike="noStrike" baseline="0" dirty="0">
                <a:solidFill>
                  <a:srgbClr val="29292A"/>
                </a:solidFill>
                <a:latin typeface="Fd2676222-Identity-H"/>
              </a:rPr>
              <a:t>perpendiculaire aux brins, de résistance </a:t>
            </a:r>
            <a:r>
              <a:rPr lang="fr-FR" sz="1600" b="0" i="0" u="none" strike="noStrike" baseline="0" dirty="0" err="1">
                <a:solidFill>
                  <a:srgbClr val="29292A"/>
                </a:solidFill>
                <a:latin typeface="Fd1255088-Identity-H"/>
              </a:rPr>
              <a:t>R</a:t>
            </a:r>
            <a:r>
              <a:rPr lang="fr-FR" sz="1600" b="0" i="0" u="none" strike="noStrike" baseline="-25000" dirty="0" err="1">
                <a:solidFill>
                  <a:srgbClr val="29292A"/>
                </a:solidFill>
                <a:latin typeface="Fd1255088-Identity-H"/>
              </a:rPr>
              <a:t>t</a:t>
            </a:r>
            <a:r>
              <a:rPr lang="fr-FR" sz="1600" b="0" i="0" u="none" strike="noStrike" baseline="0" dirty="0">
                <a:solidFill>
                  <a:srgbClr val="29292A"/>
                </a:solidFill>
                <a:latin typeface="Fd1255088-Identity-H"/>
              </a:rPr>
              <a:t> </a:t>
            </a:r>
            <a:r>
              <a:rPr lang="fr-FR" sz="1800" b="0" i="0" u="none" strike="noStrike" baseline="0" dirty="0">
                <a:solidFill>
                  <a:srgbClr val="29292A"/>
                </a:solidFill>
                <a:latin typeface="Fd2676222-Identity-H"/>
              </a:rPr>
              <a:t>et qui est sensible aux déformations transversales.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8980D03-D1E8-4980-AC2F-6D1518BEE7A1}"/>
              </a:ext>
            </a:extLst>
          </p:cNvPr>
          <p:cNvSpPr txBox="1"/>
          <p:nvPr/>
        </p:nvSpPr>
        <p:spPr>
          <a:xfrm>
            <a:off x="2390775" y="61035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2A2A2A"/>
                </a:solidFill>
                <a:latin typeface="Fd2676222-Identity-H"/>
              </a:rPr>
              <a:t>La résistance totale de la jauge est </a:t>
            </a:r>
            <a:r>
              <a:rPr lang="fr-FR" sz="800" b="0" i="0" u="none" strike="noStrike" baseline="0" dirty="0">
                <a:solidFill>
                  <a:srgbClr val="2A2A2A"/>
                </a:solidFill>
                <a:latin typeface="Fd3071456-Identity-H"/>
              </a:rPr>
              <a:t>: </a:t>
            </a:r>
            <a:r>
              <a:rPr lang="fr-FR" sz="1600" b="0" i="0" u="none" strike="noStrike" baseline="0" dirty="0">
                <a:solidFill>
                  <a:srgbClr val="2A2A2A"/>
                </a:solidFill>
                <a:latin typeface="Fd1255088-Identity-H"/>
              </a:rPr>
              <a:t>R </a:t>
            </a:r>
            <a:r>
              <a:rPr lang="fr-FR" sz="1800" b="0" i="0" u="none" strike="noStrike" baseline="0" dirty="0">
                <a:solidFill>
                  <a:srgbClr val="2A2A2A"/>
                </a:solidFill>
                <a:latin typeface="Fd3076004-Identity-H"/>
              </a:rPr>
              <a:t>= </a:t>
            </a:r>
            <a:r>
              <a:rPr lang="fr-FR" sz="1600" b="0" i="0" u="none" strike="noStrike" baseline="0" dirty="0">
                <a:solidFill>
                  <a:srgbClr val="2A2A2A"/>
                </a:solidFill>
                <a:latin typeface="Fd1255088-Identity-H"/>
              </a:rPr>
              <a:t>R</a:t>
            </a:r>
            <a:r>
              <a:rPr lang="fr-FR" sz="1600" b="0" i="0" u="none" strike="noStrike" baseline="-25000" dirty="0">
                <a:solidFill>
                  <a:srgbClr val="2A2A2A"/>
                </a:solidFill>
                <a:latin typeface="Fd1255088-Identity-H"/>
              </a:rPr>
              <a:t>L</a:t>
            </a:r>
            <a:r>
              <a:rPr lang="fr-FR" sz="1600" b="0" i="0" u="none" strike="noStrike" baseline="0" dirty="0">
                <a:solidFill>
                  <a:srgbClr val="2A2A2A"/>
                </a:solidFill>
                <a:latin typeface="Fd1255088-Identity-H"/>
              </a:rPr>
              <a:t> </a:t>
            </a:r>
            <a:r>
              <a:rPr lang="fr-FR" sz="1800" b="0" i="0" u="none" strike="noStrike" baseline="0" dirty="0">
                <a:solidFill>
                  <a:srgbClr val="2A2A2A"/>
                </a:solidFill>
                <a:latin typeface="Fd2676222-Identity-H"/>
              </a:rPr>
              <a:t>+ </a:t>
            </a:r>
            <a:r>
              <a:rPr lang="fr-FR" sz="1600" b="0" i="0" u="none" strike="noStrike" dirty="0" err="1">
                <a:solidFill>
                  <a:srgbClr val="2A2A2A"/>
                </a:solidFill>
                <a:latin typeface="Fd1255088-Identity-H"/>
              </a:rPr>
              <a:t>R</a:t>
            </a:r>
            <a:r>
              <a:rPr lang="fr-FR" sz="1600" b="0" i="0" u="none" strike="noStrike" baseline="-25000" dirty="0" err="1">
                <a:solidFill>
                  <a:srgbClr val="2A2A2A"/>
                </a:solidFill>
                <a:latin typeface="Fd1255088-Identity-H"/>
              </a:rPr>
              <a:t>t</a:t>
            </a:r>
            <a:endParaRPr lang="fr-FR" baseline="-250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5154BDE-C1B5-4256-8A52-E95B7D23A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247" y="4437213"/>
            <a:ext cx="1988831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0AE0887-5913-4168-B611-B4EEA4D8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A6D5FE-CCC8-4A60-AF3B-7B4B74A9DE61}"/>
              </a:ext>
            </a:extLst>
          </p:cNvPr>
          <p:cNvSpPr txBox="1"/>
          <p:nvPr/>
        </p:nvSpPr>
        <p:spPr>
          <a:xfrm>
            <a:off x="638175" y="1262313"/>
            <a:ext cx="7096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 de la température</a:t>
            </a:r>
            <a:endParaRPr lang="fr-FR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31BC9A-86D5-4EBF-84A2-9B8C63047780}"/>
              </a:ext>
            </a:extLst>
          </p:cNvPr>
          <p:cNvSpPr txBox="1"/>
          <p:nvPr/>
        </p:nvSpPr>
        <p:spPr>
          <a:xfrm>
            <a:off x="1285875" y="180019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2A2A2A"/>
                </a:solidFill>
                <a:latin typeface="Fd1255088-Identity-H"/>
              </a:rPr>
              <a:t>R </a:t>
            </a:r>
            <a:r>
              <a:rPr lang="fr-FR" sz="2000" b="0" i="0" u="none" strike="noStrike" baseline="0" dirty="0">
                <a:solidFill>
                  <a:srgbClr val="2A2A2A"/>
                </a:solidFill>
                <a:latin typeface="Fd3076004-Identity-H"/>
              </a:rPr>
              <a:t>= </a:t>
            </a:r>
            <a:r>
              <a:rPr lang="fr-FR" sz="1800" b="0" i="0" u="none" strike="noStrike" baseline="0" dirty="0">
                <a:solidFill>
                  <a:srgbClr val="2A2A2A"/>
                </a:solidFill>
                <a:latin typeface="Fd1255088-Identity-H"/>
              </a:rPr>
              <a:t>R</a:t>
            </a:r>
            <a:r>
              <a:rPr lang="fr-FR" sz="1800" b="0" i="0" u="none" strike="noStrike" baseline="-25000" dirty="0">
                <a:solidFill>
                  <a:srgbClr val="2A2A2A"/>
                </a:solidFill>
                <a:latin typeface="Fd1255088-Identity-H"/>
              </a:rPr>
              <a:t>L</a:t>
            </a:r>
            <a:r>
              <a:rPr lang="fr-FR" sz="1800" b="0" i="0" u="none" strike="noStrike" baseline="0" dirty="0">
                <a:solidFill>
                  <a:srgbClr val="2A2A2A"/>
                </a:solidFill>
                <a:latin typeface="Fd1255088-Identity-H"/>
              </a:rPr>
              <a:t> </a:t>
            </a:r>
            <a:r>
              <a:rPr lang="fr-FR" sz="2000" b="0" i="0" u="none" strike="noStrike" baseline="0" dirty="0">
                <a:solidFill>
                  <a:srgbClr val="2A2A2A"/>
                </a:solidFill>
                <a:latin typeface="Fd2676222-Identity-H"/>
              </a:rPr>
              <a:t>+ </a:t>
            </a:r>
            <a:r>
              <a:rPr lang="fr-FR" sz="1800" b="0" i="0" u="none" strike="noStrike" dirty="0" err="1">
                <a:solidFill>
                  <a:srgbClr val="2A2A2A"/>
                </a:solidFill>
                <a:latin typeface="Fd1255088-Identity-H"/>
              </a:rPr>
              <a:t>R</a:t>
            </a:r>
            <a:r>
              <a:rPr lang="fr-FR" sz="1800" b="0" i="0" u="none" strike="noStrike" baseline="-25000" dirty="0" err="1">
                <a:solidFill>
                  <a:srgbClr val="2A2A2A"/>
                </a:solidFill>
                <a:latin typeface="Fd1255088-Identity-H"/>
              </a:rPr>
              <a:t>t</a:t>
            </a:r>
            <a:r>
              <a:rPr lang="fr-FR" sz="1800" b="0" i="0" u="none" strike="noStrike" baseline="-25000" dirty="0">
                <a:solidFill>
                  <a:srgbClr val="2A2A2A"/>
                </a:solidFill>
                <a:latin typeface="Fd1255088-Identity-H"/>
              </a:rPr>
              <a:t>     </a:t>
            </a:r>
            <a:r>
              <a:rPr lang="fr-FR" sz="1800" b="0" i="0" u="none" strike="noStrike" dirty="0">
                <a:solidFill>
                  <a:srgbClr val="2A2A2A"/>
                </a:solidFill>
                <a:latin typeface="Fd1255088-Identity-H"/>
              </a:rPr>
              <a:t>et: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9C0045-C8E8-4D4C-970E-9763B681B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02" y="1664325"/>
            <a:ext cx="1921247" cy="6718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A66EDB6-220B-49EE-B811-941D97215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069" y="1786856"/>
            <a:ext cx="3208531" cy="5016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6175B9-9A84-463F-A23F-DF5B091546CF}"/>
              </a:ext>
            </a:extLst>
          </p:cNvPr>
          <p:cNvSpPr txBox="1"/>
          <p:nvPr/>
        </p:nvSpPr>
        <p:spPr>
          <a:xfrm>
            <a:off x="4763197" y="1834512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6922A7E-C199-4467-8195-0A4ABB844AFC}"/>
              </a:ext>
            </a:extLst>
          </p:cNvPr>
          <p:cNvSpPr txBox="1"/>
          <p:nvPr/>
        </p:nvSpPr>
        <p:spPr>
          <a:xfrm>
            <a:off x="638174" y="2415018"/>
            <a:ext cx="9172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variation relative de la résistance totale a donc pour expression :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8B7749-94FD-46B6-BCD8-D3F0A43B1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502" y="2802160"/>
            <a:ext cx="4185380" cy="72891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1F6ED6-5B4D-414A-BAC4-1E77E2F1EEB0}"/>
              </a:ext>
            </a:extLst>
          </p:cNvPr>
          <p:cNvSpPr txBox="1"/>
          <p:nvPr/>
        </p:nvSpPr>
        <p:spPr>
          <a:xfrm>
            <a:off x="1962150" y="3568324"/>
            <a:ext cx="56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soit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858197-AD9F-43B5-90BB-95FCE90BA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965" y="3548885"/>
            <a:ext cx="2284544" cy="64988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266C8F1-C209-4B7E-A6C3-BDF64F7B8A08}"/>
              </a:ext>
            </a:extLst>
          </p:cNvPr>
          <p:cNvSpPr txBox="1"/>
          <p:nvPr/>
        </p:nvSpPr>
        <p:spPr>
          <a:xfrm>
            <a:off x="638174" y="41905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A2A2A"/>
                </a:solidFill>
                <a:latin typeface="Fd2676222-Identity-H"/>
              </a:rPr>
              <a:t>E</a:t>
            </a:r>
            <a:r>
              <a:rPr lang="fr-FR" sz="1800" b="0" i="0" u="none" strike="noStrike" baseline="0" dirty="0">
                <a:solidFill>
                  <a:srgbClr val="2A2A2A"/>
                </a:solidFill>
                <a:latin typeface="Fd2676222-Identity-H"/>
              </a:rPr>
              <a:t>n posant: facteur de jauge longitudinal :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C9C964C-E88B-4EBD-99F6-966E2CED8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417" y="4041082"/>
            <a:ext cx="3123934" cy="122533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6170174-294F-4DBE-AF10-09AFE8FFFF83}"/>
              </a:ext>
            </a:extLst>
          </p:cNvPr>
          <p:cNvSpPr txBox="1"/>
          <p:nvPr/>
        </p:nvSpPr>
        <p:spPr>
          <a:xfrm>
            <a:off x="1819972" y="4693944"/>
            <a:ext cx="2943225" cy="37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2B2B2B"/>
                </a:solidFill>
                <a:latin typeface="Fd2676222-Identity-H"/>
              </a:rPr>
              <a:t>facteur de jauge transversal :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18464EB-3FE0-4EB7-B64D-A05C66621D17}"/>
              </a:ext>
            </a:extLst>
          </p:cNvPr>
          <p:cNvSpPr txBox="1"/>
          <p:nvPr/>
        </p:nvSpPr>
        <p:spPr>
          <a:xfrm>
            <a:off x="838200" y="5174961"/>
            <a:ext cx="10382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u="none" strike="noStrike" baseline="0" dirty="0">
                <a:solidFill>
                  <a:srgbClr val="2D2D2D"/>
                </a:solidFill>
              </a:rPr>
              <a:t>Dans le cas des jauges à fil </a:t>
            </a:r>
            <a:r>
              <a:rPr lang="fr-FR" b="0" i="1" u="none" strike="noStrike" baseline="0" dirty="0">
                <a:solidFill>
                  <a:srgbClr val="2D2D2D"/>
                </a:solidFill>
                <a:cs typeface="Calibri" panose="020F0502020204030204" pitchFamily="34" charset="0"/>
              </a:rPr>
              <a:t>K</a:t>
            </a:r>
            <a:r>
              <a:rPr lang="fr-FR" b="0" i="1" u="none" strike="noStrike" baseline="-25000" dirty="0">
                <a:solidFill>
                  <a:srgbClr val="2D2D2D"/>
                </a:solidFill>
                <a:cs typeface="Calibri" panose="020F0502020204030204" pitchFamily="34" charset="0"/>
              </a:rPr>
              <a:t>t</a:t>
            </a:r>
            <a:r>
              <a:rPr lang="fr-FR" b="0" i="0" u="none" strike="noStrike" baseline="0" dirty="0">
                <a:solidFill>
                  <a:srgbClr val="2D2D2D"/>
                </a:solidFill>
              </a:rPr>
              <a:t> =</a:t>
            </a:r>
            <a:r>
              <a:rPr lang="fr-FR" b="0" i="1" u="none" strike="noStrike" baseline="0" dirty="0">
                <a:solidFill>
                  <a:srgbClr val="2D2D2D"/>
                </a:solidFill>
              </a:rPr>
              <a:t>2.10</a:t>
            </a:r>
            <a:r>
              <a:rPr lang="fr-FR" b="0" i="1" u="none" strike="noStrike" baseline="30000" dirty="0">
                <a:solidFill>
                  <a:srgbClr val="2D2D2D"/>
                </a:solidFill>
              </a:rPr>
              <a:t>-2</a:t>
            </a:r>
            <a:r>
              <a:rPr lang="fr-FR" b="0" i="1" u="none" strike="noStrike" baseline="0" dirty="0">
                <a:solidFill>
                  <a:srgbClr val="2D2D2D"/>
                </a:solidFill>
              </a:rPr>
              <a:t> K</a:t>
            </a:r>
            <a:r>
              <a:rPr lang="fr-FR" b="0" i="0" u="none" strike="noStrike" baseline="0" dirty="0">
                <a:solidFill>
                  <a:srgbClr val="2D2D2D"/>
                </a:solidFill>
              </a:rPr>
              <a:t>.</a:t>
            </a:r>
          </a:p>
          <a:p>
            <a:pPr algn="l"/>
            <a:r>
              <a:rPr lang="fr-FR" b="0" i="0" u="none" strike="noStrike" baseline="0" dirty="0">
                <a:solidFill>
                  <a:srgbClr val="29292A"/>
                </a:solidFill>
              </a:rPr>
              <a:t>La jauge étant destinée à la mesure des déformations longitudinales, la sensibilité transversale est réduite en réalisant </a:t>
            </a:r>
            <a:r>
              <a:rPr lang="fr-FR" b="0" i="0" u="none" strike="noStrike" baseline="0" dirty="0" err="1">
                <a:solidFill>
                  <a:srgbClr val="29292A"/>
                </a:solidFill>
              </a:rPr>
              <a:t>R</a:t>
            </a:r>
            <a:r>
              <a:rPr lang="fr-FR" b="0" i="0" u="none" strike="noStrike" baseline="-25000" dirty="0" err="1">
                <a:solidFill>
                  <a:srgbClr val="29292A"/>
                </a:solidFill>
              </a:rPr>
              <a:t>t</a:t>
            </a:r>
            <a:r>
              <a:rPr lang="fr-FR" b="0" i="0" u="none" strike="noStrike" baseline="0" dirty="0">
                <a:solidFill>
                  <a:srgbClr val="29292A"/>
                </a:solidFill>
              </a:rPr>
              <a:t> &lt;&lt; R</a:t>
            </a:r>
            <a:r>
              <a:rPr lang="fr-FR" b="0" i="0" u="none" strike="noStrike" baseline="-25000" dirty="0">
                <a:solidFill>
                  <a:srgbClr val="29292A"/>
                </a:solidFill>
              </a:rPr>
              <a:t>L</a:t>
            </a:r>
            <a:r>
              <a:rPr lang="fr-FR" b="0" i="0" u="none" strike="noStrike" baseline="0" dirty="0">
                <a:solidFill>
                  <a:srgbClr val="29292A"/>
                </a:solidFill>
              </a:rPr>
              <a:t> : ceci est obtenu par l'élargissement des conducteurs transversaux.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55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3FFC45-A0CB-4A0E-B18E-B9B22628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C03C57-E7CD-413C-9C97-D097B6909632}"/>
              </a:ext>
            </a:extLst>
          </p:cNvPr>
          <p:cNvSpPr txBox="1"/>
          <p:nvPr/>
        </p:nvSpPr>
        <p:spPr>
          <a:xfrm>
            <a:off x="561975" y="1034534"/>
            <a:ext cx="6648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solidFill>
                  <a:schemeClr val="accent1"/>
                </a:solidFill>
              </a:rPr>
              <a:t>Calcul du coefficient de température de la résistance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A76FCF-5830-4AE3-B83C-9601033E6B41}"/>
              </a:ext>
            </a:extLst>
          </p:cNvPr>
          <p:cNvSpPr txBox="1"/>
          <p:nvPr/>
        </p:nvSpPr>
        <p:spPr>
          <a:xfrm>
            <a:off x="428624" y="1486463"/>
            <a:ext cx="9344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2A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Trois causes sont à l'origine de la variation thermique de résistance d'une jauge fixée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7075F5-EE9B-4B99-9944-263EE19775F8}"/>
              </a:ext>
            </a:extLst>
          </p:cNvPr>
          <p:cNvSpPr txBox="1"/>
          <p:nvPr/>
        </p:nvSpPr>
        <p:spPr>
          <a:xfrm>
            <a:off x="822361" y="1992883"/>
            <a:ext cx="5000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baseline="0" dirty="0">
                <a:solidFill>
                  <a:srgbClr val="2A292A"/>
                </a:solidFill>
              </a:rPr>
              <a:t>a) La résistivité </a:t>
            </a:r>
            <a:r>
              <a:rPr lang="el-GR" b="0" i="0" u="none" strike="noStrike" baseline="0" dirty="0">
                <a:solidFill>
                  <a:srgbClr val="2A292A"/>
                </a:solidFill>
                <a:cs typeface="Times New Roman" panose="02020603050405020304" pitchFamily="18" charset="0"/>
              </a:rPr>
              <a:t>ρ</a:t>
            </a:r>
            <a:r>
              <a:rPr lang="fr-FR" b="0" i="0" u="none" strike="noStrike" baseline="0" dirty="0">
                <a:solidFill>
                  <a:srgbClr val="2A292A"/>
                </a:solidFill>
              </a:rPr>
              <a:t> est fonction de la température T :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AE1288-64B4-42CD-BB39-E64FD2885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22" y="1855795"/>
            <a:ext cx="2393878" cy="58866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F016D48-8267-4CEB-B8C5-D909774697CA}"/>
              </a:ext>
            </a:extLst>
          </p:cNvPr>
          <p:cNvSpPr txBox="1"/>
          <p:nvPr/>
        </p:nvSpPr>
        <p:spPr>
          <a:xfrm>
            <a:off x="822361" y="2715925"/>
            <a:ext cx="6791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baseline="0" dirty="0">
                <a:solidFill>
                  <a:srgbClr val="282828"/>
                </a:solidFill>
              </a:rPr>
              <a:t>b) Les dimensions du fil dépendent de la température :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D27ECA0-1B25-4FE3-8C62-B301471FFAD7}"/>
              </a:ext>
            </a:extLst>
          </p:cNvPr>
          <p:cNvSpPr txBox="1"/>
          <p:nvPr/>
        </p:nvSpPr>
        <p:spPr>
          <a:xfrm>
            <a:off x="6096000" y="27292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2C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longueur d'un brin </a:t>
            </a:r>
            <a:r>
              <a:rPr lang="fr-FR" sz="800" b="0" i="0" u="none" strike="noStrike" baseline="0" dirty="0">
                <a:solidFill>
                  <a:srgbClr val="2C2C2C"/>
                </a:solidFill>
                <a:latin typeface="Fd3071456-Identity-H"/>
              </a:rPr>
              <a:t>: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D224880-45AA-448A-BB63-DA9791D7B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143" y="2715972"/>
            <a:ext cx="1772147" cy="31192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1F7E7E6-4FE0-4191-A9A9-D7E098351A06}"/>
              </a:ext>
            </a:extLst>
          </p:cNvPr>
          <p:cNvSpPr txBox="1"/>
          <p:nvPr/>
        </p:nvSpPr>
        <p:spPr>
          <a:xfrm>
            <a:off x="6096000" y="30883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baseline="0" dirty="0">
                <a:solidFill>
                  <a:srgbClr val="2C2C2C"/>
                </a:solidFill>
              </a:rPr>
              <a:t>diamètre ou côté du fil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F9452DF-82FB-4E7F-BB3E-4BD7D9BC5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3116949"/>
            <a:ext cx="1687567" cy="31205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9D2D580-BC21-43EF-8F33-16AE6E77BC86}"/>
              </a:ext>
            </a:extLst>
          </p:cNvPr>
          <p:cNvSpPr txBox="1"/>
          <p:nvPr/>
        </p:nvSpPr>
        <p:spPr>
          <a:xfrm>
            <a:off x="749371" y="3787718"/>
            <a:ext cx="10934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0" i="0" u="none" strike="noStrike" baseline="0" dirty="0">
                <a:solidFill>
                  <a:srgbClr val="2B2B2B"/>
                </a:solidFill>
              </a:rPr>
              <a:t>c) La dilatation thermique de la structure sur laquelle est collée la jauge, si elle est différente de celle des brins longitudinaux de la jauge, impose à ces derniers une variation </a:t>
            </a:r>
            <a:r>
              <a:rPr lang="el-GR" b="0" i="0" u="none" strike="noStrike" baseline="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r-FR" b="0" i="0" u="none" strike="noStrike" baseline="0" dirty="0" err="1">
                <a:solidFill>
                  <a:srgbClr val="2B2B2B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l</a:t>
            </a:r>
            <a:r>
              <a:rPr lang="fr-FR" b="0" i="0" u="none" strike="noStrike" baseline="-25000" dirty="0" err="1">
                <a:solidFill>
                  <a:srgbClr val="2B2B2B"/>
                </a:solidFill>
                <a:cs typeface="Times New Roman" panose="02020603050405020304" pitchFamily="18" charset="0"/>
              </a:rPr>
              <a:t>d</a:t>
            </a:r>
            <a:r>
              <a:rPr lang="fr-FR" b="0" i="0" u="none" strike="noStrike" baseline="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i="0" u="none" strike="noStrike" baseline="0" dirty="0">
                <a:solidFill>
                  <a:srgbClr val="2B2B2B"/>
                </a:solidFill>
              </a:rPr>
              <a:t>égale à la différence de leurs dilatations dite dilatation différentielle ;</a:t>
            </a:r>
          </a:p>
          <a:p>
            <a:pPr algn="just"/>
            <a:r>
              <a:rPr lang="fr-FR" b="0" i="0" u="none" strike="noStrike" baseline="0" dirty="0">
                <a:solidFill>
                  <a:srgbClr val="2B2B2B"/>
                </a:solidFill>
              </a:rPr>
              <a:t>celle-ci provoque une variation </a:t>
            </a:r>
            <a:r>
              <a:rPr lang="el-GR" b="0" u="none" strike="noStrike" baseline="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r-FR" b="0" i="1" u="none" strike="noStrike" baseline="0" dirty="0">
                <a:solidFill>
                  <a:srgbClr val="2B2B2B"/>
                </a:solidFill>
              </a:rPr>
              <a:t>R</a:t>
            </a:r>
            <a:r>
              <a:rPr lang="fr-FR" b="0" i="1" u="none" strike="noStrike" baseline="-25000" dirty="0">
                <a:solidFill>
                  <a:srgbClr val="2B2B2B"/>
                </a:solidFill>
              </a:rPr>
              <a:t>d</a:t>
            </a:r>
            <a:r>
              <a:rPr lang="fr-FR" b="0" i="1" u="none" strike="noStrike" baseline="0" dirty="0">
                <a:solidFill>
                  <a:srgbClr val="2B2B2B"/>
                </a:solidFill>
              </a:rPr>
              <a:t> </a:t>
            </a:r>
            <a:r>
              <a:rPr lang="fr-FR" b="0" i="0" u="none" strike="noStrike" baseline="0" dirty="0">
                <a:solidFill>
                  <a:srgbClr val="2B2B2B"/>
                </a:solidFill>
              </a:rPr>
              <a:t>de la résistance de la jauge :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9626EF8-2904-44FB-9C82-CCA4E7F21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956" y="4524134"/>
            <a:ext cx="1179910" cy="53425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D8F4ECC-8F37-42CD-AD1C-C3E9EE6D6B40}"/>
              </a:ext>
            </a:extLst>
          </p:cNvPr>
          <p:cNvSpPr txBox="1"/>
          <p:nvPr/>
        </p:nvSpPr>
        <p:spPr>
          <a:xfrm>
            <a:off x="749371" y="5156021"/>
            <a:ext cx="11080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2A2A2B"/>
                </a:solidFill>
                <a:latin typeface="Fd2676222-Identity-H"/>
              </a:rPr>
              <a:t>La variation thermique totale de la résistance est la somme de la variation thermique de résistance propre et de celle entraînée par la dilatation différentielle.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14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4A6B73-1751-4F70-8614-53581F1A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15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332786-27EA-4A27-A51C-79AB0A5BF961}"/>
              </a:ext>
            </a:extLst>
          </p:cNvPr>
          <p:cNvSpPr txBox="1"/>
          <p:nvPr/>
        </p:nvSpPr>
        <p:spPr>
          <a:xfrm>
            <a:off x="619125" y="1075522"/>
            <a:ext cx="10344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2C2C2C"/>
                </a:solidFill>
                <a:latin typeface="Fd2676222-Identity-H"/>
              </a:rPr>
              <a:t>La variation thermique de résistance propre de la jauge, soit </a:t>
            </a:r>
            <a:r>
              <a:rPr lang="el-GR" sz="2000" b="0" u="none" strike="noStrike" baseline="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r-FR" sz="2000" b="0" i="1" u="none" strike="noStrike" baseline="0" dirty="0">
                <a:solidFill>
                  <a:srgbClr val="2B2B2B"/>
                </a:solidFill>
              </a:rPr>
              <a:t>R</a:t>
            </a:r>
            <a:r>
              <a:rPr lang="fr-FR" sz="2000" i="1" baseline="-25000" dirty="0">
                <a:solidFill>
                  <a:srgbClr val="2B2B2B"/>
                </a:solidFill>
              </a:rPr>
              <a:t>T</a:t>
            </a:r>
            <a:r>
              <a:rPr lang="fr-FR" sz="2000" b="0" i="1" u="none" strike="noStrike" baseline="0" dirty="0">
                <a:solidFill>
                  <a:srgbClr val="2B2B2B"/>
                </a:solidFill>
              </a:rPr>
              <a:t> </a:t>
            </a:r>
            <a:r>
              <a:rPr lang="fr-FR" sz="2000" b="0" i="0" u="none" strike="noStrike" baseline="0" dirty="0">
                <a:solidFill>
                  <a:srgbClr val="2C2C2C"/>
                </a:solidFill>
                <a:latin typeface="Fd2620456-Identity-H"/>
              </a:rPr>
              <a:t>, </a:t>
            </a:r>
            <a:r>
              <a:rPr lang="fr-FR" sz="1800" b="0" i="0" u="none" strike="noStrike" baseline="0" dirty="0">
                <a:solidFill>
                  <a:srgbClr val="2C2C2C"/>
                </a:solidFill>
                <a:latin typeface="Fd2676222-Identity-H"/>
              </a:rPr>
              <a:t>se déduit de l'expression :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0A2445-A2C0-48A6-AFD1-D6E0691B3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27" y="1409483"/>
            <a:ext cx="3030664" cy="940552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074C40D-74EB-422F-8F1D-25F803B43CA4}"/>
              </a:ext>
            </a:extLst>
          </p:cNvPr>
          <p:cNvSpPr txBox="1"/>
          <p:nvPr/>
        </p:nvSpPr>
        <p:spPr>
          <a:xfrm>
            <a:off x="2011835" y="2705522"/>
            <a:ext cx="820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262628"/>
                </a:solidFill>
              </a:rPr>
              <a:t>où :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4941A4-9DF8-476B-A5A2-959E33414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83" y="2462300"/>
            <a:ext cx="5919717" cy="103267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2BBB2F5-9A7B-4BC2-8AA8-712F710B69F9}"/>
              </a:ext>
            </a:extLst>
          </p:cNvPr>
          <p:cNvSpPr txBox="1"/>
          <p:nvPr/>
        </p:nvSpPr>
        <p:spPr>
          <a:xfrm>
            <a:off x="1936593" y="3381199"/>
            <a:ext cx="683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272727"/>
                </a:solidFill>
              </a:rPr>
              <a:t>soit :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C7B56B3-8393-4DE5-955A-4F90043DC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099" y="3147578"/>
            <a:ext cx="3847748" cy="75110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5BA777F-332F-44E9-BD1B-ECCEA69DF844}"/>
              </a:ext>
            </a:extLst>
          </p:cNvPr>
          <p:cNvSpPr txBox="1"/>
          <p:nvPr/>
        </p:nvSpPr>
        <p:spPr>
          <a:xfrm>
            <a:off x="876299" y="4463866"/>
            <a:ext cx="10477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u="none" strike="noStrike" baseline="0" dirty="0">
                <a:solidFill>
                  <a:srgbClr val="2C2C2C"/>
                </a:solidFill>
              </a:rPr>
              <a:t>où </a:t>
            </a:r>
            <a:r>
              <a:rPr lang="el-GR" b="0" i="0" u="none" strike="noStrike" baseline="0" dirty="0">
                <a:solidFill>
                  <a:srgbClr val="2C2C2C"/>
                </a:solidFill>
              </a:rPr>
              <a:t>α</a:t>
            </a:r>
            <a:r>
              <a:rPr lang="fr-FR" b="0" i="0" u="none" strike="noStrike" baseline="-25000" dirty="0">
                <a:solidFill>
                  <a:srgbClr val="2C2C2C"/>
                </a:solidFill>
              </a:rPr>
              <a:t>R</a:t>
            </a:r>
            <a:r>
              <a:rPr lang="fr-FR" b="0" i="0" u="none" strike="noStrike" baseline="0" dirty="0">
                <a:solidFill>
                  <a:srgbClr val="2C2C2C"/>
                </a:solidFill>
              </a:rPr>
              <a:t> est le coefficient de température de la résistance. </a:t>
            </a:r>
            <a:r>
              <a:rPr lang="fr-FR" b="0" i="0" u="none" strike="noStrike" baseline="0" dirty="0">
                <a:solidFill>
                  <a:srgbClr val="292929"/>
                </a:solidFill>
              </a:rPr>
              <a:t>La dilatation </a:t>
            </a:r>
            <a:r>
              <a:rPr lang="el-GR" b="0" i="0" u="none" strike="noStrike" baseline="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r-FR" b="0" i="0" u="none" strike="noStrike" baseline="0" dirty="0">
                <a:solidFill>
                  <a:srgbClr val="2B2B2B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l</a:t>
            </a:r>
            <a:r>
              <a:rPr lang="fr-FR" b="0" i="0" u="none" strike="noStrike" baseline="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i="0" u="none" strike="noStrike" baseline="0" dirty="0">
                <a:solidFill>
                  <a:srgbClr val="292929"/>
                </a:solidFill>
              </a:rPr>
              <a:t>de la longueur </a:t>
            </a:r>
            <a:r>
              <a:rPr lang="fr-FR" b="0" i="0" u="none" strike="noStrike" baseline="0" dirty="0">
                <a:solidFill>
                  <a:srgbClr val="2B2B2B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l</a:t>
            </a:r>
            <a:r>
              <a:rPr lang="fr-FR" b="0" i="0" u="none" strike="noStrike" baseline="0" dirty="0">
                <a:solidFill>
                  <a:srgbClr val="292929"/>
                </a:solidFill>
              </a:rPr>
              <a:t> de la structure sous-jacente à la jauge a pour valeur :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459BB90-9CA3-4A65-9841-C79F2EAED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626" y="4831666"/>
            <a:ext cx="1698925" cy="7078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9BF4FFC-7019-44CD-8001-25B908D1EE27}"/>
              </a:ext>
            </a:extLst>
          </p:cNvPr>
          <p:cNvSpPr txBox="1"/>
          <p:nvPr/>
        </p:nvSpPr>
        <p:spPr>
          <a:xfrm>
            <a:off x="733425" y="5514324"/>
            <a:ext cx="11182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2A2A2A"/>
                </a:solidFill>
                <a:latin typeface="Fd2676222-Identity-H"/>
              </a:rPr>
              <a:t>où </a:t>
            </a:r>
            <a:r>
              <a:rPr lang="fr-FR" sz="2000" dirty="0" err="1">
                <a:solidFill>
                  <a:srgbClr val="2A2A2A"/>
                </a:solidFill>
                <a:latin typeface="Fd2620456-Identity-H"/>
                <a:cs typeface="Calibri" panose="020F0502020204030204" pitchFamily="34" charset="0"/>
              </a:rPr>
              <a:t>λ</a:t>
            </a:r>
            <a:r>
              <a:rPr lang="fr-FR" sz="2000" b="0" i="0" u="none" strike="noStrike" baseline="-25000" dirty="0" err="1">
                <a:solidFill>
                  <a:srgbClr val="2A2A2A"/>
                </a:solidFill>
                <a:latin typeface="Fd2620456-Identity-H"/>
              </a:rPr>
              <a:t>s</a:t>
            </a:r>
            <a:r>
              <a:rPr lang="fr-FR" sz="2000" b="0" i="0" u="none" strike="noStrike" baseline="0" dirty="0">
                <a:solidFill>
                  <a:srgbClr val="2A2A2A"/>
                </a:solidFill>
                <a:latin typeface="Fd2620456-Identity-H"/>
              </a:rPr>
              <a:t> </a:t>
            </a:r>
            <a:r>
              <a:rPr lang="fr-FR" sz="1800" b="0" i="0" u="none" strike="noStrike" baseline="0" dirty="0">
                <a:solidFill>
                  <a:srgbClr val="2A2A2A"/>
                </a:solidFill>
                <a:latin typeface="Fd2676222-Identity-H"/>
              </a:rPr>
              <a:t>est le coefficient de dilatation linéaire du matériau de la structure. La dilatation </a:t>
            </a:r>
            <a:r>
              <a:rPr lang="el-GR" b="0" i="0" u="none" strike="noStrike" baseline="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r-FR" b="0" i="0" u="none" strike="noStrike" baseline="0" dirty="0" err="1">
                <a:solidFill>
                  <a:srgbClr val="2B2B2B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l</a:t>
            </a:r>
            <a:r>
              <a:rPr lang="fr-FR" b="0" i="0" u="none" strike="noStrike" baseline="-25000" dirty="0" err="1">
                <a:solidFill>
                  <a:srgbClr val="2B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fr-FR" sz="1800" b="0" i="0" u="none" strike="noStrike" baseline="0" dirty="0">
                <a:solidFill>
                  <a:srgbClr val="2A2A2A"/>
                </a:solidFill>
                <a:latin typeface="Fd2676222-Identity-H"/>
              </a:rPr>
              <a:t> d'un brin de jauge de longueur </a:t>
            </a:r>
            <a:r>
              <a:rPr lang="fr-FR" sz="2000" b="0" i="0" u="none" strike="noStrike" baseline="0" dirty="0">
                <a:solidFill>
                  <a:srgbClr val="2B2B2B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l</a:t>
            </a:r>
            <a:r>
              <a:rPr lang="fr-FR" sz="2000" b="0" i="0" u="none" strike="noStrike" baseline="0" dirty="0">
                <a:solidFill>
                  <a:srgbClr val="2A2A2A"/>
                </a:solidFill>
                <a:latin typeface="Fd2620456-Identity-H"/>
              </a:rPr>
              <a:t> </a:t>
            </a:r>
            <a:r>
              <a:rPr lang="fr-FR" sz="1800" b="0" i="0" u="none" strike="noStrike" baseline="0" dirty="0">
                <a:solidFill>
                  <a:srgbClr val="2A2A2A"/>
                </a:solidFill>
                <a:latin typeface="Fd2676222-Identity-H"/>
              </a:rPr>
              <a:t>est :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FF712B5-E858-40EB-8C40-184C68E3B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402" y="5951886"/>
            <a:ext cx="1626542" cy="58702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0812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83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DAC96F-0B05-45B5-B148-742FFC78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5697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3A214FC8-7A6B-454A-ADA5-8A1A54B328A5}" type="slidenum">
              <a:rPr lang="en-US">
                <a:solidFill>
                  <a:srgbClr val="595959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rgbClr val="595959"/>
              </a:solidFill>
              <a:latin typeface="Calibri" panose="020F0502020204030204"/>
            </a:endParaRPr>
          </a:p>
        </p:txBody>
      </p:sp>
      <p:pic>
        <p:nvPicPr>
          <p:cNvPr id="8" name="Picture 2" descr="Capteur de couple, couplèmetre rotatif et statique.">
            <a:extLst>
              <a:ext uri="{FF2B5EF4-FFF2-40B4-BE49-F238E27FC236}">
                <a16:creationId xmlns:a16="http://schemas.microsoft.com/office/drawing/2014/main" id="{EEC7B867-01E4-417B-B84D-1E9D9CC2F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0449">
            <a:off x="-1479724" y="1619349"/>
            <a:ext cx="8446133" cy="36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FC08F05-3540-422A-81E1-5C43798E026B}"/>
              </a:ext>
            </a:extLst>
          </p:cNvPr>
          <p:cNvSpPr txBox="1"/>
          <p:nvPr/>
        </p:nvSpPr>
        <p:spPr>
          <a:xfrm>
            <a:off x="6197596" y="3428999"/>
            <a:ext cx="397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 Suivre prochain cours!</a:t>
            </a:r>
          </a:p>
        </p:txBody>
      </p:sp>
    </p:spTree>
    <p:extLst>
      <p:ext uri="{BB962C8B-B14F-4D97-AF65-F5344CB8AC3E}">
        <p14:creationId xmlns:p14="http://schemas.microsoft.com/office/powerpoint/2010/main" val="235604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9334500" cy="4351338"/>
          </a:xfrm>
        </p:spPr>
        <p:txBody>
          <a:bodyPr/>
          <a:lstStyle/>
          <a:p>
            <a:r>
              <a:rPr lang="fr-FR" dirty="0"/>
              <a:t>https://fr.wikipedia.org/wiki/</a:t>
            </a:r>
            <a:r>
              <a:rPr lang="fr-FR" dirty="0" err="1"/>
              <a:t>Jauge_de_déformation</a:t>
            </a:r>
            <a:r>
              <a:rPr lang="en-US" b="0" i="1" dirty="0">
                <a:solidFill>
                  <a:srgbClr val="202122"/>
                </a:solidFill>
                <a:effectLst/>
              </a:rPr>
              <a:t>.</a:t>
            </a:r>
          </a:p>
          <a:p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G. Asch et coll. 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capteurs en instrumentation industrielle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Dunod, 2006 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International Standard Book Number"/>
              </a:rPr>
              <a:t>ISBN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Spécial:Ouvrages de référence/2-10-005777-4"/>
              </a:rPr>
              <a:t>2-10-005777-4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fr-FR" altLang="fr-FR" sz="2800" b="0" i="1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i="1" dirty="0">
              <a:solidFill>
                <a:srgbClr val="202122"/>
              </a:solidFill>
              <a:effectLst/>
            </a:endParaRPr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20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Séquence VIII </a:t>
            </a:r>
            <a:br>
              <a:rPr lang="fr-FR" b="1" i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u="sng" dirty="0"/>
              <a:t>La mesure du couple/effort/déformation: Jauges de déformation</a:t>
            </a:r>
          </a:p>
          <a:p>
            <a:r>
              <a:rPr lang="fr-FR" b="1" i="1" u="sng" dirty="0"/>
              <a:t>Technologies, principe de fonctionnement,  interfaçage.</a:t>
            </a:r>
          </a:p>
          <a:p>
            <a:r>
              <a:rPr lang="fr-FR" b="1" i="1" u="sng" dirty="0"/>
              <a:t>La mesure du couple/effort/déformation: Capteur </a:t>
            </a:r>
            <a:r>
              <a:rPr lang="fr-FR" b="1" i="1" u="sng" dirty="0" err="1"/>
              <a:t>piezoélectrique</a:t>
            </a:r>
            <a:endParaRPr lang="fr-FR" b="1" i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60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5043B4-5B6B-4DF5-BF14-7D5100C2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4100" b="1" i="0" u="none" strike="noStrike" baseline="0">
                <a:latin typeface="+mn-lt"/>
              </a:rPr>
              <a:t>LES CAPTEURS DE DÉFORMATION</a:t>
            </a:r>
            <a:endParaRPr lang="fr-FR" sz="4100" b="1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2ED014-8EF2-4909-8ED9-8ADB1356E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696310"/>
            <a:ext cx="6586489" cy="3785419"/>
          </a:xfrm>
        </p:spPr>
        <p:txBody>
          <a:bodyPr>
            <a:normAutofit/>
          </a:bodyPr>
          <a:lstStyle/>
          <a:p>
            <a:r>
              <a:rPr lang="fr-FR" sz="2000" b="0" i="0" u="none" strike="noStrike" baseline="0" dirty="0">
                <a:cs typeface="Calibri" panose="020F0502020204030204" pitchFamily="34" charset="0"/>
              </a:rPr>
              <a:t>La connaissance des contraintes mécaniques auxquelles une structure est soumise dans des conditions d'emploi déterminées est un élément primordial pour l'appréciation de la sécurité de son fonctionnement.</a:t>
            </a:r>
          </a:p>
          <a:p>
            <a:r>
              <a:rPr lang="fr-FR" sz="2000" b="0" i="0" u="none" strike="noStrike" baseline="0" dirty="0">
                <a:cs typeface="Calibri" panose="020F0502020204030204" pitchFamily="34" charset="0"/>
              </a:rPr>
              <a:t>La mesure des déformations en des zones judicieusement choisies permet donc de calculer les contraintes qui sont à leur origine. </a:t>
            </a:r>
          </a:p>
          <a:p>
            <a:r>
              <a:rPr lang="fr-FR" sz="2000" b="0" i="0" u="none" strike="noStrike" baseline="0" dirty="0"/>
              <a:t>Les capteurs de déformation sont aussi désignés comme extensomètres ou jauges de déformation ; le type le plus fréquemment utilisé est la jauge résistive. </a:t>
            </a:r>
            <a:endParaRPr lang="fr-FR" sz="2000" dirty="0">
              <a:cs typeface="Calibri" panose="020F0502020204030204" pitchFamily="34" charset="0"/>
            </a:endParaRPr>
          </a:p>
          <a:p>
            <a:endParaRPr lang="fr-FR" sz="2000" dirty="0"/>
          </a:p>
        </p:txBody>
      </p:sp>
      <p:pic>
        <p:nvPicPr>
          <p:cNvPr id="7" name="Picture 2" descr="Jauges de contrainte">
            <a:extLst>
              <a:ext uri="{FF2B5EF4-FFF2-40B4-BE49-F238E27FC236}">
                <a16:creationId xmlns:a16="http://schemas.microsoft.com/office/drawing/2014/main" id="{278942EE-1585-4E2A-B0E2-8FFFC359A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8" r="27953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8B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FF7D5B-9476-4825-96B7-7E95E229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214FC8-7A6B-454A-ADA5-8A1A54B328A5}" type="slidenum">
              <a:rPr lang="fr-FR" smtClean="0"/>
              <a:pPr>
                <a:spcAft>
                  <a:spcPts val="600"/>
                </a:spcAft>
              </a:pPr>
              <a:t>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89BB5A-A04D-4F59-B8F2-C3FD819DD005}"/>
              </a:ext>
            </a:extLst>
          </p:cNvPr>
          <p:cNvSpPr txBox="1"/>
          <p:nvPr/>
        </p:nvSpPr>
        <p:spPr>
          <a:xfrm>
            <a:off x="4965430" y="2082926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+mn-lt"/>
              </a:rPr>
              <a:t>INTRODUCTION</a:t>
            </a:r>
            <a:endParaRPr 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1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A8FC5-F13E-405E-A584-3B236F2C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21" y="450758"/>
            <a:ext cx="8801932" cy="1273438"/>
          </a:xfrm>
        </p:spPr>
        <p:txBody>
          <a:bodyPr>
            <a:normAutofit/>
          </a:bodyPr>
          <a:lstStyle/>
          <a:p>
            <a:r>
              <a:rPr lang="fr-FR" sz="3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Définition des grandeurs utiles</a:t>
            </a:r>
            <a:endParaRPr lang="fr-FR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EB60E7-9D00-4335-B842-0D7FBF12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B1D30C-C0EE-4AA0-97C1-EB57464562A5}"/>
              </a:ext>
            </a:extLst>
          </p:cNvPr>
          <p:cNvSpPr txBox="1"/>
          <p:nvPr/>
        </p:nvSpPr>
        <p:spPr>
          <a:xfrm>
            <a:off x="989120" y="1491435"/>
            <a:ext cx="1104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1) Déformation </a:t>
            </a:r>
            <a:r>
              <a:rPr lang="fr-FR" sz="2400" b="1" dirty="0">
                <a:solidFill>
                  <a:schemeClr val="accent1"/>
                </a:solidFill>
                <a:sym typeface="Symbol" panose="05050102010706020507" pitchFamily="18" charset="2"/>
              </a:rPr>
              <a:t> : </a:t>
            </a:r>
            <a:r>
              <a:rPr lang="fr-FR" sz="2400" dirty="0">
                <a:sym typeface="Symbol" panose="05050102010706020507" pitchFamily="18" charset="2"/>
              </a:rPr>
              <a:t>C’est le rapport de la variation </a:t>
            </a:r>
            <a:r>
              <a:rPr lang="fr-FR" sz="2400" b="0" i="1" u="none" strike="noStrike" baseline="0" dirty="0">
                <a:solidFill>
                  <a:srgbClr val="292929"/>
                </a:solidFill>
                <a:sym typeface="Symbol" panose="05050102010706020507" pitchFamily="18" charset="2"/>
              </a:rPr>
              <a:t></a:t>
            </a:r>
            <a:r>
              <a:rPr lang="fr-FR" sz="2400" i="1" dirty="0">
                <a:latin typeface="Century Schoolbook" panose="02040604050505020304" pitchFamily="18" charset="0"/>
                <a:sym typeface="Symbol" panose="05050102010706020507" pitchFamily="18" charset="2"/>
              </a:rPr>
              <a:t>l</a:t>
            </a:r>
            <a:r>
              <a:rPr lang="fr-FR" sz="2400" i="1" dirty="0">
                <a:sym typeface="Symbol" panose="05050102010706020507" pitchFamily="18" charset="2"/>
              </a:rPr>
              <a:t> </a:t>
            </a:r>
            <a:r>
              <a:rPr lang="fr-FR" sz="2400" b="0" i="0" u="none" strike="noStrike" baseline="0" dirty="0">
                <a:solidFill>
                  <a:srgbClr val="292929"/>
                </a:solidFill>
              </a:rPr>
              <a:t>d'une dimension à la valeur initiale </a:t>
            </a:r>
            <a:r>
              <a:rPr lang="fr-FR" sz="2400" b="0" i="1" u="none" strike="noStrike" baseline="0" dirty="0">
                <a:solidFill>
                  <a:srgbClr val="292929"/>
                </a:solidFill>
                <a:latin typeface="Century Schoolbook" panose="02040604050505020304" pitchFamily="18" charset="0"/>
              </a:rPr>
              <a:t>l</a:t>
            </a:r>
            <a:r>
              <a:rPr lang="fr-FR" sz="2400" b="0" i="0" u="none" strike="noStrike" baseline="0" dirty="0">
                <a:solidFill>
                  <a:srgbClr val="292929"/>
                </a:solidFill>
              </a:rPr>
              <a:t> de cette dimension:  </a:t>
            </a:r>
            <a:endParaRPr lang="fr-F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75CDFCF-2D86-4CBA-AEB0-A6CC93C6F811}"/>
                  </a:ext>
                </a:extLst>
              </p:cNvPr>
              <p:cNvSpPr txBox="1"/>
              <p:nvPr/>
            </p:nvSpPr>
            <p:spPr>
              <a:xfrm>
                <a:off x="4167522" y="2006459"/>
                <a:ext cx="1088059" cy="701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75CDFCF-2D86-4CBA-AEB0-A6CC93C6F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522" y="2006459"/>
                <a:ext cx="1088059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7F313C44-8465-4E93-9F10-8A7A243EFD5E}"/>
              </a:ext>
            </a:extLst>
          </p:cNvPr>
          <p:cNvSpPr txBox="1"/>
          <p:nvPr/>
        </p:nvSpPr>
        <p:spPr>
          <a:xfrm>
            <a:off x="989120" y="2682183"/>
            <a:ext cx="1086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2</a:t>
            </a:r>
            <a:r>
              <a:rPr lang="fr-FR" sz="2400" b="1" dirty="0">
                <a:solidFill>
                  <a:schemeClr val="accent1"/>
                </a:solidFill>
                <a:latin typeface="+mn-lt"/>
              </a:rPr>
              <a:t>) Contrainte </a:t>
            </a:r>
            <a:r>
              <a:rPr lang="el-GR" sz="2400" b="1" dirty="0">
                <a:solidFill>
                  <a:schemeClr val="accent1"/>
                </a:solidFill>
                <a:latin typeface="+mn-lt"/>
              </a:rPr>
              <a:t>σ</a:t>
            </a:r>
            <a:r>
              <a:rPr lang="fr-FR" sz="2400" b="1" dirty="0">
                <a:solidFill>
                  <a:schemeClr val="accent1"/>
                </a:solidFill>
                <a:latin typeface="+mn-lt"/>
                <a:sym typeface="Symbol" panose="05050102010706020507" pitchFamily="18" charset="2"/>
              </a:rPr>
              <a:t> : </a:t>
            </a:r>
            <a:r>
              <a:rPr lang="fr-FR" sz="2400" b="0" i="0" u="none" strike="noStrike" baseline="0" dirty="0">
                <a:solidFill>
                  <a:srgbClr val="262626"/>
                </a:solidFill>
              </a:rPr>
              <a:t>C’est la force par unité de section (F/S).</a:t>
            </a:r>
            <a:r>
              <a:rPr lang="fr-FR" sz="2400" b="0" i="0" dirty="0">
                <a:solidFill>
                  <a:srgbClr val="202122"/>
                </a:solidFill>
                <a:effectLst/>
              </a:rPr>
              <a:t> elle est donc homogène à une pression et exprimée en pascals (Pa)</a:t>
            </a: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465923-4C57-4FF5-9D8C-8BEE17473EFE}"/>
              </a:ext>
            </a:extLst>
          </p:cNvPr>
          <p:cNvSpPr txBox="1"/>
          <p:nvPr/>
        </p:nvSpPr>
        <p:spPr>
          <a:xfrm>
            <a:off x="989120" y="3505863"/>
            <a:ext cx="1104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solidFill>
                  <a:schemeClr val="accent1"/>
                </a:solidFill>
                <a:latin typeface="+mn-lt"/>
              </a:rPr>
              <a:t>3) Limite conventionnelle d’élasticité</a:t>
            </a:r>
            <a:r>
              <a:rPr lang="fr-FR" sz="2400" b="1" dirty="0">
                <a:solidFill>
                  <a:schemeClr val="accent1"/>
                </a:solidFill>
                <a:latin typeface="+mn-lt"/>
                <a:sym typeface="Symbol" panose="05050102010706020507" pitchFamily="18" charset="2"/>
              </a:rPr>
              <a:t> : </a:t>
            </a:r>
            <a:r>
              <a:rPr lang="fr-FR" sz="2400" b="0" i="0" u="none" strike="noStrike" baseline="0" dirty="0">
                <a:solidFill>
                  <a:srgbClr val="262627"/>
                </a:solidFill>
              </a:rPr>
              <a:t>contrainte maximale ne produisant pas de déformation permanente supérieure à 0,2 %.</a:t>
            </a:r>
            <a:endParaRPr lang="fr-FR" sz="2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C44699-15DE-4E56-8C64-D8F55E877772}"/>
              </a:ext>
            </a:extLst>
          </p:cNvPr>
          <p:cNvSpPr txBox="1"/>
          <p:nvPr/>
        </p:nvSpPr>
        <p:spPr>
          <a:xfrm>
            <a:off x="989120" y="4329543"/>
            <a:ext cx="10986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solidFill>
                  <a:schemeClr val="accent1"/>
                </a:solidFill>
                <a:latin typeface="+mn-lt"/>
              </a:rPr>
              <a:t>4) Loi de Hooke</a:t>
            </a:r>
            <a:r>
              <a:rPr lang="fr-FR" sz="2400" b="1" dirty="0">
                <a:solidFill>
                  <a:schemeClr val="accent1"/>
                </a:solidFill>
                <a:latin typeface="+mn-lt"/>
                <a:sym typeface="Symbol" panose="05050102010706020507" pitchFamily="18" charset="2"/>
              </a:rPr>
              <a:t>: </a:t>
            </a:r>
            <a:r>
              <a:rPr lang="fr-FR" sz="2400" b="0" i="0" u="none" strike="noStrike" baseline="0" dirty="0">
                <a:solidFill>
                  <a:srgbClr val="272727"/>
                </a:solidFill>
              </a:rPr>
              <a:t>dans le domaine élastique, les déformations sont proportionnelles aux contraintes.</a:t>
            </a:r>
            <a:endParaRPr lang="fr-F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2B0597F-990C-48F8-BD45-93E932481F9B}"/>
                  </a:ext>
                </a:extLst>
              </p:cNvPr>
              <p:cNvSpPr txBox="1"/>
              <p:nvPr/>
            </p:nvSpPr>
            <p:spPr>
              <a:xfrm>
                <a:off x="989120" y="5135732"/>
                <a:ext cx="10862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accent1"/>
                    </a:solidFill>
                    <a:latin typeface="+mn-lt"/>
                  </a:rPr>
                  <a:t>5) Module de Young Y</a:t>
                </a:r>
                <a:r>
                  <a:rPr lang="fr-FR" sz="2400" b="1" dirty="0">
                    <a:solidFill>
                      <a:schemeClr val="accent1"/>
                    </a:solidFill>
                    <a:latin typeface="+mn-lt"/>
                    <a:sym typeface="Symbol" panose="05050102010706020507" pitchFamily="18" charset="2"/>
                  </a:rPr>
                  <a:t>: </a:t>
                </a:r>
                <a:r>
                  <a:rPr lang="fr-FR" sz="2400" b="0" i="0" u="none" strike="noStrike" baseline="0" dirty="0">
                    <a:solidFill>
                      <a:srgbClr val="252526"/>
                    </a:solidFill>
                  </a:rPr>
                  <a:t>il détermine la déformation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fr-FR" sz="2400" b="0" i="0" u="none" strike="noStrike" baseline="-25000" dirty="0">
                    <a:solidFill>
                      <a:srgbClr val="252526"/>
                    </a:solidFill>
                  </a:rPr>
                  <a:t>//</a:t>
                </a:r>
                <a:r>
                  <a:rPr lang="fr-FR" sz="2400" b="0" i="0" u="none" strike="noStrike" baseline="0" dirty="0">
                    <a:solidFill>
                      <a:srgbClr val="252526"/>
                    </a:solidFill>
                  </a:rPr>
                  <a:t> dans le sens de la contrainte</a:t>
                </a:r>
                <a:endParaRPr lang="fr-FR" sz="2400" dirty="0"/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2B0597F-990C-48F8-BD45-93E932481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20" y="5135732"/>
                <a:ext cx="10862568" cy="461665"/>
              </a:xfrm>
              <a:prstGeom prst="rect">
                <a:avLst/>
              </a:prstGeom>
              <a:blipFill>
                <a:blip r:embed="rId3"/>
                <a:stretch>
                  <a:fillRect l="-842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1EBBDB5-4525-49F3-8503-0C92C2E5F839}"/>
                  </a:ext>
                </a:extLst>
              </p:cNvPr>
              <p:cNvSpPr txBox="1"/>
              <p:nvPr/>
            </p:nvSpPr>
            <p:spPr>
              <a:xfrm>
                <a:off x="4247421" y="5689015"/>
                <a:ext cx="2907981" cy="625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 smtClean="0"/>
                      <m:t>𝜀</m:t>
                    </m:r>
                  </m:oMath>
                </a14:m>
                <a:r>
                  <a:rPr lang="fr-FR" sz="2400" b="0" i="0" u="none" strike="noStrike" baseline="-25000" dirty="0">
                    <a:solidFill>
                      <a:srgbClr val="252526"/>
                    </a:solidFill>
                  </a:rPr>
                  <a:t>//</a:t>
                </a:r>
                <a:r>
                  <a:rPr lang="fr-FR" sz="2400" b="0" i="0" u="none" strike="noStrike" baseline="0" dirty="0">
                    <a:solidFill>
                      <a:srgbClr val="252526"/>
                    </a:solidFill>
                  </a:rPr>
                  <a:t> =</a:t>
                </a:r>
                <a:r>
                  <a:rPr lang="fr-FR" sz="24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836967"/>
                            </a:solidFill>
                          </a:rPr>
                        </m:ctrlPr>
                      </m:fPr>
                      <m:num>
                        <m:r>
                          <a:rPr lang="fr-FR" sz="2400" i="1"/>
                          <m:t>1</m:t>
                        </m:r>
                      </m:num>
                      <m:den>
                        <m:r>
                          <a:rPr lang="fr-FR" sz="2400" i="1"/>
                          <m:t>𝑌</m:t>
                        </m:r>
                      </m:den>
                    </m:f>
                    <m:r>
                      <a:rPr lang="fr-FR" sz="2400" b="0" i="1" smtClean="0"/>
                      <m:t>.</m:t>
                    </m:r>
                    <m:f>
                      <m:fPr>
                        <m:ctrlPr>
                          <a:rPr lang="fr-FR" sz="2400" i="1">
                            <a:solidFill>
                              <a:srgbClr val="836967"/>
                            </a:solidFill>
                          </a:rPr>
                        </m:ctrlPr>
                      </m:fPr>
                      <m:num>
                        <m:r>
                          <a:rPr lang="fr-FR" sz="2400" i="1"/>
                          <m:t>𝐹</m:t>
                        </m:r>
                      </m:num>
                      <m:den>
                        <m:r>
                          <a:rPr lang="fr-FR" sz="2400" i="1"/>
                          <m:t>𝑆</m:t>
                        </m:r>
                      </m:den>
                    </m:f>
                    <m:r>
                      <a:rPr lang="fr-FR" sz="2400" i="1"/>
                      <m:t>=</m:t>
                    </m:r>
                    <m:f>
                      <m:fPr>
                        <m:ctrlPr>
                          <a:rPr lang="fr-FR" sz="2400" i="1">
                            <a:solidFill>
                              <a:srgbClr val="836967"/>
                            </a:solidFill>
                          </a:rPr>
                        </m:ctrlPr>
                      </m:fPr>
                      <m:num>
                        <m:r>
                          <a:rPr lang="fr-FR" sz="2400" i="1"/>
                          <m:t>1</m:t>
                        </m:r>
                      </m:num>
                      <m:den>
                        <m:r>
                          <a:rPr lang="fr-FR" sz="2400" i="1"/>
                          <m:t>𝑌</m:t>
                        </m:r>
                      </m:den>
                    </m:f>
                    <m:r>
                      <a:rPr lang="fr-FR" sz="2400" i="1"/>
                      <m:t>⋅</m:t>
                    </m:r>
                    <m:r>
                      <a:rPr lang="fr-FR" sz="2400" i="1"/>
                      <m:t>𝜎</m:t>
                    </m:r>
                    <m:r>
                      <a:rPr lang="fr-FR" sz="2400" i="1"/>
                      <m:t> </m:t>
                    </m:r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1EBBDB5-4525-49F3-8503-0C92C2E5F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421" y="5689015"/>
                <a:ext cx="2907981" cy="625941"/>
              </a:xfrm>
              <a:prstGeom prst="rect">
                <a:avLst/>
              </a:prstGeom>
              <a:blipFill>
                <a:blip r:embed="rId4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FEF03011-2D19-4F1E-A58E-843837016304}"/>
              </a:ext>
            </a:extLst>
          </p:cNvPr>
          <p:cNvSpPr txBox="1"/>
          <p:nvPr/>
        </p:nvSpPr>
        <p:spPr>
          <a:xfrm>
            <a:off x="4175983" y="1968806"/>
            <a:ext cx="1452043" cy="758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DC40B38-9787-439C-B9FF-09862C3F4C1C}"/>
              </a:ext>
            </a:extLst>
          </p:cNvPr>
          <p:cNvSpPr txBox="1"/>
          <p:nvPr/>
        </p:nvSpPr>
        <p:spPr>
          <a:xfrm>
            <a:off x="4099026" y="5666807"/>
            <a:ext cx="2582122" cy="776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862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522611-AC8E-4388-88B3-2DB0D5EE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5</a:t>
            </a:fld>
            <a:endParaRPr lang="fr-FR"/>
          </a:p>
        </p:txBody>
      </p:sp>
      <p:sp>
        <p:nvSpPr>
          <p:cNvPr id="12" name="AutoShape 8" descr="{\displaystyle {\vec {\tau }}={\frac {d{\vec {L}}}{dt}}}">
            <a:extLst>
              <a:ext uri="{FF2B5EF4-FFF2-40B4-BE49-F238E27FC236}">
                <a16:creationId xmlns:a16="http://schemas.microsoft.com/office/drawing/2014/main" id="{9A8FF0A8-3806-43A1-BC83-DD92AF77E9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6850" y="-198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EDD318A-93BB-4233-8902-7D4080D4E0D3}"/>
              </a:ext>
            </a:extLst>
          </p:cNvPr>
          <p:cNvSpPr txBox="1">
            <a:spLocks/>
          </p:cNvSpPr>
          <p:nvPr/>
        </p:nvSpPr>
        <p:spPr>
          <a:xfrm>
            <a:off x="1017202" y="458851"/>
            <a:ext cx="8801932" cy="1273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Définition des grandeurs utiles</a:t>
            </a:r>
            <a:endParaRPr lang="fr-FR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9E74C0EC-5633-4A4C-A7C2-4E15EEA071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41540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6</a:t>
            </a:r>
            <a:r>
              <a:rPr lang="fr-FR" sz="2400" b="1" dirty="0">
                <a:solidFill>
                  <a:schemeClr val="accent1"/>
                </a:solidFill>
                <a:latin typeface="+mn-lt"/>
              </a:rPr>
              <a:t>) Coefficient de Poisson </a:t>
            </a:r>
            <a:r>
              <a:rPr lang="fr-FR" sz="2400" b="1" dirty="0">
                <a:solidFill>
                  <a:schemeClr val="accent1"/>
                </a:solidFill>
                <a:latin typeface="+mn-lt"/>
                <a:sym typeface="Symbol" panose="05050102010706020507" pitchFamily="18" charset="2"/>
              </a:rPr>
              <a:t>: </a:t>
            </a:r>
            <a:r>
              <a:rPr lang="fr-FR" sz="2400" dirty="0"/>
              <a:t>il détermine la déformation </a:t>
            </a:r>
            <a:r>
              <a:rPr lang="el-GR" sz="2400" i="1" dirty="0"/>
              <a:t>ε</a:t>
            </a:r>
            <a:r>
              <a:rPr lang="el-GR" sz="2400" i="1" baseline="-25000" dirty="0"/>
              <a:t>ꓕ</a:t>
            </a:r>
            <a:r>
              <a:rPr lang="fr-FR" sz="2400" dirty="0"/>
              <a:t> perpendiculaire à la contrainte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8C564EC-81E4-4F4A-B6E3-8B42BDBF31BE}"/>
                  </a:ext>
                </a:extLst>
              </p:cNvPr>
              <p:cNvSpPr txBox="1"/>
              <p:nvPr/>
            </p:nvSpPr>
            <p:spPr>
              <a:xfrm>
                <a:off x="4816706" y="2556182"/>
                <a:ext cx="14981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2400" i="1" dirty="0"/>
                  <a:t>ε</a:t>
                </a:r>
                <a:r>
                  <a:rPr lang="el-GR" sz="2400" i="1" baseline="-25000" dirty="0"/>
                  <a:t>ꓕ</a:t>
                </a:r>
                <a:r>
                  <a:rPr lang="fr-FR" sz="2400" i="1" dirty="0"/>
                  <a:t> </a:t>
                </a:r>
                <a:r>
                  <a:rPr lang="fr-FR" sz="2400" dirty="0"/>
                  <a:t>= -</a:t>
                </a:r>
                <a:r>
                  <a:rPr lang="el-GR" sz="2400" dirty="0"/>
                  <a:t>ν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fr-FR" sz="2400" b="0" i="0" u="none" strike="noStrike" baseline="-25000" dirty="0">
                    <a:solidFill>
                      <a:srgbClr val="252526"/>
                    </a:solidFill>
                  </a:rPr>
                  <a:t>//</a:t>
                </a:r>
                <a:r>
                  <a:rPr lang="fr-FR" sz="2400" b="0" i="0" u="none" strike="noStrike" baseline="0" dirty="0">
                    <a:solidFill>
                      <a:srgbClr val="252526"/>
                    </a:solidFill>
                  </a:rPr>
                  <a:t> </a:t>
                </a:r>
                <a:endParaRPr lang="fr-FR" sz="2400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8C564EC-81E4-4F4A-B6E3-8B42BDBF3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706" y="2556182"/>
                <a:ext cx="1498107" cy="461665"/>
              </a:xfrm>
              <a:prstGeom prst="rect">
                <a:avLst/>
              </a:prstGeom>
              <a:blipFill>
                <a:blip r:embed="rId2"/>
                <a:stretch>
                  <a:fillRect l="-6098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18503259-65F5-4F13-9FB1-DF77D1F854F4}"/>
              </a:ext>
            </a:extLst>
          </p:cNvPr>
          <p:cNvSpPr txBox="1"/>
          <p:nvPr/>
        </p:nvSpPr>
        <p:spPr>
          <a:xfrm>
            <a:off x="4521523" y="2484851"/>
            <a:ext cx="1793290" cy="604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04CB48A-BAF5-4FAC-B582-41707BD327C0}"/>
              </a:ext>
            </a:extLst>
          </p:cNvPr>
          <p:cNvSpPr txBox="1"/>
          <p:nvPr/>
        </p:nvSpPr>
        <p:spPr>
          <a:xfrm>
            <a:off x="1251350" y="3493338"/>
            <a:ext cx="985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u="none" strike="noStrike" baseline="0" dirty="0">
                <a:solidFill>
                  <a:srgbClr val="292929"/>
                </a:solidFill>
              </a:rPr>
              <a:t>Dans le domaine élastique, </a:t>
            </a:r>
            <a:r>
              <a:rPr lang="el-GR" sz="2400" b="0" u="none" strike="noStrike" baseline="0" dirty="0">
                <a:solidFill>
                  <a:srgbClr val="292929"/>
                </a:solidFill>
              </a:rPr>
              <a:t>ν</a:t>
            </a:r>
            <a:r>
              <a:rPr lang="fr-FR" sz="2400" b="0" i="0" u="none" strike="noStrike" baseline="0" dirty="0">
                <a:solidFill>
                  <a:srgbClr val="292929"/>
                </a:solidFill>
              </a:rPr>
              <a:t> est généralement voisin de 0,3.</a:t>
            </a:r>
            <a:endParaRPr lang="fr-FR" sz="2400" dirty="0"/>
          </a:p>
        </p:txBody>
      </p:sp>
      <p:graphicFrame>
        <p:nvGraphicFramePr>
          <p:cNvPr id="14" name="Tableau 18">
            <a:extLst>
              <a:ext uri="{FF2B5EF4-FFF2-40B4-BE49-F238E27FC236}">
                <a16:creationId xmlns:a16="http://schemas.microsoft.com/office/drawing/2014/main" id="{89078929-EB4A-4DFE-81AC-6E62AC011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804732"/>
              </p:ext>
            </p:extLst>
          </p:nvPr>
        </p:nvGraphicFramePr>
        <p:xfrm>
          <a:off x="2032000" y="4368783"/>
          <a:ext cx="8128000" cy="127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906">
                  <a:extLst>
                    <a:ext uri="{9D8B030D-6E8A-4147-A177-3AD203B41FA5}">
                      <a16:colId xmlns:a16="http://schemas.microsoft.com/office/drawing/2014/main" val="3161040092"/>
                    </a:ext>
                  </a:extLst>
                </a:gridCol>
                <a:gridCol w="1432094">
                  <a:extLst>
                    <a:ext uri="{9D8B030D-6E8A-4147-A177-3AD203B41FA5}">
                      <a16:colId xmlns:a16="http://schemas.microsoft.com/office/drawing/2014/main" val="3955828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11088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36178835"/>
                    </a:ext>
                  </a:extLst>
                </a:gridCol>
              </a:tblGrid>
              <a:tr h="53253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Ordre de grandeur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Acier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Cuivre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Aluminium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53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Module d'Young (N/m</a:t>
                      </a: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220.10</a:t>
                      </a: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110.10</a:t>
                      </a: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70.10</a:t>
                      </a: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strike="noStrike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318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 d'élasticité (N/m</a:t>
                      </a: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1,45.10</a:t>
                      </a: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0,7.10</a:t>
                      </a: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0,3.10</a:t>
                      </a: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62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4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9971A-403C-4764-A613-F3D626CA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68" y="832823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i="0" dirty="0">
                <a:effectLst/>
                <a:latin typeface="+mn-lt"/>
              </a:rPr>
              <a:t>Principe de </a:t>
            </a:r>
            <a:r>
              <a:rPr lang="en-US" sz="3600" b="1" i="0" dirty="0" err="1">
                <a:effectLst/>
                <a:latin typeface="+mn-lt"/>
              </a:rPr>
              <a:t>fonctionnement</a:t>
            </a:r>
            <a:r>
              <a:rPr lang="en-US" sz="3600" b="1" i="0" dirty="0">
                <a:effectLst/>
                <a:latin typeface="+mn-lt"/>
              </a:rPr>
              <a:t> des </a:t>
            </a:r>
            <a:r>
              <a:rPr lang="en-US" sz="3600" b="1" i="0" dirty="0" err="1">
                <a:effectLst/>
                <a:latin typeface="+mn-lt"/>
              </a:rPr>
              <a:t>jauges</a:t>
            </a:r>
            <a:r>
              <a:rPr lang="en-US" sz="3600" b="1" i="0" dirty="0">
                <a:effectLst/>
                <a:latin typeface="+mn-lt"/>
              </a:rPr>
              <a:t> de </a:t>
            </a:r>
            <a:r>
              <a:rPr lang="en-US" sz="3600" b="1" i="0" dirty="0" err="1">
                <a:effectLst/>
                <a:latin typeface="+mn-lt"/>
              </a:rPr>
              <a:t>déformation</a:t>
            </a:r>
            <a:br>
              <a:rPr lang="en-US" sz="2800" baseline="30000" dirty="0"/>
            </a:br>
            <a:endParaRPr lang="en-US" sz="2800" b="1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83795A5-08F4-4267-98EB-0929B55C5DAE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Les </a:t>
            </a:r>
            <a:r>
              <a:rPr lang="en-US" sz="2000" b="1" i="0" dirty="0" err="1">
                <a:effectLst/>
              </a:rPr>
              <a:t>jauges</a:t>
            </a:r>
            <a:r>
              <a:rPr lang="en-US" sz="2000" b="1" i="0" dirty="0">
                <a:effectLst/>
              </a:rPr>
              <a:t> de </a:t>
            </a:r>
            <a:r>
              <a:rPr lang="en-US" sz="2000" b="1" i="0" dirty="0" err="1">
                <a:effectLst/>
              </a:rPr>
              <a:t>déformation</a:t>
            </a:r>
            <a:r>
              <a:rPr lang="en-US" sz="2000" b="1" i="0" dirty="0">
                <a:effectLst/>
              </a:rPr>
              <a:t>,</a:t>
            </a:r>
            <a:r>
              <a:rPr lang="en-US" sz="2000" b="0" i="0" dirty="0">
                <a:effectLst/>
              </a:rPr>
              <a:t> </a:t>
            </a:r>
            <a:r>
              <a:rPr lang="en-US" sz="2000" dirty="0" err="1"/>
              <a:t>s</a:t>
            </a:r>
            <a:r>
              <a:rPr lang="en-US" sz="2000" b="0" i="0" dirty="0" err="1">
                <a:effectLst/>
              </a:rPr>
              <a:t>ont</a:t>
            </a:r>
            <a:r>
              <a:rPr lang="en-US" sz="2000" b="0" i="0" dirty="0">
                <a:effectLst/>
              </a:rPr>
              <a:t> des </a:t>
            </a:r>
            <a:r>
              <a:rPr lang="en-US" sz="2000" b="0" i="0" dirty="0" err="1">
                <a:effectLst/>
              </a:rPr>
              <a:t>capteurs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passifs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traduisant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en</a:t>
            </a:r>
            <a:r>
              <a:rPr lang="en-US" sz="2000" b="0" i="0" dirty="0">
                <a:effectLst/>
              </a:rPr>
              <a:t> variation de </a:t>
            </a:r>
            <a:r>
              <a:rPr lang="en-US" sz="2000" b="0" i="0" dirty="0" err="1">
                <a:effectLst/>
              </a:rPr>
              <a:t>résistance</a:t>
            </a:r>
            <a:r>
              <a:rPr lang="en-US" sz="2000" b="0" i="0" dirty="0">
                <a:effectLst/>
              </a:rPr>
              <a:t> </a:t>
            </a:r>
            <a:r>
              <a:rPr lang="en-US" sz="2000" dirty="0" err="1"/>
              <a:t>leur</a:t>
            </a:r>
            <a:r>
              <a:rPr lang="en-US" sz="2000" dirty="0"/>
              <a:t> propre deformation qui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principe</a:t>
            </a:r>
            <a:r>
              <a:rPr lang="en-US" sz="2000" dirty="0"/>
              <a:t> </a:t>
            </a:r>
            <a:r>
              <a:rPr lang="en-US" sz="2000" dirty="0" err="1"/>
              <a:t>égale</a:t>
            </a:r>
            <a:r>
              <a:rPr lang="en-US" sz="2000" dirty="0"/>
              <a:t> à </a:t>
            </a:r>
            <a:r>
              <a:rPr lang="en-US" sz="2000" dirty="0" err="1"/>
              <a:t>celle</a:t>
            </a:r>
            <a:r>
              <a:rPr lang="en-US" sz="2000" dirty="0"/>
              <a:t> de la structure à </a:t>
            </a:r>
            <a:r>
              <a:rPr lang="en-US" sz="2000" dirty="0" err="1"/>
              <a:t>l’endroit</a:t>
            </a:r>
            <a:r>
              <a:rPr lang="en-US" sz="2000" dirty="0"/>
              <a:t> </a:t>
            </a:r>
            <a:r>
              <a:rPr lang="en-US" sz="2000" dirty="0" err="1"/>
              <a:t>où</a:t>
            </a:r>
            <a:r>
              <a:rPr lang="en-US" sz="2000" dirty="0"/>
              <a:t> ells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collées</a:t>
            </a:r>
            <a:r>
              <a:rPr lang="en-US" sz="2000" dirty="0"/>
              <a:t> </a:t>
            </a:r>
            <a:r>
              <a:rPr lang="en-US" sz="2000" b="0" i="0" dirty="0">
                <a:effectLst/>
              </a:rPr>
              <a:t>(plus les </a:t>
            </a:r>
            <a:r>
              <a:rPr lang="en-US" sz="2000" b="0" i="0" dirty="0" err="1">
                <a:effectLst/>
              </a:rPr>
              <a:t>extensomètres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s'étirent</a:t>
            </a:r>
            <a:r>
              <a:rPr lang="en-US" sz="2000" b="0" i="0" dirty="0">
                <a:effectLst/>
              </a:rPr>
              <a:t>, plus </a:t>
            </a:r>
            <a:r>
              <a:rPr lang="en-US" sz="2000" b="0" i="0" dirty="0" err="1">
                <a:effectLst/>
              </a:rPr>
              <a:t>leurs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résistances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augmentent</a:t>
            </a:r>
            <a:r>
              <a:rPr lang="en-US" sz="2000" b="0" i="0" dirty="0">
                <a:effectLst/>
              </a:rPr>
              <a:t>).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Elles</a:t>
            </a:r>
            <a:r>
              <a:rPr lang="en-US" sz="2000" b="0" i="0" dirty="0">
                <a:effectLst/>
              </a:rPr>
              <a:t> consistent </a:t>
            </a:r>
            <a:r>
              <a:rPr lang="en-US" sz="2000" b="0" i="0" dirty="0" err="1">
                <a:effectLst/>
              </a:rPr>
              <a:t>en</a:t>
            </a:r>
            <a:r>
              <a:rPr lang="en-US" sz="2000" b="0" i="0" dirty="0">
                <a:effectLst/>
              </a:rPr>
              <a:t> des </a:t>
            </a:r>
            <a:r>
              <a:rPr lang="en-US" sz="2000" b="0" i="0" u="none" strike="noStrike" dirty="0">
                <a:effectLst/>
              </a:rPr>
              <a:t>spires</a:t>
            </a:r>
            <a:r>
              <a:rPr lang="en-US" sz="2000" b="0" i="0" dirty="0">
                <a:effectLst/>
              </a:rPr>
              <a:t> </a:t>
            </a:r>
            <a:r>
              <a:rPr lang="en-US" sz="2000" b="0" i="0" dirty="0" err="1">
                <a:effectLst/>
              </a:rPr>
              <a:t>rapprochées</a:t>
            </a:r>
            <a:r>
              <a:rPr lang="en-US" sz="2000" b="0" i="0" dirty="0">
                <a:effectLst/>
              </a:rPr>
              <a:t> et </a:t>
            </a:r>
            <a:r>
              <a:rPr lang="en-US" sz="2000" b="0" i="0" dirty="0" err="1">
                <a:effectLst/>
              </a:rPr>
              <a:t>sont</a:t>
            </a:r>
            <a:r>
              <a:rPr lang="en-US" sz="2000" dirty="0"/>
              <a:t> </a:t>
            </a:r>
            <a:r>
              <a:rPr lang="en-US" sz="2000" b="0" i="0" dirty="0" err="1">
                <a:effectLst/>
              </a:rPr>
              <a:t>généralement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fabriquées</a:t>
            </a:r>
            <a:r>
              <a:rPr lang="en-US" sz="2000" b="0" i="0" dirty="0">
                <a:effectLst/>
              </a:rPr>
              <a:t> à </a:t>
            </a:r>
            <a:r>
              <a:rPr lang="en-US" sz="2000" b="0" i="0" dirty="0" err="1">
                <a:effectLst/>
              </a:rPr>
              <a:t>partir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d'une</a:t>
            </a:r>
            <a:r>
              <a:rPr lang="en-US" sz="2000" b="0" i="0" dirty="0">
                <a:effectLst/>
              </a:rPr>
              <a:t> mince </a:t>
            </a:r>
            <a:r>
              <a:rPr lang="en-US" sz="2000" b="0" i="0" dirty="0" err="1">
                <a:effectLst/>
              </a:rPr>
              <a:t>feuille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métallique</a:t>
            </a:r>
            <a:r>
              <a:rPr lang="en-US" sz="2000" b="0" i="0" dirty="0">
                <a:effectLst/>
              </a:rPr>
              <a:t> (</a:t>
            </a:r>
            <a:r>
              <a:rPr lang="en-US" sz="2000" b="0" i="0" dirty="0" err="1">
                <a:effectLst/>
              </a:rPr>
              <a:t>quelques</a:t>
            </a:r>
            <a:r>
              <a:rPr lang="en-US" sz="2000" b="0" i="0" dirty="0">
                <a:effectLst/>
              </a:rPr>
              <a:t> µm </a:t>
            </a:r>
            <a:r>
              <a:rPr lang="en-US" sz="2000" b="0" i="0" dirty="0" err="1">
                <a:effectLst/>
              </a:rPr>
              <a:t>d'épaisseur</a:t>
            </a:r>
            <a:r>
              <a:rPr lang="en-US" sz="2000" b="0" i="0" dirty="0">
                <a:effectLst/>
              </a:rPr>
              <a:t>) et d’un </a:t>
            </a:r>
            <a:r>
              <a:rPr lang="en-US" sz="2000" b="0" i="0" u="none" strike="noStrike" dirty="0" err="1">
                <a:effectLst/>
              </a:rPr>
              <a:t>isolant</a:t>
            </a:r>
            <a:r>
              <a:rPr lang="en-US" sz="2000" dirty="0"/>
              <a:t> </a:t>
            </a:r>
            <a:r>
              <a:rPr lang="en-US" sz="2000" b="0" i="0" u="none" strike="noStrike" dirty="0" err="1">
                <a:effectLst/>
              </a:rPr>
              <a:t>électrique</a:t>
            </a:r>
            <a:r>
              <a:rPr lang="en-US" sz="2000" b="0" i="0" dirty="0">
                <a:effectLst/>
              </a:rPr>
              <a:t>, que </a:t>
            </a:r>
            <a:r>
              <a:rPr lang="en-US" sz="2000" b="0" i="0" dirty="0" err="1">
                <a:effectLst/>
              </a:rPr>
              <a:t>l'on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traite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comme</a:t>
            </a:r>
            <a:r>
              <a:rPr lang="en-US" sz="2000" b="0" i="0" dirty="0">
                <a:effectLst/>
              </a:rPr>
              <a:t> un </a:t>
            </a:r>
            <a:r>
              <a:rPr lang="en-US" sz="2000" b="0" i="0" u="none" strike="noStrike" dirty="0">
                <a:effectLst/>
              </a:rPr>
              <a:t>circuit </a:t>
            </a:r>
            <a:r>
              <a:rPr lang="en-US" sz="2000" b="0" i="0" u="none" strike="noStrike" dirty="0" err="1">
                <a:effectLst/>
              </a:rPr>
              <a:t>imprimé</a:t>
            </a:r>
            <a:r>
              <a:rPr lang="en-US" sz="2000" b="0" i="0" u="none" strike="noStrike" dirty="0">
                <a:effectLst/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0" i="0" u="none" strike="noStrike" baseline="0" dirty="0">
                <a:solidFill>
                  <a:srgbClr val="282828"/>
                </a:solidFill>
                <a:latin typeface="Fd2676222-Identity-H"/>
              </a:rPr>
              <a:t>Le domaine des déformations mesurables avec une précision pouvant atteindre 0,1 % s'étend environ de ± 10</a:t>
            </a:r>
            <a:r>
              <a:rPr lang="fr-FR" sz="2000" b="0" i="0" u="none" strike="noStrike" baseline="30000" dirty="0">
                <a:solidFill>
                  <a:srgbClr val="282828"/>
                </a:solidFill>
                <a:latin typeface="Fd2676222-Identity-H"/>
              </a:rPr>
              <a:t>-5</a:t>
            </a:r>
            <a:r>
              <a:rPr lang="fr-FR" sz="2000" b="0" i="0" u="none" strike="noStrike" baseline="0" dirty="0">
                <a:solidFill>
                  <a:srgbClr val="282828"/>
                </a:solidFill>
                <a:latin typeface="Fd2676222-Identity-H"/>
              </a:rPr>
              <a:t> à ± 2.10</a:t>
            </a:r>
            <a:r>
              <a:rPr lang="fr-FR" sz="2000" b="0" i="0" u="none" strike="noStrike" baseline="30000" dirty="0">
                <a:solidFill>
                  <a:srgbClr val="282828"/>
                </a:solidFill>
                <a:latin typeface="Fd2676222-Identity-H"/>
              </a:rPr>
              <a:t>-1</a:t>
            </a:r>
            <a:r>
              <a:rPr lang="fr-FR" sz="2000" b="0" i="0" u="none" strike="noStrike" baseline="0" dirty="0">
                <a:solidFill>
                  <a:srgbClr val="282828"/>
                </a:solidFill>
                <a:latin typeface="Fd2676222-Identity-H"/>
              </a:rPr>
              <a:t> .</a:t>
            </a:r>
            <a:endParaRPr lang="fr-FR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2" descr="Jauge de contrainte 100635 1 pc(s) | Conrad.fr">
            <a:extLst>
              <a:ext uri="{FF2B5EF4-FFF2-40B4-BE49-F238E27FC236}">
                <a16:creationId xmlns:a16="http://schemas.microsoft.com/office/drawing/2014/main" id="{60E3A2BA-15B1-4F70-9395-33E84A864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" r="-1" b="458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78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4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9971A-403C-4764-A613-F3D626CA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78" y="674043"/>
            <a:ext cx="5533804" cy="950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contrainte-déformation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 smtClean="0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7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619053-6381-4CED-B8B0-51D6C0DC3E00}"/>
              </a:ext>
            </a:extLst>
          </p:cNvPr>
          <p:cNvSpPr txBox="1"/>
          <p:nvPr/>
        </p:nvSpPr>
        <p:spPr>
          <a:xfrm>
            <a:off x="362846" y="1456374"/>
            <a:ext cx="1142669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0" i="0" dirty="0">
                <a:solidFill>
                  <a:srgbClr val="202122"/>
                </a:solidFill>
                <a:effectLst/>
              </a:rPr>
              <a:t>Les jauges de déformation permettent de mesurer de faibles déformations. De ce fait, elles ne servent en pratique que dans le </a:t>
            </a:r>
            <a:r>
              <a:rPr lang="fr-FR" sz="2000" b="0" i="0" u="none" strike="noStrike" dirty="0">
                <a:solidFill>
                  <a:srgbClr val="0B0080"/>
                </a:solidFill>
                <a:effectLst/>
              </a:rPr>
              <a:t>domaine élastique</a:t>
            </a:r>
            <a:r>
              <a:rPr lang="fr-F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.</a:t>
            </a:r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4401E8-C02D-488D-92BB-EB71D8629D03}"/>
              </a:ext>
            </a:extLst>
          </p:cNvPr>
          <p:cNvSpPr txBox="1"/>
          <p:nvPr/>
        </p:nvSpPr>
        <p:spPr>
          <a:xfrm>
            <a:off x="402454" y="2159355"/>
            <a:ext cx="11179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0" i="0" u="none" strike="noStrike" baseline="0" dirty="0">
                <a:solidFill>
                  <a:srgbClr val="2A2A2A"/>
                </a:solidFill>
                <a:latin typeface="Fd2676222-Identity-H"/>
              </a:rPr>
              <a:t>Une jauge est constituée d'une grille formée par un conducteur filiforme de résistivité </a:t>
            </a:r>
            <a:r>
              <a:rPr lang="el-GR" sz="2000" b="0" i="1" u="none" strike="noStrike" baseline="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fr-FR" sz="20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0" i="0" u="none" strike="noStrike" baseline="0" dirty="0">
                <a:solidFill>
                  <a:srgbClr val="2A2A2A"/>
                </a:solidFill>
                <a:latin typeface="Fd2676222-Identity-H"/>
              </a:rPr>
              <a:t>section </a:t>
            </a:r>
            <a:r>
              <a:rPr lang="fr-FR" sz="2000" b="0" i="1" u="none" strike="noStrike" baseline="0" dirty="0">
                <a:solidFill>
                  <a:srgbClr val="2A2A2A"/>
                </a:solidFill>
                <a:latin typeface="Fd2676222-Identity-H"/>
              </a:rPr>
              <a:t>s</a:t>
            </a:r>
            <a:r>
              <a:rPr lang="fr-FR" sz="2000" b="0" i="0" u="none" strike="noStrike" baseline="0" dirty="0">
                <a:solidFill>
                  <a:srgbClr val="2A2A2A"/>
                </a:solidFill>
                <a:latin typeface="Fd2676222-Identity-H"/>
              </a:rPr>
              <a:t> et longueur </a:t>
            </a:r>
            <a:r>
              <a:rPr lang="fr-FR" sz="2000" i="1" dirty="0" err="1">
                <a:solidFill>
                  <a:srgbClr val="292929"/>
                </a:solidFill>
                <a:latin typeface="Fd2676222-Identity-H"/>
                <a:sym typeface="Symbol" panose="05050102010706020507" pitchFamily="18" charset="2"/>
              </a:rPr>
              <a:t>n</a:t>
            </a:r>
            <a:r>
              <a:rPr lang="fr-FR" sz="2000" i="1" dirty="0" err="1">
                <a:latin typeface="Century Schoolbook" panose="02040604050505020304" pitchFamily="18" charset="0"/>
                <a:sym typeface="Symbol" panose="05050102010706020507" pitchFamily="18" charset="2"/>
              </a:rPr>
              <a:t>l</a:t>
            </a:r>
            <a:r>
              <a:rPr lang="fr-FR" sz="2000" i="1" dirty="0">
                <a:latin typeface="Century Schoolbook" panose="02040604050505020304" pitchFamily="18" charset="0"/>
                <a:sym typeface="Symbol" panose="05050102010706020507" pitchFamily="18" charset="2"/>
              </a:rPr>
              <a:t>, l </a:t>
            </a:r>
            <a:r>
              <a:rPr lang="fr-FR" sz="2000" b="0" i="0" u="none" strike="noStrike" baseline="0" dirty="0">
                <a:solidFill>
                  <a:srgbClr val="2A2A2A"/>
                </a:solidFill>
                <a:latin typeface="Fd2676222-Identity-H"/>
              </a:rPr>
              <a:t>étant la longueur d'un brin et </a:t>
            </a:r>
            <a:r>
              <a:rPr lang="fr-FR" sz="2000" b="0" i="1" u="none" strike="noStrike" baseline="0" dirty="0">
                <a:solidFill>
                  <a:srgbClr val="2A2A2A"/>
                </a:solidFill>
                <a:latin typeface="Fd2047047-Identity-H"/>
              </a:rPr>
              <a:t>n</a:t>
            </a:r>
            <a:r>
              <a:rPr lang="fr-FR" sz="2000" b="0" i="0" u="none" strike="noStrike" baseline="0" dirty="0">
                <a:solidFill>
                  <a:srgbClr val="2A2A2A"/>
                </a:solidFill>
                <a:latin typeface="Fd2047047-Identity-H"/>
              </a:rPr>
              <a:t> </a:t>
            </a:r>
            <a:r>
              <a:rPr lang="fr-FR" sz="2000" b="0" i="0" u="none" strike="noStrike" baseline="0" dirty="0">
                <a:solidFill>
                  <a:srgbClr val="2A2A2A"/>
                </a:solidFill>
                <a:latin typeface="Fd2676222-Identity-H"/>
              </a:rPr>
              <a:t>leur nombre ; </a:t>
            </a:r>
            <a:r>
              <a:rPr lang="fr-FR" sz="2000" b="0" i="1" u="none" strike="noStrike" baseline="0" dirty="0">
                <a:solidFill>
                  <a:srgbClr val="2A2A2A"/>
                </a:solidFill>
                <a:latin typeface="Fd2989229-Identity-H"/>
              </a:rPr>
              <a:t>n</a:t>
            </a:r>
            <a:r>
              <a:rPr lang="fr-FR" sz="2000" b="0" i="0" u="none" strike="noStrike" baseline="0" dirty="0">
                <a:solidFill>
                  <a:srgbClr val="2A2A2A"/>
                </a:solidFill>
                <a:latin typeface="Fd2989229-Identity-H"/>
              </a:rPr>
              <a:t> </a:t>
            </a:r>
            <a:r>
              <a:rPr lang="fr-FR" sz="2000" b="0" i="0" u="none" strike="noStrike" baseline="0" dirty="0">
                <a:solidFill>
                  <a:srgbClr val="2A2A2A"/>
                </a:solidFill>
                <a:latin typeface="Fd2676222-Identity-H"/>
              </a:rPr>
              <a:t>est généralement compris entre 10 et 20 pour les jauges </a:t>
            </a:r>
            <a:r>
              <a:rPr lang="fr-FR" sz="2000" b="0" i="0" u="none" strike="noStrike" baseline="0" dirty="0">
                <a:solidFill>
                  <a:srgbClr val="2A2A2A"/>
                </a:solidFill>
              </a:rPr>
              <a:t>métalliques et égal à 1 pour les jauges semi-conductrices. </a:t>
            </a:r>
            <a:endParaRPr lang="fr-FR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113FB3E-DE67-4915-AD05-CAC83E115C6A}"/>
                  </a:ext>
                </a:extLst>
              </p:cNvPr>
              <p:cNvSpPr txBox="1"/>
              <p:nvPr/>
            </p:nvSpPr>
            <p:spPr>
              <a:xfrm>
                <a:off x="553346" y="3205397"/>
                <a:ext cx="10809979" cy="2215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2000" b="0" i="0" u="none" strike="noStrike" baseline="0" dirty="0">
                    <a:solidFill>
                      <a:srgbClr val="2A2A2B"/>
                    </a:solidFill>
                    <a:latin typeface="Fd2676222-Identity-H"/>
                  </a:rPr>
                  <a:t>Le conducteur est fixé sur un support isolant, papier ou plastique, qui est lui-même collé sur la structure étudiée Il en résulte que la jauge subit une déformation identique à celle de la structure, dans la direction parallèle aux brins : soit </a:t>
                </a:r>
                <a:r>
                  <a:rPr lang="fr-FR" sz="2000" dirty="0">
                    <a:solidFill>
                      <a:srgbClr val="2A2A2B"/>
                    </a:solidFill>
                    <a:latin typeface="Fd2676222-Identity-H"/>
                  </a:rPr>
                  <a:t>       </a:t>
                </a:r>
                <a:r>
                  <a:rPr lang="fr-FR" sz="1800" b="0" i="0" u="none" strike="noStrike" baseline="0" dirty="0">
                    <a:solidFill>
                      <a:srgbClr val="2A2A2B"/>
                    </a:solidFill>
                    <a:latin typeface="Fd2047047-Identity-H"/>
                  </a:rPr>
                  <a:t> </a:t>
                </a:r>
                <a:r>
                  <a:rPr lang="fr-FR" sz="1800" b="0" i="0" u="none" strike="noStrike" baseline="0" dirty="0">
                    <a:solidFill>
                      <a:srgbClr val="2A2A2B"/>
                    </a:solidFill>
                    <a:latin typeface="Fd2676222-Identity-H"/>
                  </a:rPr>
                  <a:t>cette déformation.</a:t>
                </a:r>
              </a:p>
              <a:p>
                <a:pPr algn="l"/>
                <a:endParaRPr lang="fr-FR" sz="1800" b="0" i="0" u="none" strike="noStrike" baseline="0" dirty="0">
                  <a:solidFill>
                    <a:srgbClr val="2A2A2B"/>
                  </a:solidFill>
                  <a:latin typeface="Fd2676222-Identity-H"/>
                </a:endParaRPr>
              </a:p>
              <a:p>
                <a:pPr algn="l"/>
                <a:r>
                  <a:rPr lang="fr-FR" sz="2000" b="0" i="0" u="none" strike="noStrike" baseline="0" dirty="0">
                    <a:solidFill>
                      <a:srgbClr val="2B2B2B"/>
                    </a:solidFill>
                  </a:rPr>
                  <a:t>La résistance de la jauge a pour expression : R = </a:t>
                </a:r>
                <a:r>
                  <a:rPr lang="el-GR" sz="2000" b="0" i="1" u="none" strike="noStrike" baseline="0" dirty="0">
                    <a:solidFill>
                      <a:srgbClr val="2A2A2A"/>
                    </a:solidFill>
                    <a:cs typeface="Times New Roman" panose="02020603050405020304" pitchFamily="18" charset="0"/>
                  </a:rPr>
                  <a:t>ρ </a:t>
                </a:r>
                <a:r>
                  <a:rPr lang="fr-FR" sz="2000" b="0" i="1" u="none" strike="noStrike" baseline="0" dirty="0">
                    <a:solidFill>
                      <a:srgbClr val="2A2A2A"/>
                    </a:solidFill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fr-FR" sz="2000" i="1" smtClean="0"/>
                      <m:t>𝑙</m:t>
                    </m:r>
                  </m:oMath>
                </a14:m>
                <a:r>
                  <a:rPr lang="fr-FR" sz="2000" b="0" i="0" u="none" strike="noStrike" baseline="0" dirty="0">
                    <a:solidFill>
                      <a:srgbClr val="2B2B2B"/>
                    </a:solidFill>
                  </a:rPr>
                  <a:t>/s </a:t>
                </a:r>
                <a:r>
                  <a:rPr lang="fr-FR" sz="2000" b="0" i="0" u="none" strike="noStrike" baseline="0" dirty="0">
                    <a:solidFill>
                      <a:srgbClr val="2A2A2B"/>
                    </a:solidFill>
                  </a:rPr>
                  <a:t>cette déformation.</a:t>
                </a:r>
                <a:r>
                  <a:rPr lang="fr-FR" sz="2000" b="0" i="0" u="none" strike="noStrike" baseline="0" dirty="0">
                    <a:solidFill>
                      <a:srgbClr val="2B2B2B"/>
                    </a:solidFill>
                  </a:rPr>
                  <a:t> sous l'influence de la</a:t>
                </a:r>
              </a:p>
              <a:p>
                <a:pPr algn="l"/>
                <a:r>
                  <a:rPr lang="fr-FR" sz="2000" b="0" i="0" u="none" strike="noStrike" baseline="0" dirty="0">
                    <a:solidFill>
                      <a:srgbClr val="2B2B2B"/>
                    </a:solidFill>
                  </a:rPr>
                  <a:t>déformation, la résistance de la jauge varie de </a:t>
                </a:r>
                <a14:m>
                  <m:oMath xmlns:m="http://schemas.openxmlformats.org/officeDocument/2006/math">
                    <m:r>
                      <a:rPr lang="fr-FR" sz="2000" i="1" smtClean="0"/>
                      <m:t>𝛥</m:t>
                    </m:r>
                    <m:r>
                      <a:rPr lang="fr-FR" sz="2000" b="0" i="1" smtClean="0"/>
                      <m:t>𝑅</m:t>
                    </m:r>
                    <m:r>
                      <a:rPr lang="fr-FR" sz="2000" i="1" smtClean="0"/>
                      <m:t> </m:t>
                    </m:r>
                  </m:oMath>
                </a14:m>
                <a:r>
                  <a:rPr lang="fr-FR" sz="2000" b="0" i="0" u="none" strike="noStrike" baseline="0" dirty="0">
                    <a:solidFill>
                      <a:srgbClr val="2B2B2B"/>
                    </a:solidFill>
                  </a:rPr>
                  <a:t>soit :</a:t>
                </a:r>
              </a:p>
              <a:p>
                <a:pPr algn="l"/>
                <a:endParaRPr lang="fr-FR" sz="2000" dirty="0"/>
              </a:p>
            </p:txBody>
          </p:sp>
        </mc:Choice>
        <mc:Fallback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113FB3E-DE67-4915-AD05-CAC83E115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46" y="3205397"/>
                <a:ext cx="10809979" cy="2215991"/>
              </a:xfrm>
              <a:prstGeom prst="rect">
                <a:avLst/>
              </a:prstGeom>
              <a:blipFill>
                <a:blip r:embed="rId2"/>
                <a:stretch>
                  <a:fillRect l="-620" t="-16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B9ED3D62-15F5-4D54-97DD-2FF34E12D2F0}"/>
                  </a:ext>
                </a:extLst>
              </p:cNvPr>
              <p:cNvSpPr txBox="1"/>
              <p:nvPr/>
            </p:nvSpPr>
            <p:spPr>
              <a:xfrm>
                <a:off x="4111230" y="3854950"/>
                <a:ext cx="2070552" cy="584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rgbClr val="836967"/>
                              </a:solidFill>
                            </a:rPr>
                          </m:ctrlPr>
                        </m:fPr>
                        <m:num>
                          <m:r>
                            <a:rPr lang="fr-FR" sz="2000" i="1"/>
                            <m:t>𝛥</m:t>
                          </m:r>
                          <m:r>
                            <a:rPr lang="fr-FR" sz="2000" i="1"/>
                            <m:t>𝑙</m:t>
                          </m:r>
                        </m:num>
                        <m:den>
                          <m:r>
                            <a:rPr lang="fr-FR" sz="2000" i="1"/>
                            <m:t>𝑙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B9ED3D62-15F5-4D54-97DD-2FF34E12D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230" y="3854950"/>
                <a:ext cx="2070552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C05006AC-35BE-4C34-9301-A257C60F9DCD}"/>
                  </a:ext>
                </a:extLst>
              </p:cNvPr>
              <p:cNvSpPr txBox="1"/>
              <p:nvPr/>
            </p:nvSpPr>
            <p:spPr>
              <a:xfrm>
                <a:off x="3733799" y="5088829"/>
                <a:ext cx="2752725" cy="665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fr-FR" sz="1800" b="0" i="1" u="none" strike="noStrik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fr-FR" sz="1800" b="0" i="1" u="none" strike="noStrik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FR" sz="1800" b="0" i="1" u="none" strike="noStrik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C05006AC-35BE-4C34-9301-A257C60F9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99" y="5088829"/>
                <a:ext cx="2752725" cy="665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90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8</a:t>
            </a:fld>
            <a:endParaRPr lang="en-US">
              <a:solidFill>
                <a:srgbClr val="40404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4041F2B-1C2C-4EED-A49E-B87D2FE37FB9}"/>
                  </a:ext>
                </a:extLst>
              </p:cNvPr>
              <p:cNvSpPr txBox="1"/>
              <p:nvPr/>
            </p:nvSpPr>
            <p:spPr>
              <a:xfrm>
                <a:off x="1348010" y="2369918"/>
                <a:ext cx="6096000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1800" b="0" i="1" u="none" strike="noStrik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fr-FR" sz="1800" b="0" i="1" u="none" strike="noStrik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fr-FR" sz="1800" b="0" i="1" u="none" strike="noStrik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1800" b="0" i="1" u="none" strike="noStrik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  <m:f>
                        <m:fPr>
                          <m:ctrl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fr-FR" sz="1800" b="0" i="1" u="none" strike="noStrike" baseline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4041F2B-1C2C-4EED-A49E-B87D2FE37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010" y="2369918"/>
                <a:ext cx="6096000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6ACB3529-167B-47B5-BF25-F6D769478119}"/>
              </a:ext>
            </a:extLst>
          </p:cNvPr>
          <p:cNvSpPr txBox="1"/>
          <p:nvPr/>
        </p:nvSpPr>
        <p:spPr>
          <a:xfrm>
            <a:off x="448122" y="1022566"/>
            <a:ext cx="78957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0" i="0" u="none" strike="noStrike" baseline="0" dirty="0">
                <a:solidFill>
                  <a:srgbClr val="292929"/>
                </a:solidFill>
              </a:rPr>
              <a:t>La déformation longitudinale du fil entraîne une variation de ses dimensions transversale: côtés a et b dans le cas d'une section rectangulaire, diamètre d pour une section circulaire ; la déformation transversale est proportionnelle à la déformation longitudinale :</a:t>
            </a:r>
            <a:endParaRPr lang="fr-FR" sz="2000" dirty="0"/>
          </a:p>
        </p:txBody>
      </p:sp>
      <p:pic>
        <p:nvPicPr>
          <p:cNvPr id="6148" name="Picture 4" descr="Jauges de la série C : Plage de température jusqu'à -269°C | HBM">
            <a:extLst>
              <a:ext uri="{FF2B5EF4-FFF2-40B4-BE49-F238E27FC236}">
                <a16:creationId xmlns:a16="http://schemas.microsoft.com/office/drawing/2014/main" id="{52A612E5-375E-462B-946E-AF82467F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796967"/>
            <a:ext cx="2747962" cy="55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6AD99B1-0F33-40C2-803C-CD1569C1A775}"/>
                  </a:ext>
                </a:extLst>
              </p:cNvPr>
              <p:cNvSpPr txBox="1"/>
              <p:nvPr/>
            </p:nvSpPr>
            <p:spPr>
              <a:xfrm>
                <a:off x="514350" y="3251153"/>
                <a:ext cx="7734300" cy="172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2000" b="0" i="0" u="none" strike="noStrike" baseline="0" dirty="0">
                    <a:solidFill>
                      <a:srgbClr val="2A2A2A"/>
                    </a:solidFill>
                    <a:latin typeface="Fd2676222-Identity-H"/>
                  </a:rPr>
                  <a:t>où </a:t>
                </a:r>
                <a:r>
                  <a:rPr lang="el-GR" sz="2000" b="0" i="0" u="none" strike="noStrike" baseline="0" dirty="0">
                    <a:solidFill>
                      <a:srgbClr val="2A2A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r>
                  <a:rPr lang="fr-FR" sz="2000" b="0" i="0" u="none" strike="noStrike" baseline="0" dirty="0">
                    <a:solidFill>
                      <a:srgbClr val="2A2A2A"/>
                    </a:solidFill>
                    <a:latin typeface="Fd1225292-Identity-H"/>
                  </a:rPr>
                  <a:t> </a:t>
                </a:r>
                <a:r>
                  <a:rPr lang="fr-FR" sz="2000" b="0" i="0" u="none" strike="noStrike" baseline="0" dirty="0">
                    <a:solidFill>
                      <a:srgbClr val="2A2A2A"/>
                    </a:solidFill>
                    <a:latin typeface="Fd2676222-Identity-H"/>
                  </a:rPr>
                  <a:t>est le coefficient de Poisson, voisin de 0,3 dans la zone des déformations élastiques.</a:t>
                </a:r>
                <a:r>
                  <a:rPr lang="fr-FR" sz="2000" dirty="0">
                    <a:solidFill>
                      <a:srgbClr val="282828"/>
                    </a:solidFill>
                    <a:latin typeface="Fd3071439-Identity-H"/>
                  </a:rPr>
                  <a:t> </a:t>
                </a:r>
                <a:r>
                  <a:rPr lang="fr-FR" sz="2000" b="0" i="0" u="none" strike="noStrike" baseline="0" dirty="0">
                    <a:solidFill>
                      <a:srgbClr val="2B2B2C"/>
                    </a:solidFill>
                    <a:latin typeface="Fd2676222-Identity-H"/>
                  </a:rPr>
                  <a:t>Il en résulte, puisque </a:t>
                </a:r>
                <a:r>
                  <a:rPr lang="fr-FR" sz="2000" b="0" i="1" u="none" strike="noStrike" baseline="0" dirty="0">
                    <a:solidFill>
                      <a:srgbClr val="2B2B2C"/>
                    </a:solidFill>
                    <a:latin typeface="Fd2676222-Identity-H"/>
                  </a:rPr>
                  <a:t>s </a:t>
                </a:r>
                <a:r>
                  <a:rPr lang="fr-FR" sz="2000" b="0" i="1" u="none" strike="noStrike" baseline="0" dirty="0">
                    <a:solidFill>
                      <a:srgbClr val="2B2B2C"/>
                    </a:solidFill>
                    <a:latin typeface="Fd3076004-Identity-H"/>
                  </a:rPr>
                  <a:t>= </a:t>
                </a:r>
                <a:r>
                  <a:rPr lang="fr-FR" sz="2000" b="0" i="1" u="none" strike="noStrike" baseline="0" dirty="0">
                    <a:solidFill>
                      <a:srgbClr val="2B2B2C"/>
                    </a:solidFill>
                    <a:latin typeface="Fd1225292-Identity-H"/>
                  </a:rPr>
                  <a:t>a · </a:t>
                </a:r>
                <a:r>
                  <a:rPr lang="fr-FR" sz="2000" b="0" i="1" u="none" strike="noStrike" baseline="0" dirty="0">
                    <a:solidFill>
                      <a:srgbClr val="2B2B2C"/>
                    </a:solidFill>
                    <a:latin typeface="Fd2799923-Identity-H"/>
                  </a:rPr>
                  <a:t>b </a:t>
                </a:r>
                <a:r>
                  <a:rPr lang="fr-FR" sz="2000" b="0" i="0" u="none" strike="noStrike" baseline="0" dirty="0">
                    <a:solidFill>
                      <a:srgbClr val="2B2B2C"/>
                    </a:solidFill>
                    <a:latin typeface="Fd2676222-Identity-H"/>
                  </a:rPr>
                  <a:t>ou </a:t>
                </a:r>
                <a:r>
                  <a:rPr lang="fr-FR" sz="2000" b="0" u="none" strike="noStrike" baseline="0" dirty="0">
                    <a:solidFill>
                      <a:srgbClr val="2B2B2C"/>
                    </a:solidFill>
                    <a:latin typeface="Fd3076004-Identity-H"/>
                  </a:rPr>
                  <a:t>s </a:t>
                </a:r>
                <a14:m>
                  <m:oMath xmlns:m="http://schemas.openxmlformats.org/officeDocument/2006/math">
                    <m:r>
                      <a:rPr lang="fr-FR" sz="2000" b="0" i="0" u="none" strike="noStrike" baseline="0" dirty="0" smtClean="0">
                        <a:solidFill>
                          <a:srgbClr val="2B2B2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u="none" strike="noStrike" baseline="0" dirty="0">
                            <a:solidFill>
                              <a:srgbClr val="2B2B2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0" u="none" strike="noStrike" baseline="0" dirty="0">
                            <a:solidFill>
                              <a:srgbClr val="2B2B2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000" b="0" i="0" u="none" strike="noStrike" baseline="0" dirty="0">
                            <a:solidFill>
                              <a:srgbClr val="2B2B2C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  <m:r>
                      <a:rPr lang="fr-FR" sz="2000" b="0" i="0" u="none" strike="noStrike" baseline="0" dirty="0">
                        <a:solidFill>
                          <a:srgbClr val="2B2B2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fr-FR" sz="2000" b="0" u="none" strike="noStrike" baseline="0" dirty="0">
                            <a:solidFill>
                              <a:srgbClr val="2B2B2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 b="0" i="0" u="none" strike="noStrike" baseline="0" dirty="0">
                            <a:solidFill>
                              <a:srgbClr val="2B2B2C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fr-FR" sz="2000" b="0" i="0" u="none" strike="noStrike" baseline="0" dirty="0">
                            <a:solidFill>
                              <a:srgbClr val="2B2B2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b="0" i="1" u="none" strike="noStrike" baseline="0" dirty="0">
                    <a:solidFill>
                      <a:srgbClr val="2B2B2C"/>
                    </a:solidFill>
                    <a:latin typeface="Fd3071456-Identity-H"/>
                  </a:rPr>
                  <a:t>·</a:t>
                </a:r>
              </a:p>
              <a:p>
                <a:pPr algn="just"/>
                <a:endParaRPr lang="fr-FR" sz="2000" i="1" dirty="0">
                  <a:solidFill>
                    <a:srgbClr val="2B2B2C"/>
                  </a:solidFill>
                  <a:latin typeface="Fd3071456-Identity-H"/>
                </a:endParaRPr>
              </a:p>
              <a:p>
                <a:pPr algn="l"/>
                <a:endParaRPr lang="fr-FR" sz="2000" b="0" i="1" u="none" strike="noStrike" baseline="0" dirty="0">
                  <a:solidFill>
                    <a:srgbClr val="2B2B2C"/>
                  </a:solidFill>
                  <a:latin typeface="Fd2047047-Identity-H"/>
                </a:endParaRPr>
              </a:p>
              <a:p>
                <a:pPr algn="l"/>
                <a:endParaRPr lang="fr-FR" dirty="0"/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6AD99B1-0F33-40C2-803C-CD1569C1A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3251153"/>
                <a:ext cx="7734300" cy="1728230"/>
              </a:xfrm>
              <a:prstGeom prst="rect">
                <a:avLst/>
              </a:prstGeom>
              <a:blipFill>
                <a:blip r:embed="rId4"/>
                <a:stretch>
                  <a:fillRect l="-788" t="-2113" r="-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2DCB5C5-BECF-4736-B8E4-1E80A2866FE3}"/>
                  </a:ext>
                </a:extLst>
              </p:cNvPr>
              <p:cNvSpPr txBox="1"/>
              <p:nvPr/>
            </p:nvSpPr>
            <p:spPr>
              <a:xfrm>
                <a:off x="3447362" y="4049904"/>
                <a:ext cx="1239628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fr-FR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2DCB5C5-BECF-4736-B8E4-1E80A2866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62" y="4049904"/>
                <a:ext cx="1239628" cy="525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4A997D9-0E4F-4423-9E06-B22F5982EF54}"/>
                  </a:ext>
                </a:extLst>
              </p:cNvPr>
              <p:cNvSpPr txBox="1"/>
              <p:nvPr/>
            </p:nvSpPr>
            <p:spPr>
              <a:xfrm>
                <a:off x="514350" y="4838871"/>
                <a:ext cx="7895777" cy="1888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1800" b="0" i="0" u="none" strike="noStrike" baseline="0" dirty="0">
                    <a:solidFill>
                      <a:srgbClr val="282828"/>
                    </a:solidFill>
                    <a:latin typeface="Fd2676222-Identity-H"/>
                  </a:rPr>
                  <a:t>Les jauges métalliques et semi-conductrices se distinguent par l'expression et l'importance de la variation de </a:t>
                </a:r>
                <a:r>
                  <a:rPr lang="fr-FR" sz="1800" b="0" i="0" u="none" strike="noStrike" baseline="0" dirty="0">
                    <a:solidFill>
                      <a:schemeClr val="tx1"/>
                    </a:solidFill>
                    <a:latin typeface="Fd2676222-Identity-H"/>
                  </a:rPr>
                  <a:t>résistivité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0" i="1" u="none" strike="noStrike" baseline="0" smtClean="0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 b="0" i="1" u="none" strike="noStrike" baseline="0" smtClean="0">
                            <a:solidFill>
                              <a:schemeClr val="tx1"/>
                            </a:solidFill>
                          </a:rPr>
                          <m:t>Δ</m:t>
                        </m:r>
                        <m:r>
                          <a:rPr lang="fr-FR" sz="2000" b="0" i="1" u="none" strike="noStrike" baseline="0" smtClean="0">
                            <a:solidFill>
                              <a:schemeClr val="tx1"/>
                            </a:solidFill>
                          </a:rPr>
                          <m:t>𝜌</m:t>
                        </m:r>
                      </m:num>
                      <m:den>
                        <m:r>
                          <a:rPr lang="fr-FR" sz="2000" b="0" i="1" u="none" strike="noStrike" baseline="0" smtClean="0">
                            <a:solidFill>
                              <a:schemeClr val="tx1"/>
                            </a:solidFill>
                          </a:rPr>
                          <m:t>𝜌</m:t>
                        </m:r>
                      </m:den>
                    </m:f>
                    <m:r>
                      <a:rPr lang="fr-FR" sz="2000" b="0" i="0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000" b="0" i="0" u="none" strike="noStrike" baseline="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fr-FR" sz="1800" b="0" i="0" u="none" strike="noStrike" baseline="0" dirty="0">
                    <a:solidFill>
                      <a:srgbClr val="272728"/>
                    </a:solidFill>
                    <a:latin typeface="Fd2676222-Identity-H"/>
                  </a:rPr>
                  <a:t>Pour les jauges métalliques, une relation due à Bridgman lie la variation de résistivité à la variation du volume </a:t>
                </a:r>
                <a:r>
                  <a:rPr lang="fr-FR" sz="2000" b="0" i="0" u="none" strike="noStrike" baseline="0" dirty="0">
                    <a:solidFill>
                      <a:srgbClr val="272728"/>
                    </a:solidFill>
                    <a:latin typeface="Fd2620456-Identity-H"/>
                  </a:rPr>
                  <a:t>V : </a:t>
                </a:r>
                <a:r>
                  <a:rPr lang="fr-FR" sz="2000" b="0" i="0" u="none" strike="noStrike" dirty="0">
                    <a:solidFill>
                      <a:srgbClr val="272728"/>
                    </a:solidFill>
                    <a:latin typeface="Fd2620456-Identity-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0" i="1" u="none" strike="noStrike" baseline="0" smtClean="0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 b="0" i="1" u="none" strike="noStrike" baseline="0" smtClean="0">
                            <a:solidFill>
                              <a:srgbClr val="C00000"/>
                            </a:solidFill>
                          </a:rPr>
                          <m:t>Δ</m:t>
                        </m:r>
                        <m:r>
                          <a:rPr lang="fr-FR" sz="2000" b="0" i="1" u="none" strike="noStrike" baseline="0" smtClean="0">
                            <a:solidFill>
                              <a:srgbClr val="C00000"/>
                            </a:solidFill>
                          </a:rPr>
                          <m:t>𝜌</m:t>
                        </m:r>
                      </m:num>
                      <m:den>
                        <m:r>
                          <a:rPr lang="fr-FR" sz="2000" b="0" i="1" u="none" strike="noStrike" baseline="0" smtClean="0">
                            <a:solidFill>
                              <a:srgbClr val="C00000"/>
                            </a:solidFill>
                          </a:rPr>
                          <m:t>𝜌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C00000"/>
                    </a:solidFill>
                  </a:rPr>
                  <a:t>= C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 i="1">
                            <a:solidFill>
                              <a:srgbClr val="C00000"/>
                            </a:solidFill>
                          </a:rPr>
                          <m:t>Δ</m:t>
                        </m:r>
                        <m:r>
                          <a:rPr lang="fr-FR" sz="2000" b="0" i="1" smtClean="0">
                            <a:solidFill>
                              <a:srgbClr val="C00000"/>
                            </a:solidFill>
                          </a:rPr>
                          <m:t>𝑉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rgbClr val="C00000"/>
                            </a:solidFill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000" dirty="0"/>
                  <a:t> où </a:t>
                </a:r>
                <a:r>
                  <a:rPr lang="fr-FR" dirty="0"/>
                  <a:t>C étant la constante de Bridgman.</a:t>
                </a:r>
                <a:endParaRPr lang="fr-FR" sz="2000" dirty="0"/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4A997D9-0E4F-4423-9E06-B22F5982E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4838871"/>
                <a:ext cx="7895777" cy="1888594"/>
              </a:xfrm>
              <a:prstGeom prst="rect">
                <a:avLst/>
              </a:prstGeom>
              <a:blipFill>
                <a:blip r:embed="rId6"/>
                <a:stretch>
                  <a:fillRect l="-617" t="-1935" r="-617" b="-41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90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59A268-0EC3-41A4-B5B9-F4541611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Espace réservé du contenu 9">
                <a:extLst>
                  <a:ext uri="{FF2B5EF4-FFF2-40B4-BE49-F238E27FC236}">
                    <a16:creationId xmlns:a16="http://schemas.microsoft.com/office/drawing/2014/main" id="{974FB5AC-B4BB-4C5D-BBD6-5A7E0D45FB2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85788" y="819865"/>
                <a:ext cx="5181600" cy="1746250"/>
              </a:xfrm>
            </p:spPr>
            <p:txBody>
              <a:bodyPr>
                <a:normAutofit/>
              </a:bodyPr>
              <a:lstStyle/>
              <a:p>
                <a:r>
                  <a:rPr lang="fr-FR" sz="1800" b="0" i="0" u="none" strike="noStrike" baseline="0" dirty="0">
                    <a:solidFill>
                      <a:srgbClr val="2B2B2C"/>
                    </a:solidFill>
                  </a:rPr>
                  <a:t>Comme ;     </a:t>
                </a:r>
                <a14:m>
                  <m:oMath xmlns:m="http://schemas.openxmlformats.org/officeDocument/2006/math">
                    <m:r>
                      <a:rPr lang="fr-FR" sz="1800" i="1" dirty="0" smtClean="0"/>
                      <m:t>𝑉</m:t>
                    </m:r>
                    <m:r>
                      <a:rPr lang="fr-FR" sz="1800" i="0" dirty="0"/>
                      <m:t>=</m:t>
                    </m:r>
                    <m:r>
                      <a:rPr lang="fr-FR" sz="1800" i="1" dirty="0"/>
                      <m:t>𝑆𝑛𝑙</m:t>
                    </m:r>
                  </m:oMath>
                </a14:m>
                <a:endParaRPr lang="fr-FR" sz="1800" dirty="0"/>
              </a:p>
            </p:txBody>
          </p:sp>
        </mc:Choice>
        <mc:Fallback>
          <p:sp>
            <p:nvSpPr>
              <p:cNvPr id="10" name="Espace réservé du contenu 9">
                <a:extLst>
                  <a:ext uri="{FF2B5EF4-FFF2-40B4-BE49-F238E27FC236}">
                    <a16:creationId xmlns:a16="http://schemas.microsoft.com/office/drawing/2014/main" id="{974FB5AC-B4BB-4C5D-BBD6-5A7E0D45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5788" y="819865"/>
                <a:ext cx="5181600" cy="1746250"/>
              </a:xfrm>
              <a:blipFill>
                <a:blip r:embed="rId2"/>
                <a:stretch>
                  <a:fillRect l="-706" t="-31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A65DDF2-5B3B-409E-90A5-C19F2AE12396}"/>
                  </a:ext>
                </a:extLst>
              </p:cNvPr>
              <p:cNvSpPr txBox="1"/>
              <p:nvPr/>
            </p:nvSpPr>
            <p:spPr>
              <a:xfrm>
                <a:off x="2552698" y="1146274"/>
                <a:ext cx="2619375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fr-FR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f>
                        <m:fPr>
                          <m:ctrlP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A65DDF2-5B3B-409E-90A5-C19F2AE1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698" y="1146274"/>
                <a:ext cx="2619375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79444D6-0997-4329-BB1B-63E3EBC3E831}"/>
                  </a:ext>
                </a:extLst>
              </p:cNvPr>
              <p:cNvSpPr txBox="1"/>
              <p:nvPr/>
            </p:nvSpPr>
            <p:spPr>
              <a:xfrm>
                <a:off x="2552698" y="1796103"/>
                <a:ext cx="2619375" cy="572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ρ</m:t>
                          </m:r>
                        </m:den>
                      </m:f>
                      <m:r>
                        <a:rPr lang="fr-FR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f>
                        <m:fPr>
                          <m:ctrlP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79444D6-0997-4329-BB1B-63E3EBC3E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698" y="1796103"/>
                <a:ext cx="2619375" cy="572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2609075F-31AA-4708-BA5D-3DDAC3BA22F6}"/>
              </a:ext>
            </a:extLst>
          </p:cNvPr>
          <p:cNvSpPr txBox="1"/>
          <p:nvPr/>
        </p:nvSpPr>
        <p:spPr>
          <a:xfrm>
            <a:off x="585788" y="2251098"/>
            <a:ext cx="787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baseline="0" dirty="0">
                <a:solidFill>
                  <a:srgbClr val="2828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déduit :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FA4A7BC-958C-435A-8CE2-EAA6E2CF2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660" y="2779569"/>
            <a:ext cx="3749365" cy="58679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CCBF3BD-A90B-4D5C-83DA-2EA7683DCD76}"/>
              </a:ext>
            </a:extLst>
          </p:cNvPr>
          <p:cNvSpPr txBox="1"/>
          <p:nvPr/>
        </p:nvSpPr>
        <p:spPr>
          <a:xfrm>
            <a:off x="1755524" y="2739087"/>
            <a:ext cx="3827308" cy="733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42CBB78-F294-4CB7-96BE-B9A195D07D42}"/>
              </a:ext>
            </a:extLst>
          </p:cNvPr>
          <p:cNvSpPr txBox="1"/>
          <p:nvPr/>
        </p:nvSpPr>
        <p:spPr>
          <a:xfrm>
            <a:off x="585788" y="3546149"/>
            <a:ext cx="787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baseline="0" dirty="0">
                <a:solidFill>
                  <a:srgbClr val="242424"/>
                </a:solidFill>
              </a:rPr>
              <a:t>où K, facteur de jauge, a pour expression :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0E40055-8B56-425D-81C1-C5A424266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196" y="3943172"/>
            <a:ext cx="2680813" cy="38595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9AC2D68-115C-47BB-9B9B-64DA10F1089B}"/>
              </a:ext>
            </a:extLst>
          </p:cNvPr>
          <p:cNvSpPr txBox="1"/>
          <p:nvPr/>
        </p:nvSpPr>
        <p:spPr>
          <a:xfrm>
            <a:off x="222724" y="4345517"/>
            <a:ext cx="57411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0" i="0" u="none" strike="noStrike" baseline="0" dirty="0">
                <a:solidFill>
                  <a:srgbClr val="2A2A2A"/>
                </a:solidFill>
                <a:latin typeface="Fd2676222-Identity-H"/>
              </a:rPr>
              <a:t>Compte tenu des valeurs numériques </a:t>
            </a:r>
            <a:r>
              <a:rPr lang="fr-FR" b="0" i="0" u="none" strike="noStrike" baseline="0" dirty="0">
                <a:solidFill>
                  <a:srgbClr val="2A2A2A"/>
                </a:solidFill>
                <a:latin typeface="Fd2620456-Identity-H"/>
              </a:rPr>
              <a:t>(v </a:t>
            </a:r>
            <a:r>
              <a:rPr lang="fr-FR" b="0" i="0" u="none" strike="noStrike" baseline="0" dirty="0">
                <a:solidFill>
                  <a:srgbClr val="2A2A2A"/>
                </a:solidFill>
                <a:latin typeface="Fd2676222-Identity-H"/>
              </a:rPr>
              <a:t>= 0,3 et </a:t>
            </a:r>
            <a:r>
              <a:rPr lang="fr-FR" b="0" i="0" u="none" strike="noStrike" baseline="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b="0" i="0" u="none" strike="noStrike" baseline="0" dirty="0">
                <a:solidFill>
                  <a:srgbClr val="2A2A2A"/>
                </a:solidFill>
                <a:latin typeface="Fd2047047-Identity-H"/>
              </a:rPr>
              <a:t>=</a:t>
            </a:r>
            <a:r>
              <a:rPr lang="fr-FR" b="0" i="0" u="none" strike="noStrike" baseline="0" dirty="0">
                <a:solidFill>
                  <a:srgbClr val="2A2A2A"/>
                </a:solidFill>
                <a:latin typeface="Fd2620456-Identity-H"/>
              </a:rPr>
              <a:t>1 ) </a:t>
            </a:r>
            <a:r>
              <a:rPr lang="fr-FR" b="0" i="0" u="none" strike="noStrike" baseline="0" dirty="0">
                <a:solidFill>
                  <a:srgbClr val="2A2A2A"/>
                </a:solidFill>
                <a:latin typeface="Fd2676222-Identity-H"/>
              </a:rPr>
              <a:t>le facteur </a:t>
            </a:r>
            <a:r>
              <a:rPr lang="fr-FR" b="0" i="0" u="none" strike="noStrike" baseline="0" dirty="0">
                <a:solidFill>
                  <a:srgbClr val="2A2A2A"/>
                </a:solidFill>
                <a:latin typeface="Fd1319511-Identity-H"/>
              </a:rPr>
              <a:t>K </a:t>
            </a:r>
            <a:r>
              <a:rPr lang="fr-FR" b="0" i="0" u="none" strike="noStrike" baseline="0" dirty="0">
                <a:solidFill>
                  <a:srgbClr val="2A2A2A"/>
                </a:solidFill>
                <a:latin typeface="Fd2676222-Identity-H"/>
              </a:rPr>
              <a:t>des jauges métalliques est généralement de l'ordre de 2.</a:t>
            </a:r>
          </a:p>
          <a:p>
            <a:pPr algn="just"/>
            <a:r>
              <a:rPr lang="fr-FR" b="0" i="0" u="none" strike="noStrike" baseline="0" dirty="0">
                <a:solidFill>
                  <a:srgbClr val="292929"/>
                </a:solidFill>
                <a:latin typeface="Fd2676222-Identity-H"/>
              </a:rPr>
              <a:t>Pour les jauges semi-conductrices, la variation de résistivité s'exprime en fonction de la contrainte </a:t>
            </a:r>
            <a:r>
              <a:rPr lang="el-GR" b="0" i="0" u="none" strike="noStrike" baseline="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fr-FR" b="0" i="0" u="none" strike="noStrike" baseline="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i="0" u="none" strike="noStrike" baseline="0" dirty="0">
                <a:solidFill>
                  <a:srgbClr val="292929"/>
                </a:solidFill>
                <a:latin typeface="Fd2676222-Identity-H"/>
              </a:rPr>
              <a:t> et du coefficient </a:t>
            </a:r>
            <a:r>
              <a:rPr lang="fr-FR" b="0" i="0" u="none" strike="noStrike" baseline="0" dirty="0" err="1">
                <a:solidFill>
                  <a:srgbClr val="292929"/>
                </a:solidFill>
                <a:latin typeface="Fd2676222-Identity-H"/>
              </a:rPr>
              <a:t>piézorésistif</a:t>
            </a:r>
            <a:r>
              <a:rPr lang="fr-FR" b="0" i="0" u="none" strike="noStrike" baseline="0" dirty="0">
                <a:solidFill>
                  <a:srgbClr val="292929"/>
                </a:solidFill>
                <a:latin typeface="Fd2676222-Identity-H"/>
              </a:rPr>
              <a:t> </a:t>
            </a:r>
            <a:r>
              <a:rPr lang="fr-FR" dirty="0">
                <a:solidFill>
                  <a:srgbClr val="292929"/>
                </a:solidFill>
                <a:latin typeface="Fd3071456-Identity-H"/>
                <a:cs typeface="Times New Roman" panose="02020603050405020304" pitchFamily="18" charset="0"/>
              </a:rPr>
              <a:t>π</a:t>
            </a:r>
            <a:r>
              <a:rPr lang="fr-FR" b="0" i="0" u="none" strike="noStrike" baseline="0" dirty="0">
                <a:solidFill>
                  <a:srgbClr val="292929"/>
                </a:solidFill>
                <a:latin typeface="Fd3071456-Identity-H"/>
              </a:rPr>
              <a:t> </a:t>
            </a:r>
            <a:r>
              <a:rPr lang="fr-FR" b="0" i="0" u="none" strike="noStrike" baseline="0" dirty="0">
                <a:solidFill>
                  <a:srgbClr val="292929"/>
                </a:solidFill>
                <a:latin typeface="Fd2676222-Identity-H"/>
              </a:rPr>
              <a:t>par la relation :</a:t>
            </a:r>
            <a:endParaRPr lang="fr-FR" dirty="0"/>
          </a:p>
          <a:p>
            <a:pPr algn="just"/>
            <a:endParaRPr lang="fr-FR" sz="20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4B287E8-FB70-4CA3-9326-38C233BC34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2346" y="1029828"/>
            <a:ext cx="1729890" cy="64775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D3793ECB-871C-4EDF-A034-06B22C28F7EA}"/>
              </a:ext>
            </a:extLst>
          </p:cNvPr>
          <p:cNvSpPr txBox="1"/>
          <p:nvPr/>
        </p:nvSpPr>
        <p:spPr>
          <a:xfrm>
            <a:off x="7117629" y="968914"/>
            <a:ext cx="2219325" cy="631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17A3FA2-DBD1-4D9B-92AD-5F4B4F50E3D3}"/>
              </a:ext>
            </a:extLst>
          </p:cNvPr>
          <p:cNvSpPr txBox="1"/>
          <p:nvPr/>
        </p:nvSpPr>
        <p:spPr>
          <a:xfrm>
            <a:off x="6582975" y="1692990"/>
            <a:ext cx="7872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baseline="0" dirty="0">
                <a:solidFill>
                  <a:srgbClr val="292929"/>
                </a:solidFill>
              </a:rPr>
              <a:t>Y étant le module de Young.</a:t>
            </a:r>
          </a:p>
          <a:p>
            <a:r>
              <a:rPr lang="fr-FR" b="0" i="0" u="none" strike="noStrike" baseline="0" dirty="0">
                <a:solidFill>
                  <a:srgbClr val="2A2A2A"/>
                </a:solidFill>
              </a:rPr>
              <a:t>Le coefficient </a:t>
            </a:r>
            <a:r>
              <a:rPr lang="fr-FR" b="0" i="0" u="none" strike="noStrike" baseline="0" dirty="0" err="1">
                <a:solidFill>
                  <a:srgbClr val="2A2A2A"/>
                </a:solidFill>
              </a:rPr>
              <a:t>piézorésistif</a:t>
            </a:r>
            <a:r>
              <a:rPr lang="fr-FR" b="0" i="0" u="none" strike="noStrike" baseline="0" dirty="0">
                <a:solidFill>
                  <a:srgbClr val="2A2A2A"/>
                </a:solidFill>
              </a:rPr>
              <a:t> </a:t>
            </a:r>
            <a:r>
              <a:rPr lang="fr-FR" dirty="0">
                <a:solidFill>
                  <a:srgbClr val="292929"/>
                </a:solidFill>
                <a:cs typeface="Times New Roman" panose="02020603050405020304" pitchFamily="18" charset="0"/>
              </a:rPr>
              <a:t>π </a:t>
            </a:r>
            <a:r>
              <a:rPr lang="fr-FR" b="0" i="0" u="none" strike="noStrike" baseline="0" dirty="0">
                <a:solidFill>
                  <a:srgbClr val="2A2A2A"/>
                </a:solidFill>
              </a:rPr>
              <a:t>dépend :</a:t>
            </a: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4EDF720-8538-48B8-BBCE-62B8D4276BC7}"/>
              </a:ext>
            </a:extLst>
          </p:cNvPr>
          <p:cNvSpPr txBox="1"/>
          <p:nvPr/>
        </p:nvSpPr>
        <p:spPr>
          <a:xfrm>
            <a:off x="6595511" y="2304000"/>
            <a:ext cx="54828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solidFill>
                  <a:srgbClr val="282828"/>
                </a:solidFill>
                <a:latin typeface="Fd2676222-Identity-H"/>
              </a:rPr>
              <a:t>de l' orientation du brin résistif par rapport d'une part aux axes cristallographiques et d'autre part à la contrainte 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solidFill>
                  <a:srgbClr val="2B2B2B"/>
                </a:solidFill>
                <a:latin typeface="Fd2676222-Identity-H"/>
              </a:rPr>
              <a:t>de la nature (P ou N) et du degré de dopage.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2290CD9-EF91-44EA-9528-7E82AFA9FC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7746" y="4259151"/>
            <a:ext cx="2179509" cy="51058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B6C51C07-D71D-4622-91B0-F8D241D2B53A}"/>
              </a:ext>
            </a:extLst>
          </p:cNvPr>
          <p:cNvSpPr txBox="1"/>
          <p:nvPr/>
        </p:nvSpPr>
        <p:spPr>
          <a:xfrm>
            <a:off x="6540680" y="3612820"/>
            <a:ext cx="5482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2A2A2A"/>
                </a:solidFill>
                <a:latin typeface="Fd2676222-Identity-H"/>
              </a:rPr>
              <a:t>Pour une jauge semi-conductrice, la variation de résistance a donc pour expression :</a:t>
            </a:r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F4A4725-D649-49A5-BDAA-B87CE2741055}"/>
              </a:ext>
            </a:extLst>
          </p:cNvPr>
          <p:cNvSpPr txBox="1"/>
          <p:nvPr/>
        </p:nvSpPr>
        <p:spPr>
          <a:xfrm>
            <a:off x="9094344" y="4292285"/>
            <a:ext cx="22964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2A2A2A"/>
                </a:solidFill>
                <a:latin typeface="Fd2676222-Identity-H"/>
              </a:rPr>
              <a:t>d</a:t>
            </a:r>
            <a:r>
              <a:rPr lang="fr-FR" sz="1600" b="0" i="0" u="none" strike="noStrike" baseline="0" dirty="0">
                <a:solidFill>
                  <a:srgbClr val="2A2A2A"/>
                </a:solidFill>
                <a:latin typeface="Fd2676222-Identity-H"/>
              </a:rPr>
              <a:t>’où: </a:t>
            </a:r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2471458B-C9F0-4AC9-8D30-E107040F9C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6649" y="4222262"/>
            <a:ext cx="1610737" cy="40857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ACA5FE85-F3B4-4DD9-B372-8F094D532AEE}"/>
              </a:ext>
            </a:extLst>
          </p:cNvPr>
          <p:cNvSpPr txBox="1"/>
          <p:nvPr/>
        </p:nvSpPr>
        <p:spPr>
          <a:xfrm>
            <a:off x="6353042" y="4812594"/>
            <a:ext cx="56162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u="none" strike="noStrike" baseline="0" dirty="0">
                <a:solidFill>
                  <a:srgbClr val="292929"/>
                </a:solidFill>
              </a:rPr>
              <a:t>Dans les conditions habituelles d'emploi des jauges semi-conductrices, le terme </a:t>
            </a:r>
            <a:r>
              <a:rPr lang="el-GR" b="0" i="0" u="none" strike="noStrike" baseline="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b="0" i="0" u="none" strike="noStrike" baseline="0" dirty="0">
                <a:solidFill>
                  <a:srgbClr val="292929"/>
                </a:solidFill>
              </a:rPr>
              <a:t>Y est largement prépondérant et l'on a pratiquement :</a:t>
            </a:r>
            <a:endParaRPr 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9EC50DD6-C5F7-4132-9048-B8D5ECE864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7633" y="5709337"/>
            <a:ext cx="990686" cy="42675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09284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1789</Words>
  <Application>Microsoft Office PowerPoint</Application>
  <PresentationFormat>Grand écran</PresentationFormat>
  <Paragraphs>160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Century Schoolbook</vt:lpstr>
      <vt:lpstr>Fd1225292-Identity-H</vt:lpstr>
      <vt:lpstr>Fd1255088-Identity-H</vt:lpstr>
      <vt:lpstr>Fd1319511-Identity-H</vt:lpstr>
      <vt:lpstr>Fd2047047-Identity-H</vt:lpstr>
      <vt:lpstr>Fd2620456-Identity-H</vt:lpstr>
      <vt:lpstr>Fd2676222-Identity-H</vt:lpstr>
      <vt:lpstr>Fd2799923-Identity-H</vt:lpstr>
      <vt:lpstr>Fd2989229-Identity-H</vt:lpstr>
      <vt:lpstr>Fd3071439-Identity-H</vt:lpstr>
      <vt:lpstr>Fd3071456-Identity-H</vt:lpstr>
      <vt:lpstr>Fd3076004-Identity-H</vt:lpstr>
      <vt:lpstr>Fd3076008-Identity-H</vt:lpstr>
      <vt:lpstr>French Script MT</vt:lpstr>
      <vt:lpstr>Rage Italic</vt:lpstr>
      <vt:lpstr>Times New Roman</vt:lpstr>
      <vt:lpstr>Wingdings</vt:lpstr>
      <vt:lpstr>Thème Office</vt:lpstr>
      <vt:lpstr>UE 21: Capteurs Proprioceptifs et Extéroceptifs</vt:lpstr>
      <vt:lpstr>Séquence VIII  </vt:lpstr>
      <vt:lpstr>LES CAPTEURS DE DÉFORMATION</vt:lpstr>
      <vt:lpstr>Définition des grandeurs utiles</vt:lpstr>
      <vt:lpstr>Présentation PowerPoint</vt:lpstr>
      <vt:lpstr>Principe de fonctionnement des jauges de déformation </vt:lpstr>
      <vt:lpstr>Relation contrainte-déformation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 21: Capteurs Proprioceptifs et Extéroceptifs</dc:title>
  <dc:creator>AICHA FONTE</dc:creator>
  <cp:lastModifiedBy>AICHA FONTE</cp:lastModifiedBy>
  <cp:revision>44</cp:revision>
  <dcterms:created xsi:type="dcterms:W3CDTF">2020-12-09T21:43:26Z</dcterms:created>
  <dcterms:modified xsi:type="dcterms:W3CDTF">2020-12-10T06:18:10Z</dcterms:modified>
</cp:coreProperties>
</file>