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91" r:id="rId2"/>
    <p:sldId id="352" r:id="rId3"/>
    <p:sldId id="321" r:id="rId4"/>
    <p:sldId id="299" r:id="rId5"/>
    <p:sldId id="350" r:id="rId6"/>
    <p:sldId id="351" r:id="rId7"/>
    <p:sldId id="329" r:id="rId8"/>
    <p:sldId id="334" r:id="rId9"/>
    <p:sldId id="332" r:id="rId10"/>
    <p:sldId id="333" r:id="rId11"/>
    <p:sldId id="300" r:id="rId12"/>
    <p:sldId id="335" r:id="rId13"/>
    <p:sldId id="336" r:id="rId14"/>
    <p:sldId id="337" r:id="rId15"/>
    <p:sldId id="328" r:id="rId16"/>
    <p:sldId id="294" r:id="rId17"/>
    <p:sldId id="327" r:id="rId18"/>
    <p:sldId id="338" r:id="rId19"/>
    <p:sldId id="339" r:id="rId20"/>
    <p:sldId id="340" r:id="rId21"/>
    <p:sldId id="341" r:id="rId22"/>
    <p:sldId id="271" r:id="rId23"/>
    <p:sldId id="272" r:id="rId24"/>
    <p:sldId id="267" r:id="rId25"/>
    <p:sldId id="342" r:id="rId26"/>
    <p:sldId id="348" r:id="rId27"/>
    <p:sldId id="346" r:id="rId28"/>
    <p:sldId id="343" r:id="rId29"/>
    <p:sldId id="344" r:id="rId30"/>
    <p:sldId id="345" r:id="rId31"/>
    <p:sldId id="317" r:id="rId32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-Louis Laubry" initials="JLL" lastIdx="1" clrIdx="0">
    <p:extLst>
      <p:ext uri="{19B8F6BF-5375-455C-9EA6-DF929625EA0E}">
        <p15:presenceInfo xmlns:p15="http://schemas.microsoft.com/office/powerpoint/2012/main" userId="S::jean-louis.laubry@univ-orleans.fr::f54ae3ec-0aca-4b0c-9c9f-9832aa7d3c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168"/>
    <p:restoredTop sz="94607"/>
  </p:normalViewPr>
  <p:slideViewPr>
    <p:cSldViewPr snapToGrid="0" snapToObjects="1">
      <p:cViewPr varScale="1">
        <p:scale>
          <a:sx n="72" d="100"/>
          <a:sy n="72" d="100"/>
        </p:scale>
        <p:origin x="40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1T15:41:30.023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0E330-7842-4A96-8137-9A644AD31319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58926-1F77-4F8E-BA29-ABA77D7674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29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92731-D242-D24A-AF9D-F84BB7B0E852}" type="datetimeFigureOut">
              <a:rPr lang="fr-FR" smtClean="0"/>
              <a:t>19/11/2024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804B3-C690-9440-8AC6-B71ACA945F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734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04B3-C690-9440-8AC6-B71ACA945F6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0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04B3-C690-9440-8AC6-B71ACA945F6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045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4939-4D00-6643-8E83-6848F136B6FF}" type="datetimeFigureOut">
              <a:rPr lang="fr-FR" smtClean="0"/>
              <a:pPr/>
              <a:t>19/11/2024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unant-evreux-col.spip.ac-rouen.fr/?animation-sur-la-machine-a-vapeur-de-watt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6E6AD-0DC3-D04A-86CC-7C82305A5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Le fait religieux et la laïcité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72F4A9-A25F-3942-941F-FB5B6F1D6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TD5</a:t>
            </a:r>
          </a:p>
          <a:p>
            <a:r>
              <a:rPr lang="fr-FR" dirty="0">
                <a:solidFill>
                  <a:schemeClr val="tx1"/>
                </a:solidFill>
              </a:rPr>
              <a:t>UE11EC4</a:t>
            </a:r>
          </a:p>
        </p:txBody>
      </p:sp>
    </p:spTree>
    <p:extLst>
      <p:ext uri="{BB962C8B-B14F-4D97-AF65-F5344CB8AC3E}">
        <p14:creationId xmlns:p14="http://schemas.microsoft.com/office/powerpoint/2010/main" val="334812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70BBBE4-7430-0111-35C1-8EB7B9064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515" y="0"/>
            <a:ext cx="4380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1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63"/>
            <a:ext cx="9144000" cy="775699"/>
          </a:xfrm>
        </p:spPr>
        <p:txBody>
          <a:bodyPr>
            <a:normAutofit/>
          </a:bodyPr>
          <a:lstStyle/>
          <a:p>
            <a:r>
              <a:rPr lang="fr-FR" b="1" dirty="0"/>
              <a:t>B) Le thème : l’âge industriel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4535CAC-6181-B64F-BFDB-43E51E7B6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8634"/>
            <a:ext cx="8229600" cy="858247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ym typeface="Wingdings" pitchFamily="2" charset="2"/>
              </a:rPr>
              <a:t>Le texte des programmes (2015, 2020…)</a:t>
            </a:r>
            <a:endParaRPr lang="fr-FR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F527F52-B77F-C946-AF2F-CAACE5ADD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79787"/>
              </p:ext>
            </p:extLst>
          </p:nvPr>
        </p:nvGraphicFramePr>
        <p:xfrm>
          <a:off x="540328" y="1578499"/>
          <a:ext cx="7845136" cy="42177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909">
                  <a:extLst>
                    <a:ext uri="{9D8B030D-6E8A-4147-A177-3AD203B41FA5}">
                      <a16:colId xmlns:a16="http://schemas.microsoft.com/office/drawing/2014/main" val="3947274842"/>
                    </a:ext>
                  </a:extLst>
                </a:gridCol>
                <a:gridCol w="4746227">
                  <a:extLst>
                    <a:ext uri="{9D8B030D-6E8A-4147-A177-3AD203B41FA5}">
                      <a16:colId xmlns:a16="http://schemas.microsoft.com/office/drawing/2014/main" val="551496225"/>
                    </a:ext>
                  </a:extLst>
                </a:gridCol>
              </a:tblGrid>
              <a:tr h="2849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b="1" dirty="0">
                          <a:effectLst/>
                        </a:rPr>
                        <a:t>Classe de CM2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15697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420379"/>
                  </a:ext>
                </a:extLst>
              </a:tr>
              <a:tr h="2215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effectLst/>
                        </a:rPr>
                        <a:t>Repères annuels de programmation</a:t>
                      </a:r>
                      <a:endParaRPr lang="fr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15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400" b="1" dirty="0">
                          <a:effectLst/>
                        </a:rPr>
                        <a:t>Démarches et contenus d’enseignement</a:t>
                      </a:r>
                      <a:endParaRPr lang="fr-F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56" marR="15697" marT="0" marB="0"/>
                </a:tc>
                <a:extLst>
                  <a:ext uri="{0D108BD9-81ED-4DB2-BD59-A6C34878D82A}">
                    <a16:rowId xmlns:a16="http://schemas.microsoft.com/office/drawing/2014/main" val="1201740844"/>
                  </a:ext>
                </a:extLst>
              </a:tr>
              <a:tr h="3617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effectLst/>
                        </a:rPr>
                        <a:t> Thème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b="1" dirty="0">
                          <a:effectLst/>
                        </a:rPr>
                        <a:t>L’âge industriel en France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r>
                        <a:rPr lang="fr-FR" sz="1600" dirty="0">
                          <a:effectLst/>
                        </a:rPr>
                        <a:t>• </a:t>
                      </a:r>
                      <a:r>
                        <a:rPr lang="fr-FR" sz="1600" dirty="0">
                          <a:solidFill>
                            <a:srgbClr val="00B050"/>
                          </a:solidFill>
                          <a:effectLst/>
                        </a:rPr>
                        <a:t>Les énergies majeures de l’âge industriel (charbon puis pétrole) et les machines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effectLst/>
                        </a:rPr>
                        <a:t> • Le travail à la mine, à l’usine, à l’atelier, au grand magasin.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 • La ville industrielle.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 • Le monde rural.</a:t>
                      </a:r>
                    </a:p>
                  </a:txBody>
                  <a:tcPr marL="856" marR="156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Parmi les sujets d’étude proposés, le professeur en choisit deux. Les </a:t>
                      </a:r>
                      <a:r>
                        <a:rPr lang="fr-FR" sz="1800" b="1" dirty="0">
                          <a:effectLst/>
                        </a:rPr>
                        <a:t>entrées concrètes</a:t>
                      </a:r>
                      <a:r>
                        <a:rPr lang="fr-FR" sz="1800" dirty="0">
                          <a:effectLst/>
                        </a:rPr>
                        <a:t> doivent être privilégiées pour saisir les </a:t>
                      </a:r>
                      <a:r>
                        <a:rPr lang="fr-FR" sz="1800" b="1" dirty="0">
                          <a:effectLst/>
                        </a:rPr>
                        <a:t>nouveaux modes et lieux de production</a:t>
                      </a:r>
                      <a:r>
                        <a:rPr lang="fr-FR" sz="18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On montre que </a:t>
                      </a:r>
                      <a:r>
                        <a:rPr lang="fr-FR" sz="1800" b="1" dirty="0">
                          <a:effectLst/>
                        </a:rPr>
                        <a:t>l’industrialisation</a:t>
                      </a:r>
                      <a:r>
                        <a:rPr lang="fr-FR" sz="1800" dirty="0">
                          <a:effectLst/>
                        </a:rPr>
                        <a:t> est un </a:t>
                      </a:r>
                      <a:r>
                        <a:rPr lang="fr-FR" sz="1800" b="1" dirty="0">
                          <a:effectLst/>
                        </a:rPr>
                        <a:t>processus</a:t>
                      </a:r>
                      <a:r>
                        <a:rPr lang="fr-FR" sz="1800" dirty="0">
                          <a:effectLst/>
                        </a:rPr>
                        <a:t> qui s’inscrit </a:t>
                      </a:r>
                      <a:r>
                        <a:rPr lang="fr-FR" sz="1800" b="1" dirty="0">
                          <a:effectLst/>
                        </a:rPr>
                        <a:t>dans la durée</a:t>
                      </a:r>
                      <a:r>
                        <a:rPr lang="fr-FR" sz="1800" b="0" dirty="0">
                          <a:effectLst/>
                        </a:rPr>
                        <a:t>, </a:t>
                      </a:r>
                      <a:r>
                        <a:rPr lang="fr-FR" sz="1800" b="0" dirty="0">
                          <a:solidFill>
                            <a:srgbClr val="00B050"/>
                          </a:solidFill>
                          <a:effectLst/>
                        </a:rPr>
                        <a:t>qui touche </a:t>
                      </a:r>
                      <a:r>
                        <a:rPr lang="fr-FR" sz="1800" b="1" dirty="0">
                          <a:solidFill>
                            <a:srgbClr val="00B050"/>
                          </a:solidFill>
                          <a:effectLst/>
                        </a:rPr>
                        <a:t>tous les secteurs de production</a:t>
                      </a:r>
                      <a:r>
                        <a:rPr lang="fr-FR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</a:rPr>
                        <a:t>et qui entraine des </a:t>
                      </a:r>
                      <a:r>
                        <a:rPr lang="fr-FR" sz="1800" b="1" dirty="0">
                          <a:effectLst/>
                        </a:rPr>
                        <a:t>évolutions des mondes urbain et rural</a:t>
                      </a:r>
                      <a:r>
                        <a:rPr lang="fr-FR" sz="1800" b="0" dirty="0">
                          <a:effectLst/>
                        </a:rPr>
                        <a:t> </a:t>
                      </a:r>
                      <a:r>
                        <a:rPr lang="fr-FR" sz="1800" b="0" dirty="0">
                          <a:solidFill>
                            <a:srgbClr val="00B050"/>
                          </a:solidFill>
                          <a:effectLst/>
                        </a:rPr>
                        <a:t>et de profonds 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changements sociaux </a:t>
                      </a:r>
                      <a:r>
                        <a:rPr lang="fr-FR" sz="1800" b="0" dirty="0">
                          <a:solidFill>
                            <a:srgbClr val="00B050"/>
                          </a:solidFill>
                          <a:effectLst/>
                        </a:rPr>
                        <a:t>et environnementaux.</a:t>
                      </a:r>
                      <a:endParaRPr lang="fr-FR" sz="1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856" marR="15697" marT="0" marB="0"/>
                </a:tc>
                <a:extLst>
                  <a:ext uri="{0D108BD9-81ED-4DB2-BD59-A6C34878D82A}">
                    <a16:rowId xmlns:a16="http://schemas.microsoft.com/office/drawing/2014/main" val="172260731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3A453B3F-72CC-2341-A271-06927636AF34}"/>
              </a:ext>
            </a:extLst>
          </p:cNvPr>
          <p:cNvSpPr txBox="1"/>
          <p:nvPr/>
        </p:nvSpPr>
        <p:spPr>
          <a:xfrm>
            <a:off x="685801" y="5876239"/>
            <a:ext cx="8073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</a:rPr>
              <a:t>PROBLEMATIQUE : quels bouleversements provoque l’âge industriel (en France) </a:t>
            </a:r>
            <a:r>
              <a:rPr lang="fr-FR" sz="2400" b="1" i="1" dirty="0">
                <a:solidFill>
                  <a:srgbClr val="7030A0"/>
                </a:solidFill>
              </a:rPr>
              <a:t>au XIXème siècle (jusqu’en 1914) </a:t>
            </a:r>
            <a:r>
              <a:rPr lang="fr-FR" sz="2400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468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463"/>
            <a:ext cx="9144000" cy="775699"/>
          </a:xfrm>
        </p:spPr>
        <p:txBody>
          <a:bodyPr>
            <a:normAutofit/>
          </a:bodyPr>
          <a:lstStyle/>
          <a:p>
            <a:r>
              <a:rPr lang="fr-FR" b="1" dirty="0"/>
              <a:t>B) Le thème : l’âge industriel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4535CAC-6181-B64F-BFDB-43E51E7B6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3834"/>
            <a:ext cx="8229600" cy="580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>
                <a:sym typeface="Wingdings" pitchFamily="2" charset="2"/>
              </a:rPr>
              <a:t>La fiche </a:t>
            </a:r>
            <a:r>
              <a:rPr lang="fr-FR" sz="2800" dirty="0" err="1">
                <a:sym typeface="Wingdings" pitchFamily="2" charset="2"/>
              </a:rPr>
              <a:t>Eduscol</a:t>
            </a: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BE3552-E8CC-0246-88DC-727FF18B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65" y="1222625"/>
            <a:ext cx="3824562" cy="56353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B0EC63-DF1F-2342-B3C7-F0BE76558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720" y="764502"/>
            <a:ext cx="4135476" cy="609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69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2F14E6-00BC-EF4C-AA43-F2AF32E08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79" y="0"/>
            <a:ext cx="4654321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502E1C-C062-0141-A0E8-492FBBF29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4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53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D9EC263-D588-3F44-95A1-CB535E2EB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79" y="0"/>
            <a:ext cx="4654321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7A0D83-E48C-F348-9A5D-D7C6F9E20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4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5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04F159A-6516-B840-AB00-46613F72B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930564"/>
            <a:ext cx="8060499" cy="56878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u="sng" dirty="0"/>
              <a:t>Etes-vous d’accord avec ces trois affirmations. Pourquoi ?</a:t>
            </a:r>
          </a:p>
          <a:p>
            <a:pPr marL="0" indent="0">
              <a:buNone/>
            </a:pPr>
            <a:endParaRPr lang="fr-FR" u="sng" dirty="0"/>
          </a:p>
          <a:p>
            <a:pPr marL="0" indent="0" algn="just">
              <a:buNone/>
            </a:pPr>
            <a:r>
              <a:rPr lang="fr-FR" dirty="0"/>
              <a:t>a) La Révolution industrielle a concerné l’industrie.</a:t>
            </a:r>
          </a:p>
          <a:p>
            <a:pPr marL="0" indent="0" algn="just">
              <a:buNone/>
            </a:pPr>
            <a:endParaRPr lang="fr-FR" u="sng" dirty="0"/>
          </a:p>
          <a:p>
            <a:pPr marL="0" indent="0" algn="just">
              <a:buNone/>
            </a:pPr>
            <a:r>
              <a:rPr lang="fr-FR" dirty="0"/>
              <a:t>b) Le terme à employer est « industrialisation » et non pas « révolution industrielle ».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c) Il ne faut pas dire « machine à vapeur » mais « moteur à vapeur ».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983E8CF-524E-3C47-8B0E-94EBF7688414}"/>
              </a:ext>
            </a:extLst>
          </p:cNvPr>
          <p:cNvSpPr txBox="1">
            <a:spLocks/>
          </p:cNvSpPr>
          <p:nvPr/>
        </p:nvSpPr>
        <p:spPr>
          <a:xfrm>
            <a:off x="0" y="44463"/>
            <a:ext cx="9144000" cy="775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B) Le thème : l’âge industriel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097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57976" y="149536"/>
            <a:ext cx="1198728" cy="369332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POLITIQUE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607766" y="149536"/>
            <a:ext cx="962711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SOCIETE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48925" y="149535"/>
            <a:ext cx="1686872" cy="923330"/>
          </a:xfrm>
          <a:prstGeom prst="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MODE D’OCCUPATION DE L’ESPACE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31859" y="149536"/>
            <a:ext cx="1243362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ECONOMIE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87385" y="149536"/>
            <a:ext cx="1481560" cy="64633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MODE DE PRODUCTION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528" y="149536"/>
            <a:ext cx="1406117" cy="369332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TECHNIQUES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243263" y="2978288"/>
            <a:ext cx="344122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1429350" y="671047"/>
            <a:ext cx="0" cy="56105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H="1">
            <a:off x="3198794" y="671047"/>
            <a:ext cx="13903" cy="56105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651684" y="671047"/>
            <a:ext cx="0" cy="56105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6497308" y="518868"/>
            <a:ext cx="18589" cy="57627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7805541" y="518868"/>
            <a:ext cx="0" cy="57627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-1" y="2402204"/>
            <a:ext cx="1587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00FF"/>
                </a:solidFill>
              </a:rPr>
              <a:t>Innovations technologiques</a:t>
            </a:r>
          </a:p>
          <a:p>
            <a:r>
              <a:rPr lang="fr-FR" sz="1600" dirty="0">
                <a:solidFill>
                  <a:srgbClr val="0000FF"/>
                </a:solidFill>
              </a:rPr>
              <a:t>(MOTEURS)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481560" y="2444156"/>
            <a:ext cx="1731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Nouvelle manière de produire et de travailler avec des MACHINES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2263998" y="1863778"/>
            <a:ext cx="0" cy="58037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2263998" y="3521374"/>
            <a:ext cx="0" cy="52354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429350" y="4021188"/>
            <a:ext cx="1731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Travail des enfants</a:t>
            </a:r>
          </a:p>
          <a:p>
            <a:r>
              <a:rPr lang="fr-FR" sz="1600" dirty="0">
                <a:solidFill>
                  <a:srgbClr val="008000"/>
                </a:solidFill>
              </a:rPr>
              <a:t>(situation, lois)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429350" y="1204011"/>
            <a:ext cx="1731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8000"/>
                </a:solidFill>
              </a:rPr>
              <a:t>Travail à la mine/à l’usine (LOCAL)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212697" y="1314195"/>
            <a:ext cx="151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AGRICULTURE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3212697" y="1683527"/>
            <a:ext cx="266130" cy="15916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3212697" y="2537370"/>
            <a:ext cx="404179" cy="6958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3450392" y="2168038"/>
            <a:ext cx="122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INDUSTRIE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3212697" y="3233201"/>
            <a:ext cx="266130" cy="419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3406132" y="2930220"/>
            <a:ext cx="132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COMMERCE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3212697" y="3275153"/>
            <a:ext cx="193435" cy="2591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3350912" y="333950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TRANSPORTS</a:t>
            </a:r>
          </a:p>
        </p:txBody>
      </p:sp>
      <p:cxnSp>
        <p:nvCxnSpPr>
          <p:cNvPr id="47" name="Connecteur droit avec flèche 46"/>
          <p:cNvCxnSpPr/>
          <p:nvPr/>
        </p:nvCxnSpPr>
        <p:spPr>
          <a:xfrm>
            <a:off x="3198794" y="3355859"/>
            <a:ext cx="207338" cy="66532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3450393" y="3836522"/>
            <a:ext cx="1212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FINANCES</a:t>
            </a:r>
          </a:p>
          <a:p>
            <a:r>
              <a:rPr lang="fr-FR" sz="1200" dirty="0">
                <a:solidFill>
                  <a:srgbClr val="FF0000"/>
                </a:solidFill>
              </a:rPr>
              <a:t>(non évoqué avec les élèves)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762124" y="1356411"/>
            <a:ext cx="1731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4">
                    <a:lumMod val="50000"/>
                  </a:schemeClr>
                </a:solidFill>
              </a:rPr>
              <a:t>Transformation des campagnes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4704660" y="3007164"/>
            <a:ext cx="1731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403152"/>
                </a:solidFill>
              </a:rPr>
              <a:t>Transformation des villes</a:t>
            </a:r>
          </a:p>
          <a:p>
            <a:r>
              <a:rPr lang="fr-FR" sz="1600" dirty="0">
                <a:solidFill>
                  <a:srgbClr val="403152"/>
                </a:solidFill>
              </a:rPr>
              <a:t>(</a:t>
            </a:r>
            <a:r>
              <a:rPr lang="fr-FR" sz="1600" b="1" dirty="0">
                <a:solidFill>
                  <a:srgbClr val="403152"/>
                </a:solidFill>
              </a:rPr>
              <a:t>URBANISATION</a:t>
            </a:r>
            <a:r>
              <a:rPr lang="fr-FR" sz="1600" dirty="0">
                <a:solidFill>
                  <a:srgbClr val="403152"/>
                </a:solidFill>
              </a:rPr>
              <a:t>)</a:t>
            </a:r>
          </a:p>
        </p:txBody>
      </p:sp>
      <p:cxnSp>
        <p:nvCxnSpPr>
          <p:cNvPr id="58" name="Connecteur droit avec flèche 57"/>
          <p:cNvCxnSpPr/>
          <p:nvPr/>
        </p:nvCxnSpPr>
        <p:spPr>
          <a:xfrm>
            <a:off x="5370093" y="1982605"/>
            <a:ext cx="0" cy="1037101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5508143" y="2222724"/>
            <a:ext cx="92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</a:rPr>
              <a:t>EXODE RURAL</a:t>
            </a:r>
          </a:p>
        </p:txBody>
      </p:sp>
      <p:cxnSp>
        <p:nvCxnSpPr>
          <p:cNvPr id="63" name="Connecteur droit avec flèche 62"/>
          <p:cNvCxnSpPr/>
          <p:nvPr/>
        </p:nvCxnSpPr>
        <p:spPr>
          <a:xfrm>
            <a:off x="4348534" y="2747343"/>
            <a:ext cx="579804" cy="0"/>
          </a:xfrm>
          <a:prstGeom prst="straightConnector1">
            <a:avLst/>
          </a:prstGeom>
          <a:ln>
            <a:solidFill>
              <a:srgbClr val="40315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>
            <a:off x="6243077" y="3384007"/>
            <a:ext cx="579804" cy="0"/>
          </a:xfrm>
          <a:prstGeom prst="straightConnector1">
            <a:avLst/>
          </a:prstGeom>
          <a:ln>
            <a:solidFill>
              <a:srgbClr val="40315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6493261" y="1173483"/>
            <a:ext cx="132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Paysannerie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6493261" y="195575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Artisanat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6579912" y="2510099"/>
            <a:ext cx="107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CLASSES</a:t>
            </a:r>
          </a:p>
          <a:p>
            <a:r>
              <a:rPr lang="fr-FR" dirty="0"/>
              <a:t>SOCIALES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6515897" y="3561882"/>
            <a:ext cx="131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Bourgeoisie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6532433" y="4158983"/>
            <a:ext cx="1369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Classes moyennes</a:t>
            </a:r>
          </a:p>
          <a:p>
            <a:r>
              <a:rPr lang="fr-FR" sz="1200" i="1" dirty="0"/>
              <a:t>(progrès de l’instruction)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6493261" y="5355616"/>
            <a:ext cx="136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Ouvriers (prolétariat)</a:t>
            </a:r>
          </a:p>
        </p:txBody>
      </p:sp>
      <p:cxnSp>
        <p:nvCxnSpPr>
          <p:cNvPr id="72" name="Connecteur en angle 71"/>
          <p:cNvCxnSpPr/>
          <p:nvPr/>
        </p:nvCxnSpPr>
        <p:spPr>
          <a:xfrm>
            <a:off x="2263998" y="1072865"/>
            <a:ext cx="5894679" cy="790913"/>
          </a:xfrm>
          <a:prstGeom prst="bentConnector3">
            <a:avLst>
              <a:gd name="adj1" fmla="val 69438"/>
            </a:avLst>
          </a:prstGeom>
          <a:ln w="57150" cmpd="sng">
            <a:solidFill>
              <a:srgbClr val="FFFF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en angle 75"/>
          <p:cNvCxnSpPr/>
          <p:nvPr/>
        </p:nvCxnSpPr>
        <p:spPr>
          <a:xfrm flipV="1">
            <a:off x="2263998" y="4021188"/>
            <a:ext cx="5770436" cy="753617"/>
          </a:xfrm>
          <a:prstGeom prst="bentConnector3">
            <a:avLst>
              <a:gd name="adj1" fmla="val 50000"/>
            </a:avLst>
          </a:prstGeom>
          <a:ln w="57150" cmpd="sng">
            <a:solidFill>
              <a:srgbClr val="FFFF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en arc 83"/>
          <p:cNvCxnSpPr>
            <a:cxnSpLocks/>
            <a:stCxn id="70" idx="3"/>
          </p:cNvCxnSpPr>
          <p:nvPr/>
        </p:nvCxnSpPr>
        <p:spPr>
          <a:xfrm flipV="1">
            <a:off x="7857976" y="3756154"/>
            <a:ext cx="1046163" cy="1922628"/>
          </a:xfrm>
          <a:prstGeom prst="curvedConnector2">
            <a:avLst/>
          </a:prstGeom>
          <a:ln w="57150" cmpd="sng">
            <a:solidFill>
              <a:srgbClr val="FFFF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ZoneTexte 85"/>
          <p:cNvSpPr txBox="1"/>
          <p:nvPr/>
        </p:nvSpPr>
        <p:spPr>
          <a:xfrm>
            <a:off x="7872809" y="2001826"/>
            <a:ext cx="1225311" cy="1754327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Conquêtes dans le domaine des droits sociaux</a:t>
            </a:r>
          </a:p>
          <a:p>
            <a:r>
              <a:rPr lang="fr-FR" dirty="0"/>
              <a:t>(LOIS)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0" y="6369638"/>
            <a:ext cx="9139905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SCHEMA DES DIFFERENTES DIMENSIONS DE L’INDUSTRIALISATION (REVOLUTION INDUSTRIELLE)</a:t>
            </a:r>
          </a:p>
        </p:txBody>
      </p:sp>
    </p:spTree>
    <p:extLst>
      <p:ext uri="{BB962C8B-B14F-4D97-AF65-F5344CB8AC3E}">
        <p14:creationId xmlns:p14="http://schemas.microsoft.com/office/powerpoint/2010/main" val="113019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28" grpId="0"/>
      <p:bldP spid="35" grpId="0"/>
      <p:bldP spid="39" grpId="0"/>
      <p:bldP spid="46" grpId="0"/>
      <p:bldP spid="54" grpId="0"/>
      <p:bldP spid="55" grpId="0"/>
      <p:bldP spid="56" grpId="0"/>
      <p:bldP spid="61" grpId="0"/>
      <p:bldP spid="65" grpId="0"/>
      <p:bldP spid="66" grpId="0"/>
      <p:bldP spid="67" grpId="0"/>
      <p:bldP spid="68" grpId="0"/>
      <p:bldP spid="69" grpId="0"/>
      <p:bldP spid="70" grpId="0"/>
      <p:bldP spid="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geIndustrielMachineVapeur.jpg">
            <a:extLst>
              <a:ext uri="{FF2B5EF4-FFF2-40B4-BE49-F238E27FC236}">
                <a16:creationId xmlns:a16="http://schemas.microsoft.com/office/drawing/2014/main" id="{1E748942-1650-6145-8171-FA98CC171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666" y="1749982"/>
            <a:ext cx="4820668" cy="38130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C563802-7D17-144C-A910-1D1EE9BEADEF}"/>
              </a:ext>
            </a:extLst>
          </p:cNvPr>
          <p:cNvSpPr txBox="1"/>
          <p:nvPr/>
        </p:nvSpPr>
        <p:spPr>
          <a:xfrm>
            <a:off x="266202" y="5901344"/>
            <a:ext cx="890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http://dunant-evreux-col.spip.ac-rouen.fr/?animation-sur-la-machine-a-vapeur-de-watt</a:t>
            </a:r>
            <a:endParaRPr lang="fr-FR" dirty="0"/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3ED1404-84FD-F643-BA7E-F2A9F99D4E0E}"/>
              </a:ext>
            </a:extLst>
          </p:cNvPr>
          <p:cNvSpPr txBox="1">
            <a:spLocks/>
          </p:cNvSpPr>
          <p:nvPr/>
        </p:nvSpPr>
        <p:spPr>
          <a:xfrm>
            <a:off x="0" y="44463"/>
            <a:ext cx="9144000" cy="7756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B) Le thème : l’âge industriel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53089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8E1CCC-9000-6242-880C-090917A7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0858" cy="27813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BE0116-16D5-E24F-93F5-8A0D0605B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58" y="0"/>
            <a:ext cx="4327394" cy="32671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65FF68-620B-604A-8FA0-519A45075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920" y="2847205"/>
            <a:ext cx="4194698" cy="26466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6C3C3AC-55F3-604C-912A-EBEDAE934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98" y="2488568"/>
            <a:ext cx="3828646" cy="249653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DC634E-0CD2-B94D-9092-A87DA3344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907" y="3904916"/>
            <a:ext cx="4610710" cy="29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09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4674"/>
          </a:xfrm>
        </p:spPr>
        <p:txBody>
          <a:bodyPr/>
          <a:lstStyle/>
          <a:p>
            <a:r>
              <a:rPr lang="fr-FR" b="1" dirty="0"/>
              <a:t>C) Fait religieux et laïcité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6594"/>
            <a:ext cx="8229600" cy="5129570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7030A0"/>
                </a:solidFill>
              </a:rPr>
              <a:t>Qu’est-ce qu’une (la) religion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1654629"/>
            <a:ext cx="8433261" cy="5043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dirty="0"/>
              <a:t>Je propose de nommer " </a:t>
            </a:r>
            <a:r>
              <a:rPr lang="fr-FR" b="1" dirty="0">
                <a:solidFill>
                  <a:srgbClr val="0432FF"/>
                </a:solidFill>
              </a:rPr>
              <a:t>religion</a:t>
            </a:r>
            <a:r>
              <a:rPr lang="fr-FR" dirty="0"/>
              <a:t> " (…) </a:t>
            </a:r>
            <a:r>
              <a:rPr lang="fr-FR" b="1" dirty="0"/>
              <a:t>un système de croyances (1) et de pratiques (2) relatives au sacré (1) qui produit des conduites sociales et qui unit, dans une même communauté (3), l'ensemble des individus qui y adhèrent.</a:t>
            </a:r>
          </a:p>
          <a:p>
            <a:pPr marL="0" indent="0" algn="just">
              <a:buFont typeface="Arial"/>
              <a:buNone/>
            </a:pPr>
            <a:endParaRPr lang="fr-FR" dirty="0"/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fr-FR" sz="2800" dirty="0"/>
              <a:t>Bruno ETIENNE, universitaire, </a:t>
            </a:r>
            <a:r>
              <a:rPr lang="fr-FR" sz="2800" u="sng" dirty="0"/>
              <a:t>Faut-il enseigner le "fait religieux" à l'Ecole</a:t>
            </a:r>
            <a:r>
              <a:rPr lang="fr-FR" sz="2800" dirty="0"/>
              <a:t> ?, conférence, compte rendu disponible sur internet, années 2000.</a:t>
            </a:r>
          </a:p>
        </p:txBody>
      </p:sp>
    </p:spTree>
    <p:extLst>
      <p:ext uri="{BB962C8B-B14F-4D97-AF65-F5344CB8AC3E}">
        <p14:creationId xmlns:p14="http://schemas.microsoft.com/office/powerpoint/2010/main" val="4349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976"/>
            <a:ext cx="8229600" cy="1019906"/>
          </a:xfrm>
        </p:spPr>
        <p:txBody>
          <a:bodyPr/>
          <a:lstStyle/>
          <a:p>
            <a:r>
              <a:rPr lang="fr-FR" dirty="0"/>
              <a:t>Calendrier S1-S7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B14FD08C-3DD9-AE42-A917-FE08961961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0962871"/>
              </p:ext>
            </p:extLst>
          </p:nvPr>
        </p:nvGraphicFramePr>
        <p:xfrm>
          <a:off x="626724" y="1592493"/>
          <a:ext cx="8060076" cy="4697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5901">
                  <a:extLst>
                    <a:ext uri="{9D8B030D-6E8A-4147-A177-3AD203B41FA5}">
                      <a16:colId xmlns:a16="http://schemas.microsoft.com/office/drawing/2014/main" val="2437665805"/>
                    </a:ext>
                  </a:extLst>
                </a:gridCol>
                <a:gridCol w="2763748">
                  <a:extLst>
                    <a:ext uri="{9D8B030D-6E8A-4147-A177-3AD203B41FA5}">
                      <a16:colId xmlns:a16="http://schemas.microsoft.com/office/drawing/2014/main" val="4187858261"/>
                    </a:ext>
                  </a:extLst>
                </a:gridCol>
                <a:gridCol w="4700427">
                  <a:extLst>
                    <a:ext uri="{9D8B030D-6E8A-4147-A177-3AD203B41FA5}">
                      <a16:colId xmlns:a16="http://schemas.microsoft.com/office/drawing/2014/main" val="3745034788"/>
                    </a:ext>
                  </a:extLst>
                </a:gridCol>
              </a:tblGrid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 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Thématiques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Thème à travailler en autonomie à partir d’un chapitre de manuel de concours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429262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TD1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 repérage dans le temps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Dates, périodes historiques, périodisation, chronologie (3/09/2024)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3231512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TD2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Les traces en histoire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effectLst/>
                        </a:rPr>
                        <a:t>Et avant la France ? (9/09/2024)</a:t>
                      </a:r>
                    </a:p>
                    <a:p>
                      <a:pPr algn="just"/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666684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TD3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Les modes de vie et leur évolution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effectLst/>
                        </a:rPr>
                        <a:t>Le temps des rois (23/09/2024</a:t>
                      </a: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9271232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TD4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Le pouvoir politique (organisation, idéologie, symboles)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La Révolution Française et le Ier empire.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Le temps de la République (</a:t>
                      </a:r>
                      <a:r>
                        <a:rPr lang="fr-FR" sz="1800" dirty="0">
                          <a:effectLst/>
                        </a:rPr>
                        <a:t>13/11/2024</a:t>
                      </a: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452443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 b="1">
                          <a:effectLst/>
                        </a:rPr>
                        <a:t>TD5</a:t>
                      </a:r>
                      <a:endParaRPr lang="fr-FR" sz="18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b="1" dirty="0">
                          <a:effectLst/>
                        </a:rPr>
                        <a:t>Le fait religieux et la laïcité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effectLst/>
                        </a:rPr>
                        <a:t>L’âge industriel (19/11/2024</a:t>
                      </a:r>
                      <a:r>
                        <a:rPr lang="fr-FR" sz="1800" b="1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b="1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321820"/>
                  </a:ext>
                </a:extLst>
              </a:tr>
              <a:tr h="645804">
                <a:tc>
                  <a:txBody>
                    <a:bodyPr/>
                    <a:lstStyle/>
                    <a:p>
                      <a:pPr algn="just"/>
                      <a:r>
                        <a:rPr lang="fr-FR" sz="1800">
                          <a:effectLst/>
                        </a:rPr>
                        <a:t>TD6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800" dirty="0">
                          <a:effectLst/>
                        </a:rPr>
                        <a:t>Les violences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effectLst/>
                        </a:rPr>
                        <a:t>La France des guerres mondiales à la construction européenne (25-29/11/2024</a:t>
                      </a: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fr-FR" sz="1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2162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409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4674"/>
          </a:xfrm>
        </p:spPr>
        <p:txBody>
          <a:bodyPr/>
          <a:lstStyle/>
          <a:p>
            <a:r>
              <a:rPr lang="fr-FR" b="1" dirty="0"/>
              <a:t>C) Fait religieux et laïcité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6594"/>
            <a:ext cx="8229600" cy="5129570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7030A0"/>
                </a:solidFill>
              </a:rPr>
              <a:t>Qu’est-ce qu’un (le) fait religieux ?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A7FF9A3-5B49-9E47-9942-9937D13AFBA5}"/>
              </a:ext>
            </a:extLst>
          </p:cNvPr>
          <p:cNvSpPr txBox="1">
            <a:spLocks/>
          </p:cNvSpPr>
          <p:nvPr/>
        </p:nvSpPr>
        <p:spPr>
          <a:xfrm>
            <a:off x="457199" y="1705428"/>
            <a:ext cx="8686801" cy="51525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fr-FR" b="1" dirty="0"/>
              <a:t>Un fait a trois caractéristiques. </a:t>
            </a:r>
          </a:p>
          <a:p>
            <a:pPr algn="just">
              <a:buFontTx/>
              <a:buChar char="-"/>
            </a:pPr>
            <a:r>
              <a:rPr lang="fr-FR" b="1" u="sng" dirty="0"/>
              <a:t>Premièrement</a:t>
            </a:r>
            <a:r>
              <a:rPr lang="fr-FR" b="1" dirty="0"/>
              <a:t>, il se constate et s’impose à tous</a:t>
            </a:r>
            <a:r>
              <a:rPr lang="fr-FR" dirty="0"/>
              <a:t>.</a:t>
            </a:r>
          </a:p>
          <a:p>
            <a:pPr algn="just">
              <a:buFontTx/>
              <a:buChar char="-"/>
            </a:pPr>
            <a:r>
              <a:rPr lang="fr-FR" b="1" u="sng" dirty="0"/>
              <a:t>Deuxièmement</a:t>
            </a:r>
            <a:r>
              <a:rPr lang="fr-FR" b="1" dirty="0"/>
              <a:t>, un fait ne préjuge ni de sa nature, ni du statut moral ou épistémologique à lui accorder. Prendre acte n’est pas prendre parti</a:t>
            </a:r>
            <a:r>
              <a:rPr lang="fr-FR" dirty="0"/>
              <a:t>. </a:t>
            </a:r>
          </a:p>
          <a:p>
            <a:pPr algn="just">
              <a:buFontTx/>
              <a:buChar char="-"/>
            </a:pPr>
            <a:r>
              <a:rPr lang="fr-FR" b="1" u="sng" dirty="0"/>
              <a:t>Troisièmement</a:t>
            </a:r>
            <a:r>
              <a:rPr lang="fr-FR" b="1" dirty="0"/>
              <a:t>, un fait est englobant</a:t>
            </a:r>
            <a:r>
              <a:rPr lang="fr-FR" dirty="0"/>
              <a:t>.</a:t>
            </a:r>
            <a:endParaRPr lang="fr-FR" b="1" dirty="0"/>
          </a:p>
          <a:p>
            <a:pPr algn="just">
              <a:buFont typeface="Wingdings" pitchFamily="2" charset="2"/>
              <a:buChar char="à"/>
            </a:pPr>
            <a:r>
              <a:rPr lang="fr-FR" b="1" dirty="0">
                <a:solidFill>
                  <a:srgbClr val="0432FF"/>
                </a:solidFill>
              </a:rPr>
              <a:t>Le fait (religieux) est (donc) observable, neutre et pluraliste</a:t>
            </a:r>
            <a:r>
              <a:rPr lang="fr-FR" dirty="0"/>
              <a:t>. </a:t>
            </a:r>
          </a:p>
          <a:p>
            <a:pPr marL="0" indent="0" algn="just">
              <a:buNone/>
            </a:pPr>
            <a:r>
              <a:rPr lang="fr-FR" dirty="0"/>
              <a:t>(source, Régis Debray, </a:t>
            </a:r>
            <a:r>
              <a:rPr lang="fr-FR" u="sng" dirty="0"/>
              <a:t>L’enseignement du fait religieux à l’école laïque</a:t>
            </a:r>
            <a:r>
              <a:rPr lang="fr-FR" dirty="0"/>
              <a:t>, 2002).</a:t>
            </a:r>
          </a:p>
        </p:txBody>
      </p:sp>
    </p:spTree>
    <p:extLst>
      <p:ext uri="{BB962C8B-B14F-4D97-AF65-F5344CB8AC3E}">
        <p14:creationId xmlns:p14="http://schemas.microsoft.com/office/powerpoint/2010/main" val="174926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3F9F3BC-5373-9242-9B86-8D4370A5E591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924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/>
              <a:t>C) Fait religieux et laïcité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6D8A73-F731-2B47-AF81-B81D8B33B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88" y="92467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Une référence : </a:t>
            </a:r>
            <a:r>
              <a:rPr lang="fr-FR" dirty="0">
                <a:solidFill>
                  <a:srgbClr val="7030A0"/>
                </a:solidFill>
              </a:rPr>
              <a:t>l’IESR (2002)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4D7D69-7188-DA48-B886-17328CBE3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0" y="2332036"/>
            <a:ext cx="5793917" cy="26687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4D66A6-FEC6-6444-BC91-89488059D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728" y="989521"/>
            <a:ext cx="3989369" cy="13425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277372-E66D-4054-B2D2-28FBE6C62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548" y="-86706"/>
            <a:ext cx="5804452" cy="694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7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60337"/>
            <a:ext cx="9144000" cy="1143000"/>
          </a:xfrm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En cycle 3 en « histoire des arts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9699" y="1524000"/>
            <a:ext cx="8585847" cy="5334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800" dirty="0"/>
              <a:t>« </a:t>
            </a:r>
            <a:r>
              <a:rPr lang="fr-FR" sz="2800" b="1" i="1" dirty="0"/>
              <a:t>Le cycle 3 </a:t>
            </a:r>
            <a:r>
              <a:rPr lang="fr-FR" sz="2800" i="1" dirty="0"/>
              <a:t>voit l’apparition de l’enseignement </a:t>
            </a:r>
            <a:r>
              <a:rPr lang="fr-FR" sz="2800" b="1" i="1" dirty="0"/>
              <a:t>d’</a:t>
            </a:r>
            <a:r>
              <a:rPr lang="fr-FR" sz="2800" b="1" i="1" dirty="0">
                <a:solidFill>
                  <a:srgbClr val="0432FF"/>
                </a:solidFill>
              </a:rPr>
              <a:t>histoire des arts</a:t>
            </a:r>
            <a:r>
              <a:rPr lang="fr-FR" sz="2800" i="1" dirty="0"/>
              <a:t>. Cet </a:t>
            </a:r>
            <a:r>
              <a:rPr lang="fr-FR" sz="2800" b="1" i="1" dirty="0">
                <a:solidFill>
                  <a:srgbClr val="0432FF"/>
                </a:solidFill>
              </a:rPr>
              <a:t>enseignement pluridisciplinaire </a:t>
            </a:r>
            <a:r>
              <a:rPr lang="fr-FR" sz="2800" i="1" dirty="0"/>
              <a:t>implique </a:t>
            </a:r>
            <a:r>
              <a:rPr lang="fr-FR" sz="2800" b="1" i="1" dirty="0">
                <a:solidFill>
                  <a:srgbClr val="7030A0"/>
                </a:solidFill>
              </a:rPr>
              <a:t>explicitement un recours aux faits religieux </a:t>
            </a:r>
            <a:r>
              <a:rPr lang="fr-FR" sz="2800" i="1" dirty="0"/>
              <a:t>à plusieurs reprises. En termes de compétences, les élèves doivent :</a:t>
            </a:r>
          </a:p>
          <a:p>
            <a:pPr algn="just">
              <a:buFontTx/>
              <a:buChar char="-"/>
            </a:pPr>
            <a:r>
              <a:rPr lang="fr-FR" sz="2800" i="1" dirty="0"/>
              <a:t>identifier des personnages mythologiques ou religieux </a:t>
            </a:r>
          </a:p>
          <a:p>
            <a:pPr algn="just">
              <a:buFontTx/>
              <a:buChar char="-"/>
            </a:pPr>
            <a:r>
              <a:rPr lang="fr-FR" sz="2800" i="1" dirty="0"/>
              <a:t>connaître les mythes antiques et fondateurs, notamment bibliques ;</a:t>
            </a:r>
          </a:p>
          <a:p>
            <a:pPr algn="just">
              <a:buFontTx/>
              <a:buChar char="-"/>
            </a:pPr>
            <a:r>
              <a:rPr lang="fr-FR" sz="2800" i="1" dirty="0"/>
              <a:t>mettre en relation un texte connu (récit, fable, poésie, texte religieux ou mythologique) et plusieurs de ses illustrations ou transpositions visuelles, musicales, scéniques, chorégraphiques ou filmique. </a:t>
            </a:r>
            <a:r>
              <a:rPr lang="fr-FR" sz="2800" dirty="0"/>
              <a:t>» (IESR)</a:t>
            </a:r>
            <a:endParaRPr lang="fr-FR" sz="28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773"/>
            <a:ext cx="9144000" cy="1143000"/>
          </a:xfrm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/>
              <a:t>En cycle 3, en histoire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0588" y="1271373"/>
            <a:ext cx="8802823" cy="544692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fr-FR" sz="2800" dirty="0"/>
              <a:t>Un des objectifs du cycle 3 est de </a:t>
            </a:r>
            <a:r>
              <a:rPr lang="fr-FR" sz="2800" b="1" dirty="0">
                <a:solidFill>
                  <a:srgbClr val="7030A0"/>
                </a:solidFill>
              </a:rPr>
              <a:t>distinguer histoire et fiction/savoir et croyance </a:t>
            </a:r>
            <a:r>
              <a:rPr lang="fr-FR" sz="2800" dirty="0"/>
              <a:t>[…]. </a:t>
            </a:r>
            <a:r>
              <a:rPr lang="fr-FR" sz="2800" b="1" dirty="0"/>
              <a:t>Le programme d’histoire comporte plusieurs entrées consacrées aux faits religieux</a:t>
            </a:r>
            <a:r>
              <a:rPr lang="fr-FR" sz="2800" dirty="0"/>
              <a:t>. </a:t>
            </a:r>
          </a:p>
          <a:p>
            <a:pPr marL="0" indent="0" algn="just">
              <a:buNone/>
            </a:pPr>
            <a:r>
              <a:rPr lang="fr-FR" sz="2800" u="sng" dirty="0">
                <a:solidFill>
                  <a:srgbClr val="0432FF"/>
                </a:solidFill>
              </a:rPr>
              <a:t>En CM1</a:t>
            </a:r>
            <a:r>
              <a:rPr lang="fr-FR" sz="2800" dirty="0">
                <a:solidFill>
                  <a:srgbClr val="0432FF"/>
                </a:solidFill>
              </a:rPr>
              <a:t>, le christianisme (« christianisation ») </a:t>
            </a:r>
            <a:r>
              <a:rPr lang="fr-FR" sz="2800" dirty="0"/>
              <a:t>est présenté comme un héritage de l’Empire romain. </a:t>
            </a:r>
          </a:p>
          <a:p>
            <a:pPr marL="0" indent="0" algn="just">
              <a:buNone/>
            </a:pPr>
            <a:r>
              <a:rPr lang="fr-FR" sz="2800" dirty="0"/>
              <a:t>Le </a:t>
            </a:r>
            <a:r>
              <a:rPr lang="fr-FR" sz="2800" dirty="0">
                <a:solidFill>
                  <a:srgbClr val="0432FF"/>
                </a:solidFill>
              </a:rPr>
              <a:t>baptême de Clovis</a:t>
            </a:r>
            <a:r>
              <a:rPr lang="fr-FR" sz="2800" dirty="0"/>
              <a:t>, la création d’un empire romain-chrétien par Charlemagne et la figure de </a:t>
            </a:r>
            <a:r>
              <a:rPr lang="fr-FR" sz="2800" dirty="0">
                <a:solidFill>
                  <a:srgbClr val="0432FF"/>
                </a:solidFill>
              </a:rPr>
              <a:t>Louis IX « roi chrétien </a:t>
            </a:r>
            <a:r>
              <a:rPr lang="fr-FR" sz="2800" dirty="0"/>
              <a:t>» permettent de dégager l’importance du christianisme au Moyen Âge.</a:t>
            </a:r>
          </a:p>
          <a:p>
            <a:pPr marL="0" indent="0" algn="just">
              <a:buNone/>
            </a:pPr>
            <a:r>
              <a:rPr lang="fr-FR" sz="2800" dirty="0"/>
              <a:t>L’étude de l’édit de Nantes est liée à celle des </a:t>
            </a:r>
            <a:r>
              <a:rPr lang="fr-FR" sz="2800" dirty="0">
                <a:solidFill>
                  <a:srgbClr val="0432FF"/>
                </a:solidFill>
              </a:rPr>
              <a:t>guerres de religions</a:t>
            </a:r>
            <a:r>
              <a:rPr lang="fr-FR" sz="2800" dirty="0"/>
              <a:t> et une rapide présentation de la Réforme (protestante) est nécessaire. </a:t>
            </a:r>
          </a:p>
          <a:p>
            <a:pPr marL="0" indent="0" algn="just">
              <a:buNone/>
            </a:pPr>
            <a:r>
              <a:rPr lang="fr-FR" sz="2800" u="sng" dirty="0">
                <a:solidFill>
                  <a:srgbClr val="0432FF"/>
                </a:solidFill>
              </a:rPr>
              <a:t>Le CM2 </a:t>
            </a:r>
            <a:r>
              <a:rPr lang="fr-FR" sz="2800" dirty="0">
                <a:solidFill>
                  <a:srgbClr val="0432FF"/>
                </a:solidFill>
              </a:rPr>
              <a:t>ne prévoit aucun travail explicite sur des faits religieux</a:t>
            </a:r>
            <a:r>
              <a:rPr lang="fr-FR" sz="2800" dirty="0"/>
              <a:t>, mais comporte l’étude de </a:t>
            </a:r>
            <a:r>
              <a:rPr lang="fr-FR" sz="2800" dirty="0">
                <a:solidFill>
                  <a:srgbClr val="FF0000"/>
                </a:solidFill>
              </a:rPr>
              <a:t>l’école laïque </a:t>
            </a:r>
            <a:r>
              <a:rPr lang="fr-FR" sz="2800" dirty="0"/>
              <a:t>de Jules Ferry.</a:t>
            </a:r>
          </a:p>
        </p:txBody>
      </p:sp>
    </p:spTree>
    <p:extLst>
      <p:ext uri="{BB962C8B-B14F-4D97-AF65-F5344CB8AC3E}">
        <p14:creationId xmlns:p14="http://schemas.microsoft.com/office/powerpoint/2010/main" val="33539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61572BB6-B044-3848-A8FB-45E336A2F3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396015"/>
              </p:ext>
            </p:extLst>
          </p:nvPr>
        </p:nvGraphicFramePr>
        <p:xfrm>
          <a:off x="143838" y="182501"/>
          <a:ext cx="8856324" cy="6492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722">
                  <a:extLst>
                    <a:ext uri="{9D8B030D-6E8A-4147-A177-3AD203B41FA5}">
                      <a16:colId xmlns:a16="http://schemas.microsoft.com/office/drawing/2014/main" val="3064452125"/>
                    </a:ext>
                  </a:extLst>
                </a:gridCol>
                <a:gridCol w="3986373">
                  <a:extLst>
                    <a:ext uri="{9D8B030D-6E8A-4147-A177-3AD203B41FA5}">
                      <a16:colId xmlns:a16="http://schemas.microsoft.com/office/drawing/2014/main" val="2358155814"/>
                    </a:ext>
                  </a:extLst>
                </a:gridCol>
                <a:gridCol w="3606229">
                  <a:extLst>
                    <a:ext uri="{9D8B030D-6E8A-4147-A177-3AD203B41FA5}">
                      <a16:colId xmlns:a16="http://schemas.microsoft.com/office/drawing/2014/main" val="2659170552"/>
                    </a:ext>
                  </a:extLst>
                </a:gridCol>
              </a:tblGrid>
              <a:tr h="356358">
                <a:tc>
                  <a:txBody>
                    <a:bodyPr/>
                    <a:lstStyle/>
                    <a:p>
                      <a:r>
                        <a:rPr lang="fr-FR" sz="1600" dirty="0"/>
                        <a:t>Programmes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Thèmes – axes du programmes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Contenus – notions en jeu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903692"/>
                  </a:ext>
                </a:extLst>
              </a:tr>
              <a:tr h="882483">
                <a:tc>
                  <a:txBody>
                    <a:bodyPr/>
                    <a:lstStyle/>
                    <a:p>
                      <a:r>
                        <a:rPr lang="fr-FR" dirty="0">
                          <a:highlight>
                            <a:srgbClr val="FFFF00"/>
                          </a:highlight>
                        </a:rPr>
                        <a:t>Cycle 2</a:t>
                      </a:r>
                    </a:p>
                    <a:p>
                      <a:r>
                        <a:rPr lang="fr-FR" sz="1600" dirty="0">
                          <a:highlight>
                            <a:srgbClr val="FFFF00"/>
                          </a:highlight>
                        </a:rPr>
                        <a:t>Temps (espace)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Modes de vie </a:t>
                      </a:r>
                      <a:r>
                        <a:rPr lang="fr-FR" dirty="0"/>
                        <a:t>(dans le temps et dans l’espace)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i="1" dirty="0">
                          <a:solidFill>
                            <a:srgbClr val="7030A0"/>
                          </a:solidFill>
                        </a:rPr>
                        <a:t>Ex : seigneurs et paysans au </a:t>
                      </a:r>
                      <a:r>
                        <a:rPr lang="fr-FR" sz="1600" b="0" i="1">
                          <a:solidFill>
                            <a:srgbClr val="7030A0"/>
                          </a:solidFill>
                        </a:rPr>
                        <a:t>Moyen Age</a:t>
                      </a:r>
                    </a:p>
                    <a:p>
                      <a:r>
                        <a:rPr lang="fr-FR" sz="1600" b="1" i="1">
                          <a:solidFill>
                            <a:srgbClr val="7030A0"/>
                          </a:solidFill>
                        </a:rPr>
                        <a:t>Les </a:t>
                      </a:r>
                      <a:r>
                        <a:rPr lang="fr-FR" sz="1600" b="1" i="1" dirty="0">
                          <a:solidFill>
                            <a:srgbClr val="7030A0"/>
                          </a:solidFill>
                        </a:rPr>
                        <a:t>fêtes </a:t>
                      </a:r>
                      <a:r>
                        <a:rPr lang="fr-FR" sz="1600" i="1" dirty="0">
                          <a:solidFill>
                            <a:srgbClr val="7030A0"/>
                          </a:solidFill>
                        </a:rPr>
                        <a:t>(/calendrier) civique et religieux </a:t>
                      </a:r>
                    </a:p>
                    <a:p>
                      <a:r>
                        <a:rPr lang="fr-FR" sz="1600" b="1" i="1" dirty="0">
                          <a:solidFill>
                            <a:srgbClr val="7030A0"/>
                          </a:solidFill>
                        </a:rPr>
                        <a:t>Le mariage </a:t>
                      </a:r>
                      <a:r>
                        <a:rPr lang="fr-FR" sz="1600" i="1" dirty="0">
                          <a:solidFill>
                            <a:srgbClr val="7030A0"/>
                          </a:solidFill>
                        </a:rPr>
                        <a:t>(</a:t>
                      </a:r>
                      <a:r>
                        <a:rPr lang="fr-FR" sz="1600" i="1" dirty="0" err="1">
                          <a:solidFill>
                            <a:srgbClr val="7030A0"/>
                          </a:solidFill>
                        </a:rPr>
                        <a:t>civil+PACS</a:t>
                      </a:r>
                      <a:r>
                        <a:rPr lang="fr-FR" sz="1600" i="1" dirty="0">
                          <a:solidFill>
                            <a:srgbClr val="7030A0"/>
                          </a:solidFill>
                        </a:rPr>
                        <a:t>/religions)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76852"/>
                  </a:ext>
                </a:extLst>
              </a:tr>
              <a:tr h="623626">
                <a:tc>
                  <a:txBody>
                    <a:bodyPr/>
                    <a:lstStyle/>
                    <a:p>
                      <a:r>
                        <a:rPr lang="fr-FR" dirty="0">
                          <a:highlight>
                            <a:srgbClr val="00FF00"/>
                          </a:highlight>
                        </a:rPr>
                        <a:t>EMC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Respecter autrui </a:t>
                      </a:r>
                      <a:r>
                        <a:rPr lang="fr-FR" b="1" dirty="0">
                          <a:sym typeface="Wingdings" pitchFamily="2" charset="2"/>
                        </a:rPr>
                        <a:t></a:t>
                      </a:r>
                      <a:endParaRPr lang="fr-FR" b="1" dirty="0"/>
                    </a:p>
                    <a:p>
                      <a:r>
                        <a:rPr lang="fr-FR" b="1" dirty="0"/>
                        <a:t>Acquérir et partager les valeurs de la République </a:t>
                      </a:r>
                      <a:r>
                        <a:rPr lang="fr-FR" b="1" dirty="0">
                          <a:sym typeface="Wingdings" pitchFamily="2" charset="2"/>
                        </a:rPr>
                        <a:t></a:t>
                      </a:r>
                      <a:endParaRPr lang="fr-FR" b="1" dirty="0"/>
                    </a:p>
                    <a:p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Aborder la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comme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liberte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de croire ou de ne pas croire. </a:t>
                      </a:r>
                      <a:endParaRPr lang="fr-F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i="1" dirty="0">
                          <a:solidFill>
                            <a:srgbClr val="7030A0"/>
                          </a:solidFill>
                        </a:rPr>
                        <a:t>Le respect des autres dans leur diversité : la conscience de la diversité des croyances et des convictions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i="1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 valeurs et principes : la </a:t>
                      </a:r>
                      <a:r>
                        <a:rPr lang="fr-FR" sz="14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liberte</a:t>
                      </a: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́, l’</a:t>
                      </a:r>
                      <a:r>
                        <a:rPr lang="fr-FR" sz="14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égalite</a:t>
                      </a: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́, la </a:t>
                      </a:r>
                      <a:r>
                        <a:rPr lang="fr-FR" sz="14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fraternite</a:t>
                      </a: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́, la </a:t>
                      </a:r>
                      <a:r>
                        <a:rPr lang="fr-FR" sz="14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4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́. </a:t>
                      </a:r>
                      <a:endParaRPr lang="fr-FR" sz="1400" i="1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832542"/>
                  </a:ext>
                </a:extLst>
              </a:tr>
              <a:tr h="2227235">
                <a:tc>
                  <a:txBody>
                    <a:bodyPr/>
                    <a:lstStyle/>
                    <a:p>
                      <a:r>
                        <a:rPr lang="fr-FR" dirty="0">
                          <a:highlight>
                            <a:srgbClr val="FFFF00"/>
                          </a:highlight>
                        </a:rPr>
                        <a:t>Cycle 3</a:t>
                      </a:r>
                    </a:p>
                    <a:p>
                      <a:r>
                        <a:rPr lang="fr-FR" dirty="0">
                          <a:highlight>
                            <a:srgbClr val="FFFF00"/>
                          </a:highlight>
                        </a:rPr>
                        <a:t>Histoire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• La religion des Gaulois et des Gallo-romains</a:t>
                      </a:r>
                    </a:p>
                    <a:p>
                      <a:r>
                        <a:rPr lang="fr-FR" sz="1600" dirty="0"/>
                        <a:t>• La christianisation de la Gaule romaine / Clovis</a:t>
                      </a:r>
                    </a:p>
                    <a:p>
                      <a:r>
                        <a:rPr lang="fr-FR" sz="1600" dirty="0"/>
                        <a:t>• Louis IX roi chrétien</a:t>
                      </a:r>
                    </a:p>
                    <a:p>
                      <a:r>
                        <a:rPr lang="fr-FR" sz="1600" dirty="0"/>
                        <a:t>• Henri IV et l’Edit de Nantes (guerres de religion)</a:t>
                      </a:r>
                    </a:p>
                    <a:p>
                      <a:r>
                        <a:rPr lang="fr-FR" sz="1600" i="1" dirty="0"/>
                        <a:t>• La Révolution française</a:t>
                      </a:r>
                    </a:p>
                    <a:p>
                      <a:r>
                        <a:rPr lang="fr-FR" sz="1600" dirty="0"/>
                        <a:t>• L’école de Jules Ferry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Polythéisme</a:t>
                      </a:r>
                    </a:p>
                    <a:p>
                      <a:endParaRPr lang="fr-FR" sz="1600" dirty="0">
                        <a:solidFill>
                          <a:srgbClr val="7030A0"/>
                        </a:solidFill>
                      </a:endParaRPr>
                    </a:p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Chrétiens (conversion et baptême)</a:t>
                      </a:r>
                    </a:p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Croisades, rituel du sacre</a:t>
                      </a:r>
                    </a:p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Catholiques et protestants</a:t>
                      </a:r>
                    </a:p>
                    <a:p>
                      <a:endParaRPr lang="fr-FR" sz="1600" dirty="0">
                        <a:solidFill>
                          <a:srgbClr val="7030A0"/>
                        </a:solidFill>
                      </a:endParaRPr>
                    </a:p>
                    <a:p>
                      <a:r>
                        <a:rPr lang="fr-FR" sz="1600" i="1" dirty="0">
                          <a:solidFill>
                            <a:srgbClr val="7030A0"/>
                          </a:solidFill>
                        </a:rPr>
                        <a:t>L’état civil</a:t>
                      </a:r>
                    </a:p>
                    <a:p>
                      <a:r>
                        <a:rPr lang="fr-FR" sz="1600" dirty="0">
                          <a:solidFill>
                            <a:srgbClr val="7030A0"/>
                          </a:solidFill>
                        </a:rPr>
                        <a:t>École publique laïque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023409"/>
                  </a:ext>
                </a:extLst>
              </a:tr>
              <a:tr h="1054171">
                <a:tc>
                  <a:txBody>
                    <a:bodyPr/>
                    <a:lstStyle/>
                    <a:p>
                      <a:r>
                        <a:rPr lang="fr-FR" dirty="0">
                          <a:highlight>
                            <a:srgbClr val="00FF00"/>
                          </a:highlight>
                        </a:rPr>
                        <a:t>EMC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/>
                        <a:t>Acquérir et partager les valeurs de la République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Comprendre que la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accorde à chacun un droit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égal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à exercer librement son jugement et exige le respect de ce droit chez autrui </a:t>
                      </a:r>
                      <a:endParaRPr lang="fr-FR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i="1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i="1" kern="1200" dirty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</a:t>
                      </a:r>
                      <a:r>
                        <a:rPr lang="fr-FR" sz="16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comme </a:t>
                      </a:r>
                      <a:r>
                        <a:rPr lang="fr-FR" sz="1600" i="1" kern="1200" dirty="0" err="1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liberte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́ de penser et de croire ou de ne pas croire à travers la 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Charte de la </a:t>
                      </a:r>
                      <a:r>
                        <a:rPr lang="fr-FR" sz="1600" i="1" kern="1200" dirty="0" err="1">
                          <a:solidFill>
                            <a:srgbClr val="7030A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laïcite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́ à l’</a:t>
                      </a:r>
                      <a:r>
                        <a:rPr lang="fr-FR" sz="1600" i="1" kern="1200" dirty="0" err="1">
                          <a:solidFill>
                            <a:srgbClr val="7030A0"/>
                          </a:solidFill>
                          <a:effectLst/>
                          <a:highlight>
                            <a:srgbClr val="00FFFF"/>
                          </a:highlight>
                          <a:latin typeface="+mn-lt"/>
                          <a:ea typeface="+mn-ea"/>
                          <a:cs typeface="+mn-cs"/>
                        </a:rPr>
                        <a:t>école</a:t>
                      </a:r>
                      <a:r>
                        <a:rPr lang="fr-FR" sz="1600" i="1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fr-FR" sz="1600" i="1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092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198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9906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99" y="961025"/>
            <a:ext cx="8229600" cy="540768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FR" i="1" dirty="0"/>
              <a:t>Vigilance vis-à-vis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i="1" dirty="0"/>
              <a:t>des manuels (ex : Hatier)	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E5A391E-5008-B343-B296-4517A553C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631" y="934948"/>
            <a:ext cx="4632369" cy="33195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BF4FA0-7071-644B-B449-EBE44CBC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420"/>
            <a:ext cx="9144000" cy="30293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3C4D83-FB14-AB5C-5F5F-AE2B6F03C660}"/>
              </a:ext>
            </a:extLst>
          </p:cNvPr>
          <p:cNvSpPr txBox="1"/>
          <p:nvPr/>
        </p:nvSpPr>
        <p:spPr>
          <a:xfrm>
            <a:off x="0" y="4876800"/>
            <a:ext cx="1265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Texte de cours du manuel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F858675-C970-8EE4-BA47-D96F6CE8C315}"/>
              </a:ext>
            </a:extLst>
          </p:cNvPr>
          <p:cNvCxnSpPr>
            <a:cxnSpLocks/>
          </p:cNvCxnSpPr>
          <p:nvPr/>
        </p:nvCxnSpPr>
        <p:spPr>
          <a:xfrm>
            <a:off x="906123" y="5556250"/>
            <a:ext cx="4613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96EB9829-50A8-4AA8-B1FE-D2E810143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0" y="3131821"/>
            <a:ext cx="9051891" cy="37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3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24928BD-8CEA-D659-24F6-EEA5E3044100}"/>
              </a:ext>
            </a:extLst>
          </p:cNvPr>
          <p:cNvSpPr txBox="1"/>
          <p:nvPr/>
        </p:nvSpPr>
        <p:spPr>
          <a:xfrm>
            <a:off x="1" y="619088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Choisissez un des 4 thèmes. En quoi les documents fournis concernent-ils le fait religieux ?  Est-il pertinent de les utiliser avec des élèves par rapport au thème à traiter en CM ?</a:t>
            </a:r>
            <a:endParaRPr lang="fr-FR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43D48E-BC45-4712-8DBA-19B3B6544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" y="0"/>
            <a:ext cx="4515899" cy="61908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FA7F54-2F46-9262-240B-88D10111E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079" y="20782"/>
            <a:ext cx="4729469" cy="61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87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72" y="0"/>
            <a:ext cx="8229600" cy="1019906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0289"/>
            <a:ext cx="8229600" cy="5654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i="1" dirty="0"/>
              <a:t>La christianisation de la Gaule romaine   	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DB3D41-6342-0640-8DD4-74C9F050ABA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22" y="1285323"/>
            <a:ext cx="4410075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21AC64-7A8D-0042-90F5-3D1481BB244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472928"/>
            <a:ext cx="2324100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C931709-310A-3D4D-936D-D62CC9228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4057048"/>
            <a:ext cx="4286250" cy="28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976"/>
            <a:ext cx="8229600" cy="1019906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9061"/>
            <a:ext cx="8229600" cy="5407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i="1" dirty="0"/>
              <a:t>Louis IX, roi très chrétien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E13DB4-86FA-004F-BF6D-252B9CE72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5596"/>
            <a:ext cx="4726073" cy="35047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943DC71-7C12-3E45-8964-B08F972752AA}"/>
              </a:ext>
            </a:extLst>
          </p:cNvPr>
          <p:cNvSpPr txBox="1"/>
          <p:nvPr/>
        </p:nvSpPr>
        <p:spPr>
          <a:xfrm>
            <a:off x="0" y="5251521"/>
            <a:ext cx="4895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Miniature extraite de « </a:t>
            </a:r>
            <a:r>
              <a:rPr lang="fr-FR" sz="1600" u="sng" dirty="0"/>
              <a:t>Vie et miracles de Saint-Louis </a:t>
            </a:r>
            <a:r>
              <a:rPr lang="fr-FR" sz="1600" dirty="0"/>
              <a:t>», par Guillaume de Saint-Pathus, vers 1330-1351.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4BFBE92-BD07-E94D-939D-D0D35B041F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8620" y="1657565"/>
            <a:ext cx="2075380" cy="290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FA3F74F-3FC5-E444-A1A9-450C62AA1F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6073" y="2771260"/>
            <a:ext cx="2614844" cy="336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AAD2265-132F-D504-7F22-BB8841599F05}"/>
              </a:ext>
            </a:extLst>
          </p:cNvPr>
          <p:cNvSpPr txBox="1"/>
          <p:nvPr/>
        </p:nvSpPr>
        <p:spPr>
          <a:xfrm>
            <a:off x="7340917" y="4550108"/>
            <a:ext cx="1803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Un juif portant la rouelle dans le Royaume de France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616D97-15BC-7C4C-5282-CBAC42B027D6}"/>
              </a:ext>
            </a:extLst>
          </p:cNvPr>
          <p:cNvSpPr txBox="1"/>
          <p:nvPr/>
        </p:nvSpPr>
        <p:spPr>
          <a:xfrm>
            <a:off x="0" y="6166489"/>
            <a:ext cx="6440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</a:t>
            </a:r>
            <a:r>
              <a:rPr lang="fr-US" dirty="0"/>
              <a:t>iniature : </a:t>
            </a:r>
            <a:r>
              <a:rPr lang="fr-FR" dirty="0">
                <a:latin typeface="FiraSans Regular"/>
              </a:rPr>
              <a:t>i</a:t>
            </a:r>
            <a:r>
              <a:rPr lang="fr-FR" b="0" i="0" u="none" strike="noStrike" dirty="0">
                <a:effectLst/>
                <a:latin typeface="FiraSans Regular"/>
              </a:rPr>
              <a:t>mage peinte participant à l'enluminure d'un manuscrit</a:t>
            </a:r>
          </a:p>
          <a:p>
            <a:r>
              <a:rPr lang="fr-FR" dirty="0">
                <a:latin typeface="FiraSans Regular"/>
              </a:rPr>
              <a:t>Ordonnance </a:t>
            </a:r>
            <a:r>
              <a:rPr lang="fr-FR">
                <a:latin typeface="FiraSans Regular"/>
              </a:rPr>
              <a:t>ou édit </a:t>
            </a:r>
            <a:r>
              <a:rPr lang="fr-FR" dirty="0">
                <a:latin typeface="FiraSans Regular"/>
              </a:rPr>
              <a:t>: loi décidée par le roi de France</a:t>
            </a: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173637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863"/>
            <a:ext cx="8229600" cy="69894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7803"/>
            <a:ext cx="8229600" cy="5768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i="1" dirty="0"/>
              <a:t>Henri IV et l’édit de Nantes                   		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E60D89-F328-EB4A-B979-1C44B49817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7000"/>
          </a:blip>
          <a:srcRect/>
          <a:stretch>
            <a:fillRect/>
          </a:stretch>
        </p:blipFill>
        <p:spPr bwMode="auto">
          <a:xfrm>
            <a:off x="291243" y="1915426"/>
            <a:ext cx="5861533" cy="385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E53F93-F9F6-5C44-9F18-05244D1FE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33" y="723278"/>
            <a:ext cx="2534024" cy="59540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AA1A48-AF71-BB4C-B900-5D0B366B14BB}"/>
              </a:ext>
            </a:extLst>
          </p:cNvPr>
          <p:cNvSpPr/>
          <p:nvPr/>
        </p:nvSpPr>
        <p:spPr>
          <a:xfrm>
            <a:off x="291243" y="5768939"/>
            <a:ext cx="6027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P. </a:t>
            </a:r>
            <a:r>
              <a:rPr lang="fr-FR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Magiter</a:t>
            </a:r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Le poids de la Bible</a:t>
            </a:r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gravure, Musée Calvin, Noyon, XVIème siècle.</a:t>
            </a:r>
            <a:endParaRPr lang="fr-FR" sz="2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fr-FR" dirty="0"/>
              <a:t>Le calendrier du S1-S7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AA9631CB-8309-B840-8D75-9FE08B23CB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9482052"/>
              </p:ext>
            </p:extLst>
          </p:nvPr>
        </p:nvGraphicFramePr>
        <p:xfrm>
          <a:off x="344048" y="783450"/>
          <a:ext cx="8229600" cy="58829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6025">
                  <a:extLst>
                    <a:ext uri="{9D8B030D-6E8A-4147-A177-3AD203B41FA5}">
                      <a16:colId xmlns:a16="http://schemas.microsoft.com/office/drawing/2014/main" val="3674290312"/>
                    </a:ext>
                  </a:extLst>
                </a:gridCol>
                <a:gridCol w="2279695">
                  <a:extLst>
                    <a:ext uri="{9D8B030D-6E8A-4147-A177-3AD203B41FA5}">
                      <a16:colId xmlns:a16="http://schemas.microsoft.com/office/drawing/2014/main" val="1158433555"/>
                    </a:ext>
                  </a:extLst>
                </a:gridCol>
                <a:gridCol w="2538370">
                  <a:extLst>
                    <a:ext uri="{9D8B030D-6E8A-4147-A177-3AD203B41FA5}">
                      <a16:colId xmlns:a16="http://schemas.microsoft.com/office/drawing/2014/main" val="2325470888"/>
                    </a:ext>
                  </a:extLst>
                </a:gridCol>
                <a:gridCol w="1319507">
                  <a:extLst>
                    <a:ext uri="{9D8B030D-6E8A-4147-A177-3AD203B41FA5}">
                      <a16:colId xmlns:a16="http://schemas.microsoft.com/office/drawing/2014/main" val="584922829"/>
                    </a:ext>
                  </a:extLst>
                </a:gridCol>
                <a:gridCol w="1336003">
                  <a:extLst>
                    <a:ext uri="{9D8B030D-6E8A-4147-A177-3AD203B41FA5}">
                      <a16:colId xmlns:a16="http://schemas.microsoft.com/office/drawing/2014/main" val="1713835432"/>
                    </a:ext>
                  </a:extLst>
                </a:gridCol>
              </a:tblGrid>
              <a:tr h="295481">
                <a:tc>
                  <a:txBody>
                    <a:bodyPr/>
                    <a:lstStyle/>
                    <a:p>
                      <a:pPr algn="just"/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Thématiques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Contenus/Programmes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M1 A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M1 B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7844902"/>
                  </a:ext>
                </a:extLst>
              </a:tr>
              <a:tr h="501422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chemeClr val="bg1"/>
                          </a:solidFill>
                          <a:effectLst/>
                        </a:rPr>
                        <a:t>TD1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Le repérage dans le temps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Dates, périodes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3/09/2024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AprèsMidi2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3/09/2024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AprèsMidi1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9051723"/>
                  </a:ext>
                </a:extLst>
              </a:tr>
              <a:tr h="492961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chemeClr val="bg1"/>
                          </a:solidFill>
                          <a:effectLst/>
                        </a:rPr>
                        <a:t>TD2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Les traces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Préhistoire, Gaulois, Gallo-romains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9/09/2024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AprèsMidi2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9/09/2024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AprèsMidi1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4764638"/>
                  </a:ext>
                </a:extLst>
              </a:tr>
              <a:tr h="5164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effectLst/>
                        </a:rPr>
                        <a:t> TD3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Les modes de vie et leur évolution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i="1" dirty="0">
                          <a:effectLst/>
                        </a:rPr>
                        <a:t>Seigneurs et paysans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L'âge industriel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23/09/2024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effectLst/>
                        </a:rPr>
                        <a:t>Après-Midi2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23/09/2024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Après-Midi1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90252912"/>
                  </a:ext>
                </a:extLst>
              </a:tr>
              <a:tr h="516437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FFC000"/>
                          </a:solidFill>
                          <a:effectLst/>
                        </a:rPr>
                        <a:t>CM1</a:t>
                      </a:r>
                      <a:endParaRPr lang="fr-FR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L'histoire et son enseignement</a:t>
                      </a:r>
                      <a:endParaRPr lang="fr-FR" sz="16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3/10/2024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Matin1</a:t>
                      </a:r>
                      <a:endParaRPr lang="fr-FR" sz="16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3/10/2024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Matin1</a:t>
                      </a:r>
                      <a:endParaRPr lang="fr-FR" sz="16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4834745"/>
                  </a:ext>
                </a:extLst>
              </a:tr>
              <a:tr h="504699">
                <a:tc>
                  <a:txBody>
                    <a:bodyPr/>
                    <a:lstStyle/>
                    <a:p>
                      <a:pPr algn="just"/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RENDEZ-VOUS DE L’HISTOIRE DE BLOIS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Thème : </a:t>
                      </a:r>
                      <a:r>
                        <a:rPr lang="fr-FR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la ville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 11/10/2024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JOURNEE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9766512"/>
                  </a:ext>
                </a:extLst>
              </a:tr>
              <a:tr h="751180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chemeClr val="bg1"/>
                          </a:solidFill>
                          <a:effectLst/>
                        </a:rPr>
                        <a:t>TD4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Le pouvoir 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(organisation, idéologie, symboles)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Louis XIV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La Rév </a:t>
                      </a:r>
                      <a:r>
                        <a:rPr lang="fr-FR" sz="1600" b="0" dirty="0" err="1">
                          <a:effectLst/>
                        </a:rPr>
                        <a:t>fr.</a:t>
                      </a:r>
                      <a:r>
                        <a:rPr lang="fr-FR" sz="1600" b="0" dirty="0">
                          <a:effectLst/>
                        </a:rPr>
                        <a:t> et le Ier Empire</a:t>
                      </a:r>
                    </a:p>
                    <a:p>
                      <a:pPr algn="just"/>
                      <a:r>
                        <a:rPr lang="fr-FR" sz="1600" b="0" dirty="0">
                          <a:effectLst/>
                        </a:rPr>
                        <a:t>Le temps de la République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13/11/2024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effectLst/>
                        </a:rPr>
                        <a:t>Matin2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0" dirty="0">
                          <a:effectLst/>
                        </a:rPr>
                        <a:t>13/11/2024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effectLst/>
                        </a:rPr>
                        <a:t>Après-midi1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1007441"/>
                  </a:ext>
                </a:extLst>
              </a:tr>
              <a:tr h="528174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FF00"/>
                          </a:solidFill>
                          <a:effectLst/>
                        </a:rPr>
                        <a:t>TD5</a:t>
                      </a:r>
                      <a:endParaRPr lang="fr-FR" sz="16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1" dirty="0">
                          <a:effectLst/>
                        </a:rPr>
                        <a:t>Le fait religieux et la laïcité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1">
                          <a:effectLst/>
                        </a:rPr>
                        <a:t>Louis IX, Henri IV</a:t>
                      </a:r>
                    </a:p>
                    <a:p>
                      <a:pPr algn="just"/>
                      <a:r>
                        <a:rPr lang="fr-FR" sz="1600" b="1">
                          <a:effectLst/>
                        </a:rPr>
                        <a:t>L'école de Jules Ferry</a:t>
                      </a:r>
                      <a:endParaRPr lang="fr-FR" sz="16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1" dirty="0">
                          <a:effectLst/>
                        </a:rPr>
                        <a:t>19/11/2024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effectLst/>
                        </a:rPr>
                        <a:t>Matin2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b="1" dirty="0">
                          <a:effectLst/>
                        </a:rPr>
                        <a:t>19/11/2024</a:t>
                      </a:r>
                    </a:p>
                    <a:p>
                      <a:pPr algn="just"/>
                      <a:r>
                        <a:rPr lang="fr-FR" sz="1600" b="1" dirty="0">
                          <a:effectLst/>
                        </a:rPr>
                        <a:t>Après-midi1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2425104"/>
                  </a:ext>
                </a:extLst>
              </a:tr>
              <a:tr h="539911">
                <a:tc>
                  <a:txBody>
                    <a:bodyPr/>
                    <a:lstStyle/>
                    <a:p>
                      <a:pPr algn="just"/>
                      <a:r>
                        <a:rPr lang="fr-FR" sz="1600">
                          <a:effectLst/>
                        </a:rPr>
                        <a:t>TD6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Les violences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La France dans les deux guerres mondiales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25/11/2024</a:t>
                      </a:r>
                    </a:p>
                    <a:p>
                      <a:pPr algn="just"/>
                      <a:r>
                        <a:rPr lang="fr-FR" sz="1600" dirty="0">
                          <a:effectLst/>
                        </a:rPr>
                        <a:t>Après-midi1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</a:rPr>
                        <a:t>29/11/2024</a:t>
                      </a:r>
                    </a:p>
                    <a:p>
                      <a:pPr algn="just"/>
                      <a:r>
                        <a:rPr lang="fr-FR" sz="1600" dirty="0">
                          <a:effectLst/>
                          <a:highlight>
                            <a:srgbClr val="FFFF00"/>
                          </a:highlight>
                        </a:rPr>
                        <a:t>Matin</a:t>
                      </a:r>
                      <a:endParaRPr lang="fr-FR" sz="16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5988930"/>
                  </a:ext>
                </a:extLst>
              </a:tr>
              <a:tr h="504699"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FFC000"/>
                          </a:solidFill>
                          <a:effectLst/>
                        </a:rPr>
                        <a:t>CM2</a:t>
                      </a:r>
                      <a:endParaRPr lang="fr-FR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La géographie et son enseignement</a:t>
                      </a:r>
                      <a:endParaRPr lang="fr-FR" sz="16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4/12/2024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Matin1</a:t>
                      </a:r>
                      <a:endParaRPr lang="fr-FR" sz="16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4/12/2024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432FF"/>
                          </a:solidFill>
                          <a:effectLst/>
                        </a:rPr>
                        <a:t>Matin1</a:t>
                      </a:r>
                      <a:endParaRPr lang="fr-FR" sz="160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8457724"/>
                  </a:ext>
                </a:extLst>
              </a:tr>
              <a:tr h="590959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0B050"/>
                          </a:solidFill>
                          <a:effectLst/>
                        </a:rPr>
                        <a:t>Evaluation de connaissances</a:t>
                      </a:r>
                      <a:endParaRPr lang="fr-FR" sz="16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0B050"/>
                          </a:solidFill>
                          <a:effectLst/>
                        </a:rPr>
                        <a:t> 2 questions sur 2 notions</a:t>
                      </a:r>
                    </a:p>
                    <a:p>
                      <a:pPr algn="just"/>
                      <a:r>
                        <a:rPr lang="fr-FR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 commentaire de doc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 10/12/2024 11h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600" dirty="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 10/12/2024 11h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438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674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49" y="0"/>
            <a:ext cx="8229600" cy="883578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28" y="725159"/>
            <a:ext cx="8409398" cy="5407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i="1" dirty="0"/>
              <a:t>L’école laïque de Jules Ferry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78F33C-F627-854B-986C-78EDD1EA5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269"/>
            <a:ext cx="4572000" cy="27956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D3B760A-8BFE-FD40-B349-D208C48A8D8E}"/>
              </a:ext>
            </a:extLst>
          </p:cNvPr>
          <p:cNvSpPr txBox="1"/>
          <p:nvPr/>
        </p:nvSpPr>
        <p:spPr>
          <a:xfrm>
            <a:off x="-71919" y="3965394"/>
            <a:ext cx="4331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Une école au milieu du XIXème siècle en France, gravure.</a:t>
            </a:r>
          </a:p>
          <a:p>
            <a:endParaRPr lang="fr-FR" sz="1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E3C4D3-7F39-3046-9B8F-A324ADA9E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18" y="1365392"/>
            <a:ext cx="4203208" cy="19614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BFDC93-CCFB-3044-B467-2B6E03A00D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0" y="4268072"/>
            <a:ext cx="3405696" cy="21569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4D0995-04A0-CC43-8A20-3D763E241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86" y="3965394"/>
            <a:ext cx="4666815" cy="289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535064C-9C29-2B4D-BB0C-0E7EEFCFCDFD}"/>
              </a:ext>
            </a:extLst>
          </p:cNvPr>
          <p:cNvSpPr txBox="1"/>
          <p:nvPr/>
        </p:nvSpPr>
        <p:spPr>
          <a:xfrm>
            <a:off x="-41095" y="6392730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Ecole primaire de garçons de </a:t>
            </a:r>
            <a:r>
              <a:rPr lang="fr-FR" sz="1400" dirty="0" err="1"/>
              <a:t>Damvillers</a:t>
            </a:r>
            <a:r>
              <a:rPr lang="fr-FR" sz="1400" dirty="0"/>
              <a:t>, 1899, Musée national de l'Education, Rouen.</a:t>
            </a:r>
          </a:p>
          <a:p>
            <a:pPr algn="r"/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24180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9906"/>
          </a:xfrm>
        </p:spPr>
        <p:txBody>
          <a:bodyPr>
            <a:normAutofit/>
          </a:bodyPr>
          <a:lstStyle/>
          <a:p>
            <a:r>
              <a:rPr lang="fr-FR" b="1" dirty="0"/>
              <a:t>C) Fait religieux et laïcité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F27858-154A-9349-B5C6-6CCCE615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9907"/>
            <a:ext cx="8229600" cy="5476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>
                <a:solidFill>
                  <a:srgbClr val="7030A0"/>
                </a:solidFill>
              </a:rPr>
              <a:t>Enseigner le fait religieux : des conseils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69476C4-4B87-7D4F-832B-FE171F13F874}"/>
              </a:ext>
            </a:extLst>
          </p:cNvPr>
          <p:cNvSpPr txBox="1">
            <a:spLocks/>
          </p:cNvSpPr>
          <p:nvPr/>
        </p:nvSpPr>
        <p:spPr>
          <a:xfrm>
            <a:off x="139699" y="1657565"/>
            <a:ext cx="9004301" cy="5200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fr-FR" b="1" dirty="0"/>
              <a:t>ne pas présenter une religion comme un ensemble statique</a:t>
            </a:r>
            <a:r>
              <a:rPr lang="fr-FR" dirty="0"/>
              <a:t> : </a:t>
            </a:r>
            <a:r>
              <a:rPr lang="fr-FR" b="1" dirty="0">
                <a:solidFill>
                  <a:srgbClr val="0432FF"/>
                </a:solidFill>
              </a:rPr>
              <a:t>historiciser le phénomène, le contextualiser </a:t>
            </a:r>
            <a:r>
              <a:rPr lang="fr-FR" b="1" dirty="0"/>
              <a:t>tout en évoquant croyances et pratiques</a:t>
            </a:r>
            <a:endParaRPr lang="fr-FR" b="1" dirty="0">
              <a:solidFill>
                <a:srgbClr val="0432FF"/>
              </a:solidFill>
            </a:endParaRPr>
          </a:p>
          <a:p>
            <a:pPr algn="just">
              <a:buFontTx/>
              <a:buChar char="-"/>
            </a:pPr>
            <a:r>
              <a:rPr lang="fr-FR" b="1" dirty="0"/>
              <a:t>Il faut pouvoir </a:t>
            </a:r>
            <a:r>
              <a:rPr lang="fr-FR" b="1" dirty="0">
                <a:solidFill>
                  <a:srgbClr val="0432FF"/>
                </a:solidFill>
              </a:rPr>
              <a:t>distinguer les croyances des savoirs</a:t>
            </a:r>
            <a:r>
              <a:rPr lang="fr-FR" dirty="0"/>
              <a:t>, par exemple dire « les Chrétiens pensent que… ».</a:t>
            </a:r>
          </a:p>
          <a:p>
            <a:pPr algn="just">
              <a:buFontTx/>
              <a:buChar char="-"/>
            </a:pPr>
            <a:r>
              <a:rPr lang="fr-FR" dirty="0"/>
              <a:t>Adopter si possible une </a:t>
            </a:r>
            <a:r>
              <a:rPr lang="fr-FR" b="1" dirty="0">
                <a:solidFill>
                  <a:srgbClr val="0432FF"/>
                </a:solidFill>
              </a:rPr>
              <a:t>démarche comparatiste (donc pluraliste) </a:t>
            </a:r>
            <a:r>
              <a:rPr lang="fr-FR" dirty="0"/>
              <a:t>permet d’</a:t>
            </a:r>
            <a:r>
              <a:rPr lang="fr-FR" b="1" dirty="0"/>
              <a:t>identifier des différences, mais aussi des similitudes</a:t>
            </a:r>
          </a:p>
          <a:p>
            <a:pPr algn="just">
              <a:buFontTx/>
              <a:buChar char="-"/>
            </a:pPr>
            <a:r>
              <a:rPr lang="fr-FR" b="1" dirty="0"/>
              <a:t>Privilégier une </a:t>
            </a:r>
            <a:r>
              <a:rPr lang="fr-FR" b="1" dirty="0">
                <a:solidFill>
                  <a:srgbClr val="0432FF"/>
                </a:solidFill>
              </a:rPr>
              <a:t>approche transdisciplinaire </a:t>
            </a:r>
            <a:r>
              <a:rPr lang="fr-FR" b="1" dirty="0"/>
              <a:t>: </a:t>
            </a:r>
            <a:r>
              <a:rPr lang="fr-FR" dirty="0"/>
              <a:t>histoire, géographie, enseignement moral et civique, littérature, arts (visuels, musical…)</a:t>
            </a:r>
            <a:endParaRPr lang="fr-FR" b="1" dirty="0"/>
          </a:p>
          <a:p>
            <a:pPr algn="just">
              <a:buFontTx/>
              <a:buChar char="-"/>
            </a:pPr>
            <a:r>
              <a:rPr lang="fr-FR" dirty="0"/>
              <a:t>A partir de personnages et de récits, </a:t>
            </a:r>
            <a:r>
              <a:rPr lang="fr-FR" b="1" dirty="0"/>
              <a:t>l’enjeu est la création d’une </a:t>
            </a:r>
            <a:r>
              <a:rPr lang="fr-FR" b="1" dirty="0">
                <a:solidFill>
                  <a:srgbClr val="0432FF"/>
                </a:solidFill>
              </a:rPr>
              <a:t>culture commune de savoirs sur les religions </a:t>
            </a:r>
            <a:r>
              <a:rPr lang="fr-FR" dirty="0"/>
              <a:t>avec des références partagées permettant de </a:t>
            </a:r>
            <a:r>
              <a:rPr lang="fr-FR" dirty="0">
                <a:solidFill>
                  <a:srgbClr val="0432FF"/>
                </a:solidFill>
              </a:rPr>
              <a:t>décoder le monde</a:t>
            </a:r>
          </a:p>
          <a:p>
            <a:pPr algn="just">
              <a:buFontTx/>
              <a:buChar char="-"/>
            </a:pPr>
            <a:r>
              <a:rPr lang="fr-FR" dirty="0"/>
              <a:t>Un </a:t>
            </a:r>
            <a:r>
              <a:rPr lang="fr-FR" b="1" dirty="0">
                <a:solidFill>
                  <a:srgbClr val="FF0000"/>
                </a:solidFill>
              </a:rPr>
              <a:t>danger</a:t>
            </a:r>
            <a:r>
              <a:rPr lang="fr-FR" dirty="0"/>
              <a:t> en classe </a:t>
            </a:r>
            <a:r>
              <a:rPr lang="fr-FR" b="1" dirty="0"/>
              <a:t>: </a:t>
            </a:r>
            <a:r>
              <a:rPr lang="fr-FR" b="1" dirty="0">
                <a:solidFill>
                  <a:srgbClr val="FF0000"/>
                </a:solidFill>
              </a:rPr>
              <a:t>renforcer les réflexes identitaires</a:t>
            </a:r>
            <a:r>
              <a:rPr lang="fr-FR" dirty="0"/>
              <a:t>, </a:t>
            </a:r>
            <a:r>
              <a:rPr lang="fr-FR" b="1" dirty="0"/>
              <a:t>véhiculer</a:t>
            </a:r>
            <a:r>
              <a:rPr lang="fr-FR" dirty="0"/>
              <a:t> malgré soi des </a:t>
            </a:r>
            <a:r>
              <a:rPr lang="fr-FR" b="1" dirty="0"/>
              <a:t>préjugés</a:t>
            </a:r>
            <a:r>
              <a:rPr lang="fr-FR" dirty="0"/>
              <a:t> (ex : toutes les personnes ayant des origines en Afrique du Nord seraient musulmanes)</a:t>
            </a:r>
          </a:p>
          <a:p>
            <a:pPr algn="just">
              <a:buFontTx/>
              <a:buChar char="-"/>
            </a:pPr>
            <a:r>
              <a:rPr lang="fr-FR" dirty="0"/>
              <a:t>Un </a:t>
            </a:r>
            <a:r>
              <a:rPr lang="fr-FR" b="1" dirty="0">
                <a:solidFill>
                  <a:srgbClr val="FF0000"/>
                </a:solidFill>
              </a:rPr>
              <a:t>écueil</a:t>
            </a:r>
            <a:r>
              <a:rPr lang="fr-FR" dirty="0"/>
              <a:t> : présenter inconsciemment la croyance religieuse comme la norme et </a:t>
            </a:r>
            <a:r>
              <a:rPr lang="fr-FR" b="1" dirty="0">
                <a:solidFill>
                  <a:srgbClr val="FF0000"/>
                </a:solidFill>
              </a:rPr>
              <a:t>oublier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les courants athée, agnostique et les formes de spiritualité non religieuses</a:t>
            </a:r>
          </a:p>
        </p:txBody>
      </p:sp>
    </p:spTree>
    <p:extLst>
      <p:ext uri="{BB962C8B-B14F-4D97-AF65-F5344CB8AC3E}">
        <p14:creationId xmlns:p14="http://schemas.microsoft.com/office/powerpoint/2010/main" val="282625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Plan du TD5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A31C01-F4A1-EA43-8B73-1CE98EDE4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2899"/>
            <a:ext cx="8229600" cy="56251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/>
              <a:t>A) Retour sur questionner un document (portrait du pouvoir)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/>
              <a:t>B) Le thème à (</a:t>
            </a:r>
            <a:r>
              <a:rPr lang="fr-FR" b="1" dirty="0" err="1"/>
              <a:t>re</a:t>
            </a:r>
            <a:r>
              <a:rPr lang="fr-FR" b="1" dirty="0"/>
              <a:t>)voir : l’âge industriel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C) Fait religieux et laïcité dans l’enseignement de l’histoire</a:t>
            </a:r>
          </a:p>
          <a:p>
            <a:pPr marL="0" indent="0">
              <a:buNone/>
            </a:pPr>
            <a:r>
              <a:rPr lang="fr-FR" sz="2400" dirty="0"/>
              <a:t>Qu’est-ce qu’une </a:t>
            </a:r>
            <a:r>
              <a:rPr lang="fr-FR" sz="2400" dirty="0">
                <a:solidFill>
                  <a:srgbClr val="0432FF"/>
                </a:solidFill>
              </a:rPr>
              <a:t>religion</a:t>
            </a:r>
            <a:r>
              <a:rPr lang="fr-FR" sz="2400" dirty="0"/>
              <a:t> ? Qu’est-ce qu’un </a:t>
            </a:r>
            <a:r>
              <a:rPr lang="fr-FR" sz="2400" dirty="0">
                <a:solidFill>
                  <a:srgbClr val="0432FF"/>
                </a:solidFill>
              </a:rPr>
              <a:t>fait religieux </a:t>
            </a:r>
            <a:r>
              <a:rPr lang="fr-FR" sz="2400" dirty="0"/>
              <a:t>?</a:t>
            </a:r>
          </a:p>
          <a:p>
            <a:pPr marL="0" indent="0">
              <a:buNone/>
            </a:pPr>
            <a:r>
              <a:rPr lang="fr-FR" sz="2400" dirty="0"/>
              <a:t>Quels </a:t>
            </a:r>
            <a:r>
              <a:rPr lang="fr-FR" sz="2400" dirty="0">
                <a:solidFill>
                  <a:srgbClr val="0432FF"/>
                </a:solidFill>
              </a:rPr>
              <a:t>contenus concernés </a:t>
            </a:r>
            <a:r>
              <a:rPr lang="fr-FR" sz="2400" dirty="0"/>
              <a:t>par le fait religieux dans le programme ?</a:t>
            </a:r>
          </a:p>
          <a:p>
            <a:pPr marL="0" indent="0">
              <a:buNone/>
            </a:pPr>
            <a:r>
              <a:rPr lang="fr-FR" sz="2400" dirty="0"/>
              <a:t>Quels </a:t>
            </a:r>
            <a:r>
              <a:rPr lang="fr-FR" sz="2400" dirty="0">
                <a:solidFill>
                  <a:srgbClr val="0432FF"/>
                </a:solidFill>
              </a:rPr>
              <a:t>documents pour aborder le fait religieux </a:t>
            </a:r>
            <a:r>
              <a:rPr lang="fr-FR" sz="2400" dirty="0"/>
              <a:t>à travers ces points du programme ?</a:t>
            </a:r>
          </a:p>
          <a:p>
            <a:pPr marL="0" indent="0">
              <a:buNone/>
            </a:pPr>
            <a:r>
              <a:rPr lang="fr-FR" sz="2200" i="1" dirty="0"/>
              <a:t>La christianisation de la Gaule romaine   	Louis IX, roi très chrétien</a:t>
            </a:r>
          </a:p>
          <a:p>
            <a:pPr marL="0" indent="0">
              <a:buNone/>
            </a:pPr>
            <a:r>
              <a:rPr lang="fr-FR" sz="2200" i="1" dirty="0"/>
              <a:t>Henri IV et l’édit de Nantes                   		L’école laïque de Jules Ferry</a:t>
            </a:r>
          </a:p>
        </p:txBody>
      </p:sp>
    </p:spTree>
    <p:extLst>
      <p:ext uri="{BB962C8B-B14F-4D97-AF65-F5344CB8AC3E}">
        <p14:creationId xmlns:p14="http://schemas.microsoft.com/office/powerpoint/2010/main" val="3583415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A02E454-74DE-60A5-D051-44624C84965F}"/>
              </a:ext>
            </a:extLst>
          </p:cNvPr>
          <p:cNvSpPr txBox="1"/>
          <p:nvPr/>
        </p:nvSpPr>
        <p:spPr>
          <a:xfrm>
            <a:off x="1132608" y="5902037"/>
            <a:ext cx="3363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u="sng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Triomphe de la République</a:t>
            </a:r>
            <a:r>
              <a:rPr lang="fr-FR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lithographie coloriée, anonyme, 46 x 30 cm, 1875.</a:t>
            </a:r>
            <a:endParaRPr lang="fr-FR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35D0C0-4B31-BE37-9667-44694C598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78" y="0"/>
            <a:ext cx="4607385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71292E7-45D5-CC0E-A56E-DB540059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36" y="368300"/>
            <a:ext cx="4245742" cy="2430049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/>
              <a:t>A) Retour sur « questionner » </a:t>
            </a:r>
            <a:r>
              <a:rPr lang="fr-FR" sz="3600" b="1" dirty="0"/>
              <a:t>(une image politique) </a:t>
            </a:r>
            <a:r>
              <a:rPr lang="fr-FR" b="1" dirty="0"/>
              <a:t>en histoire</a:t>
            </a:r>
          </a:p>
        </p:txBody>
      </p:sp>
    </p:spTree>
    <p:extLst>
      <p:ext uri="{BB962C8B-B14F-4D97-AF65-F5344CB8AC3E}">
        <p14:creationId xmlns:p14="http://schemas.microsoft.com/office/powerpoint/2010/main" val="3979673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F04FC7-1498-72FF-C74E-824D75567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9367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82EA30-6BD2-3B44-A73A-433D0EA73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22952"/>
            <a:ext cx="7772400" cy="653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5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41A1C-B380-F441-884D-40BDA2A4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35" y="0"/>
            <a:ext cx="8774130" cy="998483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A) Retour sur « questionner » en histoire</a:t>
            </a:r>
          </a:p>
        </p:txBody>
      </p:sp>
      <p:pic>
        <p:nvPicPr>
          <p:cNvPr id="5" name="Image 3" descr="1792_[Mille_sept_cent_quatre_[...]_ReducReglageNetjpg">
            <a:extLst>
              <a:ext uri="{FF2B5EF4-FFF2-40B4-BE49-F238E27FC236}">
                <a16:creationId xmlns:a16="http://schemas.microsoft.com/office/drawing/2014/main" id="{FAEF322F-87A6-8947-9EA7-19BC47DB7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34" y="752153"/>
            <a:ext cx="3983318" cy="53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C134EB-6E39-5C4C-8EA7-3A57DCDE8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3" y="806734"/>
            <a:ext cx="3689131" cy="52493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457A05-8A99-9246-BF7F-15DD1A375FF9}"/>
              </a:ext>
            </a:extLst>
          </p:cNvPr>
          <p:cNvSpPr txBox="1"/>
          <p:nvPr/>
        </p:nvSpPr>
        <p:spPr>
          <a:xfrm>
            <a:off x="-43695" y="6056090"/>
            <a:ext cx="4687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/>
              <a:t>Louis XIV en costume de sacre</a:t>
            </a:r>
            <a:r>
              <a:rPr lang="fr-FR" sz="1600" dirty="0"/>
              <a:t>, par Hyacinthe Rigaud, 1701, huile sur toile, hauteur : 2,77m, largeur : 1,94m, Château de Versailles et Musée du Louvre à Paris.</a:t>
            </a:r>
          </a:p>
          <a:p>
            <a:endParaRPr lang="fr-FR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B09DAA-39C5-9D48-84E6-E3147632423C}"/>
              </a:ext>
            </a:extLst>
          </p:cNvPr>
          <p:cNvSpPr txBox="1"/>
          <p:nvPr/>
        </p:nvSpPr>
        <p:spPr>
          <a:xfrm>
            <a:off x="4840434" y="6034601"/>
            <a:ext cx="4477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Affiche pour le centenaire de la République, Imprimerie </a:t>
            </a:r>
            <a:r>
              <a:rPr lang="fr-FR" sz="1600" dirty="0" err="1"/>
              <a:t>Pichot</a:t>
            </a:r>
            <a:r>
              <a:rPr lang="fr-FR" sz="1600" dirty="0"/>
              <a:t>, 1892, Paris, Bibliothèque nationale de France (</a:t>
            </a:r>
            <a:r>
              <a:rPr lang="fr-FR" sz="1600" dirty="0" err="1"/>
              <a:t>BnF</a:t>
            </a:r>
            <a:r>
              <a:rPr lang="fr-FR" sz="1600" dirty="0"/>
              <a:t>), 1m40 sur 1 m.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9C8FCF-9618-6648-B797-56812B7D4F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4467" y="752153"/>
            <a:ext cx="3779583" cy="606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805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A22690-9B95-FF4D-BC1C-035044D5D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62"/>
            <a:ext cx="9144000" cy="63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43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B32E1201-5A17-0446-8CEC-743C59D6E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599"/>
            <a:ext cx="9144000" cy="625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212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4388</TotalTime>
  <Words>1930</Words>
  <Application>Microsoft Office PowerPoint</Application>
  <PresentationFormat>Affichage à l'écran (4:3)</PresentationFormat>
  <Paragraphs>274</Paragraphs>
  <Slides>31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0" baseType="lpstr">
      <vt:lpstr>DengXian</vt:lpstr>
      <vt:lpstr>SimSun</vt:lpstr>
      <vt:lpstr>Arial</vt:lpstr>
      <vt:lpstr>Calibri</vt:lpstr>
      <vt:lpstr>FiraSans Regular</vt:lpstr>
      <vt:lpstr>Mangal</vt:lpstr>
      <vt:lpstr>Times New Roman</vt:lpstr>
      <vt:lpstr>Wingdings</vt:lpstr>
      <vt:lpstr>Thème Office</vt:lpstr>
      <vt:lpstr>Le fait religieux et la laïcité</vt:lpstr>
      <vt:lpstr>Calendrier S1-S7</vt:lpstr>
      <vt:lpstr>Le calendrier du S1-S7</vt:lpstr>
      <vt:lpstr>Plan du TD5</vt:lpstr>
      <vt:lpstr>A) Retour sur « questionner » (une image politique) en histoire</vt:lpstr>
      <vt:lpstr>Présentation PowerPoint</vt:lpstr>
      <vt:lpstr>A) Retour sur « questionner » en histoire</vt:lpstr>
      <vt:lpstr>Présentation PowerPoint</vt:lpstr>
      <vt:lpstr>Présentation PowerPoint</vt:lpstr>
      <vt:lpstr>Présentation PowerPoint</vt:lpstr>
      <vt:lpstr>B) Le thème : l’âge industriel</vt:lpstr>
      <vt:lpstr>B) Le thème : l’âge industriel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C) Fait religieux et laïcité</vt:lpstr>
      <vt:lpstr>C) Fait religieux et laïcité</vt:lpstr>
      <vt:lpstr>Présentation PowerPoint</vt:lpstr>
      <vt:lpstr>En cycle 3 en « histoire des arts »</vt:lpstr>
      <vt:lpstr>En cycle 3, en histoire</vt:lpstr>
      <vt:lpstr>Présentation PowerPoint</vt:lpstr>
      <vt:lpstr>C) Fait religieux et laïcité</vt:lpstr>
      <vt:lpstr>Présentation PowerPoint</vt:lpstr>
      <vt:lpstr>C) Fait religieux et laïcité</vt:lpstr>
      <vt:lpstr>C) Fait religieux et laïcité</vt:lpstr>
      <vt:lpstr>C) Fait religieux et laïcité</vt:lpstr>
      <vt:lpstr>C) Fait religieux et laïcité</vt:lpstr>
      <vt:lpstr>C) Fait religieux et laïcité</vt:lpstr>
    </vt:vector>
  </TitlesOfParts>
  <Company>Iufm Orléans-Tours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Préhistoire</dc:title>
  <dc:creator>Jean-Louis LAUBRY</dc:creator>
  <cp:lastModifiedBy>install</cp:lastModifiedBy>
  <cp:revision>185</cp:revision>
  <cp:lastPrinted>2017-09-04T10:56:21Z</cp:lastPrinted>
  <dcterms:created xsi:type="dcterms:W3CDTF">2020-09-06T15:52:41Z</dcterms:created>
  <dcterms:modified xsi:type="dcterms:W3CDTF">2024-11-19T14:30:59Z</dcterms:modified>
</cp:coreProperties>
</file>