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1" r:id="rId2"/>
    <p:sldId id="313" r:id="rId3"/>
    <p:sldId id="299" r:id="rId4"/>
    <p:sldId id="330" r:id="rId5"/>
    <p:sldId id="324" r:id="rId6"/>
    <p:sldId id="300" r:id="rId7"/>
    <p:sldId id="306" r:id="rId8"/>
    <p:sldId id="317" r:id="rId9"/>
    <p:sldId id="315" r:id="rId10"/>
    <p:sldId id="316" r:id="rId11"/>
    <p:sldId id="333" r:id="rId12"/>
    <p:sldId id="303" r:id="rId13"/>
    <p:sldId id="318" r:id="rId14"/>
    <p:sldId id="314" r:id="rId15"/>
    <p:sldId id="319" r:id="rId16"/>
    <p:sldId id="322" r:id="rId17"/>
    <p:sldId id="323" r:id="rId18"/>
    <p:sldId id="331" r:id="rId19"/>
    <p:sldId id="329" r:id="rId20"/>
    <p:sldId id="320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19"/>
    <p:restoredTop sz="94656"/>
  </p:normalViewPr>
  <p:slideViewPr>
    <p:cSldViewPr snapToGrid="0" snapToObjects="1">
      <p:cViewPr varScale="1">
        <p:scale>
          <a:sx n="72" d="100"/>
          <a:sy n="72" d="100"/>
        </p:scale>
        <p:origin x="7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E330-7842-4A96-8137-9A644AD31319}" type="datetimeFigureOut">
              <a:rPr lang="fr-FR" smtClean="0"/>
              <a:pPr/>
              <a:t>23/09/2025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58926-1F77-4F8E-BA29-ABA77D767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2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75B2F-771B-544C-8451-669ADE5E361E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DC644-C52D-4645-A48A-651148208B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4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DC644-C52D-4645-A48A-651148208B3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74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DC644-C52D-4645-A48A-651148208B3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99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DC644-C52D-4645-A48A-651148208B3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70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23/09/2025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23/09/2025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23/09/2025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23/09/2025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23/09/2025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23/09/2025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14939-4D00-6643-8E83-6848F136B6FF}" type="datetimeFigureOut">
              <a:rPr lang="fr-FR" smtClean="0"/>
              <a:pPr/>
              <a:t>23/09/2025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6E6AD-0DC3-D04A-86CC-7C82305A5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Les modes de vie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72F4A9-A25F-3942-941F-FB5B6F1D6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TD3</a:t>
            </a:r>
          </a:p>
          <a:p>
            <a:r>
              <a:rPr lang="fr-FR" dirty="0">
                <a:solidFill>
                  <a:schemeClr val="tx1"/>
                </a:solidFill>
              </a:rPr>
              <a:t>UE11EC4</a:t>
            </a:r>
          </a:p>
        </p:txBody>
      </p:sp>
    </p:spTree>
    <p:extLst>
      <p:ext uri="{BB962C8B-B14F-4D97-AF65-F5344CB8AC3E}">
        <p14:creationId xmlns:p14="http://schemas.microsoft.com/office/powerpoint/2010/main" val="334812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058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8" y="810580"/>
            <a:ext cx="5633154" cy="60474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u="sng" dirty="0"/>
              <a:t>Louis XIV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13°) Louis XIV est mort à 77 ans et son règne a duré 72 ans !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14°) Louis XIV nomme des intendants, représentants (révocables) du roi dans les provinces, ancêtres des préfets départementaux.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15°) La construction de Versailles par Louis XIV a ruiné le royaume de France.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16°) Louis XIV a révoqué l'édit de Nantes (de son grand-père Henri IV).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77D4BF-6CD8-13FB-F611-477D83134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622" y="1700104"/>
            <a:ext cx="3375378" cy="402362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82C3162-E1E2-41A6-6E8F-A4D141D0EF7F}"/>
              </a:ext>
            </a:extLst>
          </p:cNvPr>
          <p:cNvSpPr txBox="1"/>
          <p:nvPr/>
        </p:nvSpPr>
        <p:spPr>
          <a:xfrm>
            <a:off x="5768622" y="5708866"/>
            <a:ext cx="3394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Louis XIV par François Le Brun en 1661</a:t>
            </a:r>
          </a:p>
        </p:txBody>
      </p:sp>
    </p:spTree>
    <p:extLst>
      <p:ext uri="{BB962C8B-B14F-4D97-AF65-F5344CB8AC3E}">
        <p14:creationId xmlns:p14="http://schemas.microsoft.com/office/powerpoint/2010/main" val="18135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DE5CB2-0B64-82B3-8AD1-5DE6B7D8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US" dirty="0"/>
              <a:t>EXPOSÉS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28126D-CE2F-2E54-485D-20693E2C7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M1A </a:t>
            </a:r>
          </a:p>
          <a:p>
            <a:pPr marL="0" indent="0">
              <a:buNone/>
            </a:pPr>
            <a:r>
              <a:rPr lang="fr-FR" dirty="0">
                <a:solidFill>
                  <a:srgbClr val="0A813E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L’habitat</a:t>
            </a:r>
            <a:r>
              <a:rPr lang="fr-FR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0432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Clémentine-Chloé-Carla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Quatre images des usines </a:t>
            </a:r>
            <a:r>
              <a:rPr lang="fr-FR" dirty="0" err="1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Balsan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vers 1900 </a:t>
            </a:r>
            <a:r>
              <a:rPr lang="fr-FR" dirty="0">
                <a:solidFill>
                  <a:srgbClr val="0432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Marion-Emilie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M1B 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A813E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L’habitat </a:t>
            </a:r>
            <a:r>
              <a:rPr lang="fr-FR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Aude-Fanny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A813E"/>
                </a:solidFill>
              </a:rPr>
              <a:t>L’industrialisation </a:t>
            </a:r>
            <a:r>
              <a:rPr lang="fr-FR" dirty="0"/>
              <a:t>Ambre</a:t>
            </a:r>
          </a:p>
          <a:p>
            <a:pPr marL="0" indent="0">
              <a:buNone/>
            </a:pPr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55672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41A1C-B380-F441-884D-40BDA2A4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274638"/>
            <a:ext cx="8774130" cy="1143000"/>
          </a:xfrm>
        </p:spPr>
        <p:txBody>
          <a:bodyPr>
            <a:normAutofit/>
          </a:bodyPr>
          <a:lstStyle/>
          <a:p>
            <a:r>
              <a:rPr lang="fr-FR" b="1" dirty="0"/>
              <a:t>B) Les modes de vie et leur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6356D-7E4B-8A42-9FDA-C9A0F59B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09398" cy="51657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1) </a:t>
            </a:r>
            <a:r>
              <a:rPr lang="fr-FR" u="sng" dirty="0">
                <a:sym typeface="Wingdings" pitchFamily="2" charset="2"/>
              </a:rPr>
              <a:t>Le mode de vie en histoire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• définition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  <a:sym typeface="Wingdings" pitchFamily="2" charset="2"/>
              </a:rPr>
              <a:t>- ensemble de pratiques et/ou de représentations propres à un groupe social 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  <a:sym typeface="Wingdings" pitchFamily="2" charset="2"/>
              </a:rPr>
              <a:t>- manière de vivre, d’être et de penser d’une personne ou d’un groupe</a:t>
            </a: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• en relation avec les domaines économique, social et culturel</a:t>
            </a: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 une histoire (sociale) vue d’en bas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0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41A1C-B380-F441-884D-40BDA2A4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274638"/>
            <a:ext cx="8774130" cy="1143000"/>
          </a:xfrm>
        </p:spPr>
        <p:txBody>
          <a:bodyPr>
            <a:normAutofit/>
          </a:bodyPr>
          <a:lstStyle/>
          <a:p>
            <a:r>
              <a:rPr lang="fr-FR" b="1" dirty="0"/>
              <a:t>B) Les modes de vie et leur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6356D-7E4B-8A42-9FDA-C9A0F59B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1417638"/>
            <a:ext cx="8527551" cy="516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2) </a:t>
            </a:r>
            <a:r>
              <a:rPr lang="fr-FR" u="sng" dirty="0">
                <a:sym typeface="Wingdings" pitchFamily="2" charset="2"/>
              </a:rPr>
              <a:t>La place des modes de vie dans les programmes</a:t>
            </a:r>
            <a:endParaRPr lang="fr-FR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rgbClr val="7030A0"/>
                </a:solidFill>
                <a:sym typeface="Wingdings" pitchFamily="2" charset="2"/>
              </a:rPr>
              <a:t>En cycle 2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Du CP au CE2, </a:t>
            </a:r>
            <a:r>
              <a:rPr lang="fr-FR" dirty="0">
                <a:solidFill>
                  <a:srgbClr val="0432FF"/>
                </a:solidFill>
                <a:sym typeface="Wingdings" pitchFamily="2" charset="2"/>
              </a:rPr>
              <a:t>dans le temps comme dans l’espace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(avec une progressivité)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7030A0"/>
                </a:solidFill>
                <a:sym typeface="Wingdings" pitchFamily="2" charset="2"/>
              </a:rPr>
              <a:t>En cycle 3</a:t>
            </a:r>
          </a:p>
          <a:p>
            <a:pPr marL="0" indent="0">
              <a:buNone/>
            </a:pPr>
            <a:r>
              <a:rPr lang="fr-FR" dirty="0">
                <a:solidFill>
                  <a:srgbClr val="0432FF"/>
                </a:solidFill>
                <a:sym typeface="Wingdings" pitchFamily="2" charset="2"/>
              </a:rPr>
              <a:t>Un thème sur les six </a:t>
            </a:r>
            <a:r>
              <a:rPr lang="fr-FR" dirty="0">
                <a:sym typeface="Wingdings" pitchFamily="2" charset="2"/>
              </a:rPr>
              <a:t>(séquence) : </a:t>
            </a:r>
            <a:r>
              <a:rPr lang="fr-FR" b="1" dirty="0">
                <a:sym typeface="Wingdings" pitchFamily="2" charset="2"/>
              </a:rPr>
              <a:t>l’âge industriel</a:t>
            </a:r>
          </a:p>
          <a:p>
            <a:pPr marL="0" indent="0">
              <a:buNone/>
            </a:pPr>
            <a:r>
              <a:rPr lang="fr-FR" dirty="0">
                <a:solidFill>
                  <a:srgbClr val="0432FF"/>
                </a:solidFill>
                <a:sym typeface="Wingdings" pitchFamily="2" charset="2"/>
              </a:rPr>
              <a:t>Des entrées ponctuelles </a:t>
            </a:r>
            <a:r>
              <a:rPr lang="fr-FR" dirty="0">
                <a:sym typeface="Wingdings" pitchFamily="2" charset="2"/>
              </a:rPr>
              <a:t>(les Gaulois, les Gallo-romains, la société médiévale, la vie dans les tranchées, la vie à l’arrière durant la 1ère GM…)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98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E2-EC4-OrganigrModedeVie - copie 2.jpg">
            <a:extLst>
              <a:ext uri="{FF2B5EF4-FFF2-40B4-BE49-F238E27FC236}">
                <a16:creationId xmlns:a16="http://schemas.microsoft.com/office/drawing/2014/main" id="{78FB67EF-D724-4D45-887F-C7B85800D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2400"/>
            <a:ext cx="9144001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7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41A1C-B380-F441-884D-40BDA2A4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0"/>
            <a:ext cx="8774130" cy="1143000"/>
          </a:xfrm>
        </p:spPr>
        <p:txBody>
          <a:bodyPr>
            <a:normAutofit/>
          </a:bodyPr>
          <a:lstStyle/>
          <a:p>
            <a:r>
              <a:rPr lang="fr-FR" b="1" dirty="0"/>
              <a:t>B) Les modes de vie et leur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6356D-7E4B-8A42-9FDA-C9A0F59B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42" y="1143000"/>
            <a:ext cx="8409398" cy="5715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fr-FR" dirty="0">
                <a:sym typeface="Wingdings" pitchFamily="2" charset="2"/>
              </a:rPr>
              <a:t>3) </a:t>
            </a:r>
            <a:r>
              <a:rPr lang="fr-FR" u="sng" dirty="0">
                <a:sym typeface="Wingdings" pitchFamily="2" charset="2"/>
              </a:rPr>
              <a:t>Des approches différentes dans les manuels</a:t>
            </a:r>
          </a:p>
          <a:p>
            <a:pPr marL="0" indent="0" algn="just">
              <a:buNone/>
            </a:pPr>
            <a:r>
              <a:rPr lang="fr-FR" dirty="0">
                <a:sym typeface="Wingdings" pitchFamily="2" charset="2"/>
              </a:rPr>
              <a:t>En cycle 2 : les </a:t>
            </a:r>
            <a:r>
              <a:rPr lang="fr-FR" b="1" dirty="0">
                <a:sym typeface="Wingdings" pitchFamily="2" charset="2"/>
              </a:rPr>
              <a:t>modes de vie</a:t>
            </a:r>
          </a:p>
          <a:p>
            <a:pPr marL="0" indent="0" algn="just">
              <a:buNone/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1°) Observez le sommaire. Quelle place occupe les modes de vie ? Combien de pages sont consacrées aux modes de vie ? </a:t>
            </a:r>
          </a:p>
          <a:p>
            <a:pPr marL="0" indent="0" algn="just">
              <a:buNone/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2°) Décrivez et commentez l'approche didactique et pédagogique proposées.</a:t>
            </a:r>
          </a:p>
          <a:p>
            <a:pPr marL="0" indent="0" algn="just">
              <a:buNone/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Vous pouvez vous concentrer sur les pages suivantes :</a:t>
            </a: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Magnard CE2 : p.19, p.27, p.35, p.43, p.51		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Hatier CE2 : p.18, p.36 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Hatier CE2 Cahier p.18 à 21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Hachette p.22, p.34, p.44, p.54, p.64			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Belin : p.18 à 27 (ou bien p. 8 à 17 ou bien p. 28 à 37)</a:t>
            </a:r>
            <a:endParaRPr lang="fr-FR" sz="3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Accès Editions : p.25, p.49, p.99</a:t>
            </a: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>
              <a:sym typeface="Wingdings" pitchFamily="2" charset="2"/>
            </a:endParaRP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55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00D4C9-1415-1B4C-A81E-1B1461E66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86" y="117746"/>
            <a:ext cx="8832028" cy="66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7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FFB5CD8-2D2D-E04D-A3F0-5090FAEF1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71" y="-1"/>
            <a:ext cx="8627634" cy="64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54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2B4C5F5-31A9-5BEB-0C8B-1E1300041015}"/>
              </a:ext>
            </a:extLst>
          </p:cNvPr>
          <p:cNvSpPr txBox="1"/>
          <p:nvPr/>
        </p:nvSpPr>
        <p:spPr>
          <a:xfrm>
            <a:off x="5794561" y="6133286"/>
            <a:ext cx="173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À Eguzon (Indre)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741C4F-B6FF-5589-5EB3-0E426CAFD189}"/>
              </a:ext>
            </a:extLst>
          </p:cNvPr>
          <p:cNvSpPr txBox="1"/>
          <p:nvPr/>
        </p:nvSpPr>
        <p:spPr>
          <a:xfrm>
            <a:off x="1723765" y="6072341"/>
            <a:ext cx="412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432FF"/>
                </a:solidFill>
              </a:rPr>
              <a:t>Musée de la Vallée de la Creuse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FD0183-2272-7304-03A1-31CB076A7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611"/>
            <a:ext cx="3319083" cy="23391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BB6BA50-2D8E-DE1A-C2EC-26A62FDB182D}"/>
              </a:ext>
            </a:extLst>
          </p:cNvPr>
          <p:cNvSpPr txBox="1"/>
          <p:nvPr/>
        </p:nvSpPr>
        <p:spPr>
          <a:xfrm>
            <a:off x="558117" y="2668774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huilier (huile de noix)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A97D9C-822A-1AB9-E7CB-150CD7C30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8549"/>
            <a:ext cx="3032269" cy="21370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230529A-E2D4-072E-BC52-10CF6E50A02E}"/>
              </a:ext>
            </a:extLst>
          </p:cNvPr>
          <p:cNvSpPr txBox="1"/>
          <p:nvPr/>
        </p:nvSpPr>
        <p:spPr>
          <a:xfrm>
            <a:off x="1039080" y="523602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sabotier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6F02CE4-163A-FCB1-FF02-16C60268E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727" y="329612"/>
            <a:ext cx="2852068" cy="233916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C8E620C-04C7-0615-FEC0-A4DC589C917A}"/>
              </a:ext>
            </a:extLst>
          </p:cNvPr>
          <p:cNvSpPr txBox="1"/>
          <p:nvPr/>
        </p:nvSpPr>
        <p:spPr>
          <a:xfrm>
            <a:off x="4003910" y="2668774"/>
            <a:ext cx="88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vannier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E317659-6056-EE40-4A19-D1714477A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906" y="329611"/>
            <a:ext cx="2852068" cy="23391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2A2E96A-F56F-2528-7363-DBEF736E8FAE}"/>
              </a:ext>
            </a:extLst>
          </p:cNvPr>
          <p:cNvSpPr txBox="1"/>
          <p:nvPr/>
        </p:nvSpPr>
        <p:spPr>
          <a:xfrm>
            <a:off x="6480751" y="2693498"/>
            <a:ext cx="245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maçon-tailleur de pierre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9984947-B153-426C-3BFC-5874532E8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865" y="3081425"/>
            <a:ext cx="3032269" cy="213702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242C913-1EC0-E119-D13D-108BCC37E7C8}"/>
              </a:ext>
            </a:extLst>
          </p:cNvPr>
          <p:cNvSpPr txBox="1"/>
          <p:nvPr/>
        </p:nvSpPr>
        <p:spPr>
          <a:xfrm>
            <a:off x="3788433" y="5213926"/>
            <a:ext cx="121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cordonnier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04D205D-1B97-A226-B839-BA5462F8C1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128" y="3081425"/>
            <a:ext cx="3025846" cy="213250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048B2DD-D0AA-6584-2D85-AF7D494D3113}"/>
              </a:ext>
            </a:extLst>
          </p:cNvPr>
          <p:cNvSpPr txBox="1"/>
          <p:nvPr/>
        </p:nvSpPr>
        <p:spPr>
          <a:xfrm>
            <a:off x="6660311" y="5265069"/>
            <a:ext cx="20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menuisier-tonnelier</a:t>
            </a:r>
          </a:p>
        </p:txBody>
      </p:sp>
    </p:spTree>
    <p:extLst>
      <p:ext uri="{BB962C8B-B14F-4D97-AF65-F5344CB8AC3E}">
        <p14:creationId xmlns:p14="http://schemas.microsoft.com/office/powerpoint/2010/main" val="399873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705F39-862F-6B4D-ED85-9994BFDF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6" y="96819"/>
            <a:ext cx="8999847" cy="64115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9EA0593-59C6-7B36-B629-622B6C2FF557}"/>
              </a:ext>
            </a:extLst>
          </p:cNvPr>
          <p:cNvSpPr txBox="1"/>
          <p:nvPr/>
        </p:nvSpPr>
        <p:spPr>
          <a:xfrm>
            <a:off x="1458178" y="6488668"/>
            <a:ext cx="705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Organigramme d’une séquence sur les modes de vie, Laetitia Bodin, 2020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7D9CF28-8F72-3C55-AB7B-F79EDD46639B}"/>
              </a:ext>
            </a:extLst>
          </p:cNvPr>
          <p:cNvSpPr txBox="1"/>
          <p:nvPr/>
        </p:nvSpPr>
        <p:spPr>
          <a:xfrm>
            <a:off x="184731" y="2926894"/>
            <a:ext cx="37785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sz="1400" dirty="0">
                <a:solidFill>
                  <a:srgbClr val="0432FF"/>
                </a:solidFill>
              </a:rPr>
              <a:t>Maison des Arts et Traditions Populaires du Berry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US" altLang="fr-US" sz="1400" dirty="0">
                <a:solidFill>
                  <a:srgbClr val="0432FF"/>
                </a:solidFill>
                <a:latin typeface="Jost"/>
              </a:rPr>
              <a:t>44 avenue François Mitterrand – Parc Balsan</a:t>
            </a:r>
            <a:endParaRPr lang="fr-US" altLang="fr-US" sz="1400" dirty="0">
              <a:solidFill>
                <a:srgbClr val="0432FF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US" altLang="fr-US" sz="1400" dirty="0">
                <a:solidFill>
                  <a:srgbClr val="0432FF"/>
                </a:solidFill>
                <a:latin typeface="Jost"/>
              </a:rPr>
              <a:t>Visites de groupes sur réservation</a:t>
            </a:r>
            <a:endParaRPr lang="fr-US" altLang="fr-US" sz="1400" dirty="0">
              <a:solidFill>
                <a:srgbClr val="0432FF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US" altLang="fr-US" sz="1400" dirty="0">
                <a:solidFill>
                  <a:srgbClr val="0432FF"/>
                </a:solidFill>
                <a:latin typeface="Jost"/>
              </a:rPr>
              <a:t>Gratuit</a:t>
            </a:r>
            <a:r>
              <a:rPr lang="fr-US" altLang="fr-US" sz="1400" dirty="0">
                <a:solidFill>
                  <a:srgbClr val="0432FF"/>
                </a:solidFill>
              </a:rPr>
              <a:t> - </a:t>
            </a:r>
            <a:r>
              <a:rPr lang="fr-US" altLang="fr-US" sz="1400" dirty="0">
                <a:solidFill>
                  <a:srgbClr val="0432FF"/>
                </a:solidFill>
                <a:latin typeface="Jost"/>
              </a:rPr>
              <a:t>02.61.12.34</a:t>
            </a:r>
            <a:endParaRPr lang="fr-US" sz="1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2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9906"/>
          </a:xfrm>
        </p:spPr>
        <p:txBody>
          <a:bodyPr/>
          <a:lstStyle/>
          <a:p>
            <a:r>
              <a:rPr lang="fr-FR" dirty="0"/>
              <a:t>Le calendrier du S1-S7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DA98C29-DB33-0EC9-E504-9E9ED6524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567114"/>
              </p:ext>
            </p:extLst>
          </p:nvPr>
        </p:nvGraphicFramePr>
        <p:xfrm>
          <a:off x="457200" y="951722"/>
          <a:ext cx="8136295" cy="5601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531">
                  <a:extLst>
                    <a:ext uri="{9D8B030D-6E8A-4147-A177-3AD203B41FA5}">
                      <a16:colId xmlns:a16="http://schemas.microsoft.com/office/drawing/2014/main" val="2854680230"/>
                    </a:ext>
                  </a:extLst>
                </a:gridCol>
                <a:gridCol w="2573646">
                  <a:extLst>
                    <a:ext uri="{9D8B030D-6E8A-4147-A177-3AD203B41FA5}">
                      <a16:colId xmlns:a16="http://schemas.microsoft.com/office/drawing/2014/main" val="382749837"/>
                    </a:ext>
                  </a:extLst>
                </a:gridCol>
                <a:gridCol w="2591351">
                  <a:extLst>
                    <a:ext uri="{9D8B030D-6E8A-4147-A177-3AD203B41FA5}">
                      <a16:colId xmlns:a16="http://schemas.microsoft.com/office/drawing/2014/main" val="931972329"/>
                    </a:ext>
                  </a:extLst>
                </a:gridCol>
                <a:gridCol w="1252825">
                  <a:extLst>
                    <a:ext uri="{9D8B030D-6E8A-4147-A177-3AD203B41FA5}">
                      <a16:colId xmlns:a16="http://schemas.microsoft.com/office/drawing/2014/main" val="998791717"/>
                    </a:ext>
                  </a:extLst>
                </a:gridCol>
                <a:gridCol w="1251942">
                  <a:extLst>
                    <a:ext uri="{9D8B030D-6E8A-4147-A177-3AD203B41FA5}">
                      <a16:colId xmlns:a16="http://schemas.microsoft.com/office/drawing/2014/main" val="363117919"/>
                    </a:ext>
                  </a:extLst>
                </a:gridCol>
              </a:tblGrid>
              <a:tr h="246443">
                <a:tc>
                  <a:txBody>
                    <a:bodyPr/>
                    <a:lstStyle/>
                    <a:p>
                      <a:pPr algn="just"/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 dirty="0">
                          <a:effectLst/>
                        </a:rPr>
                        <a:t>Thématiques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>
                          <a:effectLst/>
                        </a:rPr>
                        <a:t>Contenus/Programmes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>
                          <a:effectLst/>
                        </a:rPr>
                        <a:t>M1 A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>
                          <a:effectLst/>
                        </a:rPr>
                        <a:t>M1 B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775018795"/>
                  </a:ext>
                </a:extLst>
              </a:tr>
              <a:tr h="492885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TD1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Le repérage dans le temps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Dates, périodes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1/09/2025</a:t>
                      </a:r>
                    </a:p>
                    <a:p>
                      <a:pPr algn="just"/>
                      <a:r>
                        <a:rPr lang="fr-FR" sz="1400" b="0" dirty="0">
                          <a:effectLst/>
                        </a:rPr>
                        <a:t>Après-Midi2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1/09/2025</a:t>
                      </a:r>
                    </a:p>
                    <a:p>
                      <a:pPr algn="just"/>
                      <a:r>
                        <a:rPr lang="fr-FR" sz="1400" b="0" dirty="0">
                          <a:effectLst/>
                        </a:rPr>
                        <a:t>Après-Midi1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994980467"/>
                  </a:ext>
                </a:extLst>
              </a:tr>
              <a:tr h="672570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</a:rPr>
                        <a:t>SORTIE ARGENTOMAGUS</a:t>
                      </a:r>
                    </a:p>
                    <a:p>
                      <a:pPr algn="just"/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</a:rPr>
                        <a:t> (COVOITURAGE, 30 km de </a:t>
                      </a:r>
                      <a:r>
                        <a:rPr lang="fr-FR" sz="1400" b="1" dirty="0" err="1">
                          <a:solidFill>
                            <a:srgbClr val="FF0000"/>
                          </a:solidFill>
                          <a:effectLst/>
                        </a:rPr>
                        <a:t>Chtx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1">
                          <a:solidFill>
                            <a:srgbClr val="FF0000"/>
                          </a:solidFill>
                          <a:effectLst/>
                        </a:rPr>
                        <a:t>Visite du site et du musée</a:t>
                      </a:r>
                    </a:p>
                    <a:p>
                      <a:pPr algn="just"/>
                      <a:r>
                        <a:rPr lang="fr-FR" sz="1400" b="1">
                          <a:solidFill>
                            <a:srgbClr val="FF0000"/>
                          </a:solidFill>
                          <a:effectLst/>
                        </a:rPr>
                        <a:t>(Préhistoire, Antiquité)</a:t>
                      </a:r>
                      <a:endParaRPr lang="fr-FR" sz="1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solidFill>
                            <a:srgbClr val="FF0000"/>
                          </a:solidFill>
                          <a:effectLst/>
                        </a:rPr>
                        <a:t>8/09/2025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rgbClr val="FF0000"/>
                          </a:solidFill>
                          <a:effectLst/>
                        </a:rPr>
                        <a:t>Après-midi</a:t>
                      </a:r>
                      <a:endParaRPr lang="fr-FR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solidFill>
                            <a:srgbClr val="FF0000"/>
                          </a:solidFill>
                          <a:effectLst/>
                        </a:rPr>
                        <a:t>8/09/2025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rgbClr val="FF0000"/>
                          </a:solidFill>
                          <a:effectLst/>
                        </a:rPr>
                        <a:t>Matin</a:t>
                      </a:r>
                      <a:endParaRPr lang="fr-FR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219963087"/>
                  </a:ext>
                </a:extLst>
              </a:tr>
              <a:tr h="492885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TD2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Trace, héritage et patrimoine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Préhistoire, Gaulois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15/09/2025</a:t>
                      </a:r>
                    </a:p>
                    <a:p>
                      <a:pPr algn="just"/>
                      <a:r>
                        <a:rPr lang="fr-FR" sz="1400" b="0" dirty="0">
                          <a:effectLst/>
                        </a:rPr>
                        <a:t>Après-Midi1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effectLst/>
                        </a:rPr>
                        <a:t>15/09/2025</a:t>
                      </a:r>
                    </a:p>
                    <a:p>
                      <a:pPr algn="just"/>
                      <a:r>
                        <a:rPr lang="fr-FR" sz="1400" b="0" dirty="0">
                          <a:effectLst/>
                        </a:rPr>
                        <a:t>Après-Midi2</a:t>
                      </a:r>
                      <a:endParaRPr lang="fr-FR" sz="14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832795112"/>
                  </a:ext>
                </a:extLst>
              </a:tr>
              <a:tr h="492885"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TD3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1" dirty="0">
                          <a:effectLst/>
                        </a:rPr>
                        <a:t>Les modes de vie et leur évolution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1" dirty="0">
                          <a:effectLst/>
                        </a:rPr>
                        <a:t>Seigneurs et paysans (CE2)</a:t>
                      </a:r>
                    </a:p>
                    <a:p>
                      <a:pPr algn="just"/>
                      <a:r>
                        <a:rPr lang="fr-FR" sz="1400" b="1" dirty="0">
                          <a:effectLst/>
                        </a:rPr>
                        <a:t>L'âge industriel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1" dirty="0">
                          <a:effectLst/>
                        </a:rPr>
                        <a:t>23/09/2025</a:t>
                      </a:r>
                    </a:p>
                    <a:p>
                      <a:pPr algn="just"/>
                      <a:r>
                        <a:rPr lang="fr-FR" sz="1400" b="1" dirty="0">
                          <a:effectLst/>
                        </a:rPr>
                        <a:t>Après-Midi2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1" dirty="0">
                          <a:effectLst/>
                        </a:rPr>
                        <a:t>23/09/2025</a:t>
                      </a:r>
                    </a:p>
                    <a:p>
                      <a:pPr algn="just"/>
                      <a:r>
                        <a:rPr lang="fr-FR" sz="1400" b="1" dirty="0">
                          <a:effectLst/>
                        </a:rPr>
                        <a:t>Après-Midi1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212698277"/>
                  </a:ext>
                </a:extLst>
              </a:tr>
              <a:tr h="492885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CM1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L'histoire et son enseignement</a:t>
                      </a:r>
                      <a:endParaRPr lang="fr-FR" sz="14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30/09/2025</a:t>
                      </a:r>
                    </a:p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4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30/09/2025</a:t>
                      </a:r>
                    </a:p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4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794044781"/>
                  </a:ext>
                </a:extLst>
              </a:tr>
              <a:tr h="739328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TD4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</a:rPr>
                        <a:t>Le pouvoir (organisation, idéologie, symboles)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effectLst/>
                        </a:rPr>
                        <a:t>Louis XIV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La Rév </a:t>
                      </a:r>
                      <a:r>
                        <a:rPr lang="fr-FR" sz="1400" dirty="0" err="1">
                          <a:effectLst/>
                        </a:rPr>
                        <a:t>fr.</a:t>
                      </a:r>
                      <a:r>
                        <a:rPr lang="fr-FR" sz="1400" dirty="0">
                          <a:effectLst/>
                        </a:rPr>
                        <a:t> et le Ier Empire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Le temps de la République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</a:rPr>
                        <a:t>21/10/2025</a:t>
                      </a:r>
                    </a:p>
                    <a:p>
                      <a:pPr algn="just"/>
                      <a:r>
                        <a:rPr lang="fr-FR" sz="1400">
                          <a:effectLst/>
                        </a:rPr>
                        <a:t>Matin2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</a:rPr>
                        <a:t>21/10/2025</a:t>
                      </a:r>
                    </a:p>
                    <a:p>
                      <a:pPr algn="just"/>
                      <a:r>
                        <a:rPr lang="fr-FR" sz="1400">
                          <a:effectLst/>
                        </a:rPr>
                        <a:t>Matin1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040611733"/>
                  </a:ext>
                </a:extLst>
              </a:tr>
              <a:tr h="492885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TD5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</a:rPr>
                        <a:t>Le fait religieux et la laïcité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</a:rPr>
                        <a:t>Louis IX, Henri IV</a:t>
                      </a:r>
                    </a:p>
                    <a:p>
                      <a:pPr algn="just"/>
                      <a:r>
                        <a:rPr lang="fr-FR" sz="1400">
                          <a:effectLst/>
                        </a:rPr>
                        <a:t>L'école de Jules Ferry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</a:rPr>
                        <a:t>6/11/2025</a:t>
                      </a:r>
                    </a:p>
                    <a:p>
                      <a:pPr algn="just"/>
                      <a:r>
                        <a:rPr lang="fr-FR" sz="1400">
                          <a:effectLst/>
                        </a:rPr>
                        <a:t>Après-midi1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</a:rPr>
                        <a:t>6/11/2025</a:t>
                      </a:r>
                    </a:p>
                    <a:p>
                      <a:pPr algn="just"/>
                      <a:r>
                        <a:rPr lang="fr-FR" sz="1400">
                          <a:effectLst/>
                        </a:rPr>
                        <a:t>Matin1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247411382"/>
                  </a:ext>
                </a:extLst>
              </a:tr>
              <a:tr h="492885"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TD6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</a:rPr>
                        <a:t>Les violences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</a:rPr>
                        <a:t>La France dans les deux guerres mondiales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</a:rPr>
                        <a:t>24/11/2025</a:t>
                      </a:r>
                    </a:p>
                    <a:p>
                      <a:pPr algn="just"/>
                      <a:r>
                        <a:rPr lang="fr-FR" sz="1400">
                          <a:effectLst/>
                        </a:rPr>
                        <a:t>Après-Midi1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>
                          <a:effectLst/>
                        </a:rPr>
                        <a:t>24/11/2025</a:t>
                      </a:r>
                    </a:p>
                    <a:p>
                      <a:pPr algn="just"/>
                      <a:r>
                        <a:rPr lang="fr-FR" sz="1400">
                          <a:effectLst/>
                        </a:rPr>
                        <a:t>Après-Midi2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293118392"/>
                  </a:ext>
                </a:extLst>
              </a:tr>
              <a:tr h="492885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CM2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La géographie et son enseignement</a:t>
                      </a:r>
                      <a:endParaRPr lang="fr-FR" sz="14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1/12/2025</a:t>
                      </a:r>
                    </a:p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Après-midi1</a:t>
                      </a:r>
                      <a:endParaRPr lang="fr-FR" sz="14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1/12/2025</a:t>
                      </a:r>
                    </a:p>
                    <a:p>
                      <a:pPr algn="just"/>
                      <a:r>
                        <a:rPr lang="fr-FR" sz="1400" dirty="0">
                          <a:solidFill>
                            <a:srgbClr val="0432FF"/>
                          </a:solidFill>
                          <a:effectLst/>
                        </a:rPr>
                        <a:t>Après-midi1</a:t>
                      </a:r>
                      <a:endParaRPr lang="fr-FR" sz="14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242157675"/>
                  </a:ext>
                </a:extLst>
              </a:tr>
              <a:tr h="492885">
                <a:tc>
                  <a:txBody>
                    <a:bodyPr/>
                    <a:lstStyle/>
                    <a:p>
                      <a:pPr algn="just"/>
                      <a:r>
                        <a:rPr lang="fr-FR" sz="12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i="1" dirty="0">
                          <a:solidFill>
                            <a:srgbClr val="00B050"/>
                          </a:solidFill>
                          <a:effectLst/>
                        </a:rPr>
                        <a:t>DST d’une heure : évaluation des connaissances</a:t>
                      </a:r>
                      <a:endParaRPr lang="fr-FR" sz="1400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i="1" dirty="0">
                          <a:solidFill>
                            <a:srgbClr val="00B050"/>
                          </a:solidFill>
                          <a:effectLst/>
                        </a:rPr>
                        <a:t>2 questions sur 2 notions + 1 commentaire de  document</a:t>
                      </a:r>
                      <a:endParaRPr lang="fr-FR" sz="1400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i="1" dirty="0">
                          <a:solidFill>
                            <a:srgbClr val="00B050"/>
                          </a:solidFill>
                          <a:effectLst/>
                        </a:rPr>
                        <a:t>10/12/2025</a:t>
                      </a:r>
                    </a:p>
                    <a:p>
                      <a:pPr algn="just"/>
                      <a:r>
                        <a:rPr lang="fr-FR" sz="1400" i="1" dirty="0">
                          <a:solidFill>
                            <a:srgbClr val="00B050"/>
                          </a:solidFill>
                          <a:effectLst/>
                        </a:rPr>
                        <a:t>9h-10h</a:t>
                      </a:r>
                      <a:endParaRPr lang="fr-FR" sz="1400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i="1" dirty="0">
                          <a:solidFill>
                            <a:srgbClr val="00B050"/>
                          </a:solidFill>
                          <a:effectLst/>
                        </a:rPr>
                        <a:t>10/12/2025</a:t>
                      </a:r>
                    </a:p>
                    <a:p>
                      <a:pPr algn="just"/>
                      <a:r>
                        <a:rPr lang="fr-FR" sz="1400" i="1" dirty="0">
                          <a:solidFill>
                            <a:srgbClr val="00B050"/>
                          </a:solidFill>
                          <a:effectLst/>
                        </a:rPr>
                        <a:t>9h-10h</a:t>
                      </a:r>
                      <a:endParaRPr lang="fr-FR" sz="1400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670682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220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41A1C-B380-F441-884D-40BDA2A4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274638"/>
            <a:ext cx="8774130" cy="1143000"/>
          </a:xfrm>
        </p:spPr>
        <p:txBody>
          <a:bodyPr>
            <a:normAutofit/>
          </a:bodyPr>
          <a:lstStyle/>
          <a:p>
            <a:r>
              <a:rPr lang="fr-FR" b="1" dirty="0"/>
              <a:t>B) Les modes de vie et leur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6356D-7E4B-8A42-9FDA-C9A0F59B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09398" cy="516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4) </a:t>
            </a:r>
            <a:r>
              <a:rPr lang="fr-FR" u="sng" dirty="0">
                <a:sym typeface="Wingdings" pitchFamily="2" charset="2"/>
              </a:rPr>
              <a:t>La société au temps de Louis IX </a:t>
            </a:r>
            <a:r>
              <a:rPr lang="fr-FR" dirty="0">
                <a:sym typeface="Wingdings" pitchFamily="2" charset="2"/>
              </a:rPr>
              <a:t>(Moyen Age)</a:t>
            </a:r>
          </a:p>
          <a:p>
            <a:pPr marL="0" indent="0">
              <a:buNone/>
            </a:pPr>
            <a:r>
              <a:rPr lang="fr-FR" dirty="0"/>
              <a:t>Exercice (voir photocopie)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766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223"/>
            <a:ext cx="8229600" cy="808075"/>
          </a:xfrm>
        </p:spPr>
        <p:txBody>
          <a:bodyPr>
            <a:normAutofit/>
          </a:bodyPr>
          <a:lstStyle/>
          <a:p>
            <a:r>
              <a:rPr lang="fr-FR" dirty="0"/>
              <a:t>Plan du TD3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A31C01-F4A1-EA43-8B73-1CE98EDE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" y="1073888"/>
            <a:ext cx="8615099" cy="5784112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fr-FR" dirty="0"/>
              <a:t>Le point sur les exposés </a:t>
            </a:r>
          </a:p>
          <a:p>
            <a:pPr marL="514350" indent="-514350">
              <a:buAutoNum type="alphaUcParenR"/>
            </a:pPr>
            <a:endParaRPr lang="fr-FR" b="1" dirty="0"/>
          </a:p>
          <a:p>
            <a:pPr marL="514350" indent="-514350">
              <a:buAutoNum type="alphaUcParenR"/>
            </a:pPr>
            <a:r>
              <a:rPr lang="fr-FR" b="1" dirty="0"/>
              <a:t>Le travail autonome : « Le temps des rois »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C) Exposés</a:t>
            </a:r>
          </a:p>
          <a:p>
            <a:pPr marL="0" indent="0">
              <a:buNone/>
            </a:pPr>
            <a:r>
              <a:rPr lang="fr-FR" sz="2800" dirty="0"/>
              <a:t>M1A </a:t>
            </a:r>
            <a:r>
              <a:rPr lang="fr-FR" sz="2800" dirty="0">
                <a:solidFill>
                  <a:srgbClr val="0A813E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L’habitat</a:t>
            </a:r>
            <a:r>
              <a:rPr lang="fr-FR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Clémentine-Chloé-Carla/</a:t>
            </a:r>
            <a:r>
              <a:rPr lang="fr-FR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Quatre images des usines </a:t>
            </a:r>
            <a:r>
              <a:rPr lang="fr-FR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Balsan</a:t>
            </a:r>
            <a:r>
              <a:rPr lang="fr-FR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vers 1900 </a:t>
            </a:r>
            <a:r>
              <a:rPr lang="fr-FR" sz="2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Marion-Emilie</a:t>
            </a:r>
            <a:endParaRPr lang="fr-FR" sz="2800" dirty="0"/>
          </a:p>
          <a:p>
            <a:pPr marL="0" indent="0" algn="just">
              <a:buNone/>
            </a:pPr>
            <a:r>
              <a:rPr lang="fr-FR" sz="2800" dirty="0"/>
              <a:t>M1B </a:t>
            </a:r>
            <a:r>
              <a:rPr lang="fr-FR" sz="2800" dirty="0">
                <a:solidFill>
                  <a:srgbClr val="0A813E"/>
                </a:solidFill>
                <a:effectLst/>
              </a:rPr>
              <a:t>L’industrialisation </a:t>
            </a:r>
            <a:r>
              <a:rPr lang="fr-FR" sz="2800" dirty="0">
                <a:solidFill>
                  <a:schemeClr val="tx1"/>
                </a:solidFill>
                <a:effectLst/>
              </a:rPr>
              <a:t>Ambre/</a:t>
            </a:r>
            <a:r>
              <a:rPr lang="fr-FR" sz="2800" dirty="0">
                <a:solidFill>
                  <a:srgbClr val="0A813E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L’habitat </a:t>
            </a:r>
            <a:r>
              <a:rPr lang="fr-FR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Aude-Fanny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D) Le thème du TD : les modes de vie (en histoire)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41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39" y="0"/>
            <a:ext cx="8747796" cy="65792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exposés de l’UE11EC4 – M1 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FB6E30-5346-E126-6693-52AD7DDA6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Espace réservé du contenu 4">
            <a:extLst>
              <a:ext uri="{FF2B5EF4-FFF2-40B4-BE49-F238E27FC236}">
                <a16:creationId xmlns:a16="http://schemas.microsoft.com/office/drawing/2014/main" id="{B24B9FAD-A498-BE87-5F41-785C5C721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736782"/>
              </p:ext>
            </p:extLst>
          </p:nvPr>
        </p:nvGraphicFramePr>
        <p:xfrm>
          <a:off x="122335" y="657922"/>
          <a:ext cx="8899329" cy="60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824">
                  <a:extLst>
                    <a:ext uri="{9D8B030D-6E8A-4147-A177-3AD203B41FA5}">
                      <a16:colId xmlns:a16="http://schemas.microsoft.com/office/drawing/2014/main" val="2437665805"/>
                    </a:ext>
                  </a:extLst>
                </a:gridCol>
                <a:gridCol w="1576874">
                  <a:extLst>
                    <a:ext uri="{9D8B030D-6E8A-4147-A177-3AD203B41FA5}">
                      <a16:colId xmlns:a16="http://schemas.microsoft.com/office/drawing/2014/main" val="4187858261"/>
                    </a:ext>
                  </a:extLst>
                </a:gridCol>
                <a:gridCol w="2239347">
                  <a:extLst>
                    <a:ext uri="{9D8B030D-6E8A-4147-A177-3AD203B41FA5}">
                      <a16:colId xmlns:a16="http://schemas.microsoft.com/office/drawing/2014/main" val="3745034788"/>
                    </a:ext>
                  </a:extLst>
                </a:gridCol>
                <a:gridCol w="3381880">
                  <a:extLst>
                    <a:ext uri="{9D8B030D-6E8A-4147-A177-3AD203B41FA5}">
                      <a16:colId xmlns:a16="http://schemas.microsoft.com/office/drawing/2014/main" val="2900688989"/>
                    </a:ext>
                  </a:extLst>
                </a:gridCol>
                <a:gridCol w="1226404">
                  <a:extLst>
                    <a:ext uri="{9D8B030D-6E8A-4147-A177-3AD203B41FA5}">
                      <a16:colId xmlns:a16="http://schemas.microsoft.com/office/drawing/2014/main" val="3789533417"/>
                    </a:ext>
                  </a:extLst>
                </a:gridCol>
              </a:tblGrid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Thématiques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Notions proposées (à construire avec les élèves)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Documents proposés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(à utiliser avec les élèves)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Présentation-analyse séance stage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29262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TD2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Les traces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</a:rPr>
                        <a:t>• Les traces (du passé)</a:t>
                      </a:r>
                    </a:p>
                    <a:p>
                      <a:pPr algn="just"/>
                      <a:endParaRPr lang="fr-FR" sz="1600" dirty="0">
                        <a:solidFill>
                          <a:srgbClr val="0A813E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• Héritage, racine ou patrimoine historique ?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Enzo-Clémentine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Les dieux du foyer d’</a:t>
                      </a:r>
                      <a:r>
                        <a:rPr lang="fr-FR" sz="16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Argentomagus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Benjamin-Willy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66684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Les modes de vie et leur évolution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</a:rPr>
                        <a:t>• L’industrialisation</a:t>
                      </a:r>
                    </a:p>
                    <a:p>
                      <a:pPr algn="just"/>
                      <a:endParaRPr lang="fr-FR" sz="1600" dirty="0">
                        <a:solidFill>
                          <a:srgbClr val="0A813E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• L’habitat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Clémentine-Cloé-Carla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La « moissonneuse » gauloise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Quatre images des usines </a:t>
                      </a:r>
                      <a:r>
                        <a:rPr lang="fr-FR" sz="16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Balsan</a:t>
                      </a: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vers 1900 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Marion-Emilie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9271232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TD4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effectLst/>
                        </a:rPr>
                        <a:t>Le pouvoir (organisation, idéologie, symboles)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• La république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Léa-Gaëlle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• La démocratie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Napoléon Ier en costume de sacre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Emma-Louane-Shelly 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Le triomphe de la République (1875)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452443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Le fait religieux et la laïcité (dans l’histoire)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• La violence et la tolérance (en matière de religion)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Julia-Marion</a:t>
                      </a:r>
                    </a:p>
                    <a:p>
                      <a:pPr algn="just"/>
                      <a:endParaRPr lang="fr-FR" sz="1600" dirty="0">
                        <a:solidFill>
                          <a:srgbClr val="0A813E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• La christianisation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la prise de Damiette (1249) par Saint-Louis</a:t>
                      </a:r>
                    </a:p>
                    <a:p>
                      <a:pPr algn="just"/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- 2 images d’élèves au XIXème siècle</a:t>
                      </a:r>
                    </a:p>
                    <a:p>
                      <a:pPr algn="just"/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POSSIBLE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321820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TD6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Les violences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• La guerre</a:t>
                      </a:r>
                    </a:p>
                    <a:p>
                      <a:pPr algn="just"/>
                      <a:endParaRPr lang="fr-FR" sz="1600" dirty="0">
                        <a:solidFill>
                          <a:srgbClr val="0A813E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• Le génocide des Juifs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Maïlys-Eloïse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la lettre d’un poilu de l’Indre en 1916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Charlène-Gianni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la lettre de l’infirmière du camp de Douadic (mars 1943)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POSSIBLE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16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21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39" y="0"/>
            <a:ext cx="8747796" cy="65792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exposés de l’UE11EC4 – M1 B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14FD08C-3DD9-AE42-A917-FE0896196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253222"/>
              </p:ext>
            </p:extLst>
          </p:nvPr>
        </p:nvGraphicFramePr>
        <p:xfrm>
          <a:off x="122335" y="328961"/>
          <a:ext cx="8899329" cy="6339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824">
                  <a:extLst>
                    <a:ext uri="{9D8B030D-6E8A-4147-A177-3AD203B41FA5}">
                      <a16:colId xmlns:a16="http://schemas.microsoft.com/office/drawing/2014/main" val="2437665805"/>
                    </a:ext>
                  </a:extLst>
                </a:gridCol>
                <a:gridCol w="1576874">
                  <a:extLst>
                    <a:ext uri="{9D8B030D-6E8A-4147-A177-3AD203B41FA5}">
                      <a16:colId xmlns:a16="http://schemas.microsoft.com/office/drawing/2014/main" val="4187858261"/>
                    </a:ext>
                  </a:extLst>
                </a:gridCol>
                <a:gridCol w="2239347">
                  <a:extLst>
                    <a:ext uri="{9D8B030D-6E8A-4147-A177-3AD203B41FA5}">
                      <a16:colId xmlns:a16="http://schemas.microsoft.com/office/drawing/2014/main" val="3745034788"/>
                    </a:ext>
                  </a:extLst>
                </a:gridCol>
                <a:gridCol w="3381880">
                  <a:extLst>
                    <a:ext uri="{9D8B030D-6E8A-4147-A177-3AD203B41FA5}">
                      <a16:colId xmlns:a16="http://schemas.microsoft.com/office/drawing/2014/main" val="2900688989"/>
                    </a:ext>
                  </a:extLst>
                </a:gridCol>
                <a:gridCol w="1226404">
                  <a:extLst>
                    <a:ext uri="{9D8B030D-6E8A-4147-A177-3AD203B41FA5}">
                      <a16:colId xmlns:a16="http://schemas.microsoft.com/office/drawing/2014/main" val="3789533417"/>
                    </a:ext>
                  </a:extLst>
                </a:gridCol>
              </a:tblGrid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8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Thématiques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Notions proposées (à construire avec les élèves)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Documents proposés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(à utiliser avec les élèves)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Présentation-analyse séance stage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29262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TD2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Les traces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</a:rPr>
                        <a:t>• Les traces (du passé)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Alicia</a:t>
                      </a:r>
                    </a:p>
                    <a:p>
                      <a:pPr algn="just"/>
                      <a:endParaRPr lang="fr-FR" sz="1600" dirty="0">
                        <a:solidFill>
                          <a:srgbClr val="0A813E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• Héritage, racine ou patrimoine historique 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Les dieux du foyer d’</a:t>
                      </a:r>
                      <a:r>
                        <a:rPr lang="fr-FR" sz="16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Argentomagus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Steffy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66684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Les modes de vie et leur évolution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</a:rPr>
                        <a:t>• L’industrialisation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Ambre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• L’habitat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Aude-Fanny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La « moissonneuse » gauloise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Quatre images des usines </a:t>
                      </a:r>
                      <a:r>
                        <a:rPr lang="fr-FR" sz="16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Balsan</a:t>
                      </a: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vers 1900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9271232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TD4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effectLst/>
                        </a:rPr>
                        <a:t>Le pouvoir (organisation, idéologie, symboles)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• La république</a:t>
                      </a:r>
                    </a:p>
                    <a:p>
                      <a:pPr algn="just"/>
                      <a:endParaRPr lang="fr-FR" sz="1600" dirty="0">
                        <a:solidFill>
                          <a:srgbClr val="0A813E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• La démocratie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Napoléon Ier en costume de sacre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Coline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Le triomphe de la République (1875)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Sana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452443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Le fait religieux et la laïcité (dans l’histoire)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• La violence et la tolérance (en matière de religion)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Arthur-Mélissa</a:t>
                      </a:r>
                    </a:p>
                    <a:p>
                      <a:pPr algn="just"/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• La christianisation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la prise de Damiette (1249) par Saint-Louis</a:t>
                      </a:r>
                    </a:p>
                    <a:p>
                      <a:pPr algn="just"/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- 2 images d’élèves au XIXème siècle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Manon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endParaRPr lang="fr-FR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321820"/>
                  </a:ext>
                </a:extLst>
              </a:tr>
              <a:tr h="645804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TD6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Les violences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• La guerre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Lukas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A813E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• Le génocide des Juifs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la lettre d’un poilu de l’Indre en 1916</a:t>
                      </a:r>
                    </a:p>
                    <a:p>
                      <a:pPr algn="just"/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la lettre de l’infirmière du camp de Douadic (mars 1943)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Lana</a:t>
                      </a: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POSSIBLE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16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41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Le temps des rois »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F555716-7FB0-794D-B476-B15EB3DEA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405664"/>
              </p:ext>
            </p:extLst>
          </p:nvPr>
        </p:nvGraphicFramePr>
        <p:xfrm>
          <a:off x="457200" y="1417834"/>
          <a:ext cx="8070351" cy="4808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6672">
                  <a:extLst>
                    <a:ext uri="{9D8B030D-6E8A-4147-A177-3AD203B41FA5}">
                      <a16:colId xmlns:a16="http://schemas.microsoft.com/office/drawing/2014/main" val="2329573756"/>
                    </a:ext>
                  </a:extLst>
                </a:gridCol>
                <a:gridCol w="5613679">
                  <a:extLst>
                    <a:ext uri="{9D8B030D-6E8A-4147-A177-3AD203B41FA5}">
                      <a16:colId xmlns:a16="http://schemas.microsoft.com/office/drawing/2014/main" val="1268927595"/>
                    </a:ext>
                  </a:extLst>
                </a:gridCol>
              </a:tblGrid>
              <a:tr h="480830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Thème 2</a:t>
                      </a:r>
                    </a:p>
                    <a:p>
                      <a:pPr algn="ctr"/>
                      <a:r>
                        <a:rPr lang="fr-FR" sz="1600" b="1" dirty="0">
                          <a:effectLst/>
                        </a:rPr>
                        <a:t>Le temps des rois </a:t>
                      </a:r>
                    </a:p>
                    <a:p>
                      <a:pPr algn="ctr"/>
                      <a:endParaRPr lang="fr-FR" sz="1600" dirty="0">
                        <a:effectLst/>
                      </a:endParaRPr>
                    </a:p>
                    <a:p>
                      <a:pPr algn="ctr"/>
                      <a:endParaRPr lang="fr-FR" sz="1600" dirty="0">
                        <a:effectLst/>
                      </a:endParaRPr>
                    </a:p>
                    <a:p>
                      <a:pPr algn="ctr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•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Louis IX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, le « roi chrétien » au XIII</a:t>
                      </a:r>
                      <a:r>
                        <a:rPr lang="fr-FR" sz="1600" baseline="30000" dirty="0">
                          <a:solidFill>
                            <a:srgbClr val="0432FF"/>
                          </a:solidFill>
                          <a:effectLst/>
                        </a:rPr>
                        <a:t>e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 siècle.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•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François Ier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, un protecteur des Arts et des Lettres à la Renaissance.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•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Henri IV 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et l’édit de Nantes.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•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Louis XIV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, le roi Soleil à Versailles.</a:t>
                      </a:r>
                    </a:p>
                    <a:p>
                      <a:pPr algn="ctr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" marR="3492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Comme l’objectif du cycle 3 est de construire quelques premiers grands repères de l’histoire de France, </a:t>
                      </a:r>
                      <a:r>
                        <a:rPr lang="fr-FR" sz="1600" b="1" dirty="0">
                          <a:effectLst/>
                        </a:rPr>
                        <a:t>l’étude de la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monarchie capétienne </a:t>
                      </a:r>
                      <a:r>
                        <a:rPr lang="fr-FR" sz="1600" b="1" dirty="0">
                          <a:effectLst/>
                        </a:rPr>
                        <a:t>se centre sur le 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pouvoir royal</a:t>
                      </a:r>
                      <a:r>
                        <a:rPr lang="fr-FR" sz="1600" b="1" dirty="0">
                          <a:effectLst/>
                        </a:rPr>
                        <a:t>, ses permanences et sur la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construction territoriale du royaume de France</a:t>
                      </a:r>
                      <a:r>
                        <a:rPr lang="fr-FR" sz="1600" dirty="0">
                          <a:effectLst/>
                        </a:rPr>
                        <a:t>, y compris via des jeux d’alliance, dont la mention permet de présenter aux élèves quelques figures féminines importantes : </a:t>
                      </a:r>
                      <a:r>
                        <a:rPr lang="fr-FR" sz="1600" i="1" dirty="0">
                          <a:solidFill>
                            <a:srgbClr val="00B050"/>
                          </a:solidFill>
                          <a:effectLst/>
                        </a:rPr>
                        <a:t>Aliénor d’Aquitaine, Anne de Bretagne, Catherine de Médicis</a:t>
                      </a:r>
                      <a:r>
                        <a:rPr lang="fr-FR" sz="1600" dirty="0">
                          <a:effectLst/>
                        </a:rPr>
                        <a:t>. 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Les élèves découvrent ainsi des </a:t>
                      </a:r>
                      <a:r>
                        <a:rPr lang="fr-FR" sz="1600" b="1" dirty="0">
                          <a:effectLst/>
                        </a:rPr>
                        <a:t>éléments essentiels de la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société féodale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et du patrimoine français et sont amenés à s’interroger sur les liens du Royaume de France avec d’autres acteurs et d’autres espaces. 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On inscrit dans le déroulé de ce thème une </a:t>
                      </a:r>
                      <a:r>
                        <a:rPr lang="fr-FR" sz="1600" b="1" dirty="0">
                          <a:effectLst/>
                        </a:rPr>
                        <a:t>présentation de la </a:t>
                      </a:r>
                      <a:r>
                        <a:rPr lang="fr-FR" sz="1600" b="1" dirty="0">
                          <a:solidFill>
                            <a:srgbClr val="0432FF"/>
                          </a:solidFill>
                          <a:effectLst/>
                        </a:rPr>
                        <a:t>formation du premier empire colonial français</a:t>
                      </a:r>
                      <a:r>
                        <a:rPr lang="fr-FR" sz="1600" b="1" dirty="0">
                          <a:effectLst/>
                        </a:rPr>
                        <a:t>, porté par le pouvoir royal,</a:t>
                      </a:r>
                      <a:r>
                        <a:rPr lang="fr-FR" sz="1600" dirty="0">
                          <a:effectLst/>
                        </a:rPr>
                        <a:t> et dont le peuplement repose notamment sur le déplacement d’Africains réduits en esclavage. </a:t>
                      </a:r>
                    </a:p>
                    <a:p>
                      <a:pPr algn="just"/>
                      <a:r>
                        <a:rPr lang="fr-FR" sz="1600" b="1" dirty="0">
                          <a:effectLst/>
                        </a:rPr>
                        <a:t>Les figures royales étudiées permettent de présenter aux élèves quelques traits majeurs de l’histoire politique</a:t>
                      </a:r>
                      <a:r>
                        <a:rPr lang="fr-FR" sz="1600" dirty="0">
                          <a:effectLst/>
                        </a:rPr>
                        <a:t>, </a:t>
                      </a:r>
                      <a:r>
                        <a:rPr lang="fr-FR" sz="1600" i="1" dirty="0">
                          <a:effectLst/>
                        </a:rPr>
                        <a:t>mais aussi des questions économiques et sociales </a:t>
                      </a:r>
                      <a:r>
                        <a:rPr lang="fr-FR" sz="1600" dirty="0">
                          <a:effectLst/>
                        </a:rPr>
                        <a:t>et celles liées aux </a:t>
                      </a:r>
                      <a:r>
                        <a:rPr lang="fr-FR" sz="1600" b="1" dirty="0">
                          <a:effectLst/>
                        </a:rPr>
                        <a:t>violences</a:t>
                      </a:r>
                      <a:r>
                        <a:rPr lang="fr-FR" sz="1600" dirty="0">
                          <a:effectLst/>
                        </a:rPr>
                        <a:t> telles que les croisades, les guerres de religion et le régicide.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05" marR="34925" marT="0" marB="0"/>
                </a:tc>
                <a:extLst>
                  <a:ext uri="{0D108BD9-81ED-4DB2-BD59-A6C34878D82A}">
                    <a16:rowId xmlns:a16="http://schemas.microsoft.com/office/drawing/2014/main" val="3704176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68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44178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44" y="1019906"/>
            <a:ext cx="5899856" cy="56405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u="sng" dirty="0"/>
              <a:t>Louis IX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1°) Louis IX est un roi célèbre du Moyen Age.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2°) La société sous Louis IX était une société de classes.</a:t>
            </a:r>
          </a:p>
          <a:p>
            <a:pPr marL="0" indent="0" algn="just">
              <a:buNone/>
            </a:pPr>
            <a:r>
              <a:rPr lang="fr-FR" dirty="0"/>
              <a:t>    	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</a:p>
          <a:p>
            <a:pPr marL="0" indent="0" algn="just">
              <a:buNone/>
            </a:pPr>
            <a:r>
              <a:rPr lang="fr-FR" dirty="0"/>
              <a:t>3°) Le domaine royal est le Royaume de France.</a:t>
            </a:r>
          </a:p>
          <a:p>
            <a:pPr marL="0" indent="0" algn="just">
              <a:buNone/>
            </a:pPr>
            <a:r>
              <a:rPr lang="fr-FR" dirty="0"/>
              <a:t>	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4°) Louis IX a participé aux croisades.</a:t>
            </a:r>
          </a:p>
          <a:p>
            <a:pPr marL="0" indent="0" algn="just">
              <a:buNone/>
            </a:pPr>
            <a:r>
              <a:rPr lang="fr-FR" dirty="0"/>
              <a:t>	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8E26DC-0549-541F-A470-3571522E6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100" y="1455970"/>
            <a:ext cx="3136900" cy="45593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1815A6D-FA96-F869-A4F8-7F1F686973C6}"/>
              </a:ext>
            </a:extLst>
          </p:cNvPr>
          <p:cNvSpPr txBox="1"/>
          <p:nvPr/>
        </p:nvSpPr>
        <p:spPr>
          <a:xfrm>
            <a:off x="6114344" y="6015270"/>
            <a:ext cx="3055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Louis IX vers 1230-1240, miniature</a:t>
            </a:r>
          </a:p>
        </p:txBody>
      </p:sp>
    </p:spTree>
    <p:extLst>
      <p:ext uri="{BB962C8B-B14F-4D97-AF65-F5344CB8AC3E}">
        <p14:creationId xmlns:p14="http://schemas.microsoft.com/office/powerpoint/2010/main" val="25770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408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7" y="988259"/>
            <a:ext cx="5921022" cy="586974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u="sng" dirty="0"/>
              <a:t>François Ier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5°) François Ier est un roi qui a imposé beaucoup de lois à ses sujets.</a:t>
            </a:r>
          </a:p>
          <a:p>
            <a:pPr marL="0" indent="0" algn="just">
              <a:buNone/>
            </a:pPr>
            <a:r>
              <a:rPr lang="fr-FR" dirty="0"/>
              <a:t>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6°) François Ier a mené des guerres victorieuses en Italie.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7°) François Ier a fait venir en France Léonard de Vinci.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8°) Le château de Chambord, que fait construire par François Ier, met en scène la monarchie absolue.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C9E1EC-D2BD-2FC5-510B-BDB696907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941" y="1715912"/>
            <a:ext cx="3024059" cy="39090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F0B150B-C078-D19C-A498-E3CB0A2FC095}"/>
              </a:ext>
            </a:extLst>
          </p:cNvPr>
          <p:cNvSpPr txBox="1"/>
          <p:nvPr/>
        </p:nvSpPr>
        <p:spPr>
          <a:xfrm>
            <a:off x="6221540" y="5624930"/>
            <a:ext cx="282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François Ier par Jean Clouet (1530)</a:t>
            </a:r>
          </a:p>
        </p:txBody>
      </p:sp>
    </p:spTree>
    <p:extLst>
      <p:ext uri="{BB962C8B-B14F-4D97-AF65-F5344CB8AC3E}">
        <p14:creationId xmlns:p14="http://schemas.microsoft.com/office/powerpoint/2010/main" val="282625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493"/>
            <a:ext cx="8229600" cy="77459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2133"/>
            <a:ext cx="5373511" cy="582637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u="sng" dirty="0"/>
              <a:t>Henri IV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9°) Les protestants lisent directement la Bible sans avoir besoin d'un prêtre.</a:t>
            </a:r>
          </a:p>
          <a:p>
            <a:pPr marL="0" indent="0" algn="just">
              <a:buNone/>
            </a:pPr>
            <a:r>
              <a:rPr lang="fr-FR" dirty="0"/>
              <a:t>	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10°) Les massacres de protestants par des catholiques caractérisent les Guerres de religion en France.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11°) Henri de Navarre (futur Henri IV) était de religion catholique.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12°) L'édit de Nantes décidé par Henri IV établit une égalité entre catholiques et protestants dans le royaume de France.</a:t>
            </a:r>
          </a:p>
          <a:p>
            <a:pPr marL="0" indent="0" algn="just">
              <a:buNone/>
            </a:pPr>
            <a:r>
              <a:rPr lang="fr-FR" dirty="0"/>
              <a:t>      VRAI </a:t>
            </a:r>
            <a:r>
              <a:rPr lang="fr-FR" dirty="0">
                <a:sym typeface="Webdings" pitchFamily="2" charset="2"/>
              </a:rPr>
              <a:t></a:t>
            </a:r>
            <a:r>
              <a:rPr lang="fr-FR" dirty="0"/>
              <a:t>				FAUX </a:t>
            </a:r>
            <a:r>
              <a:rPr lang="fr-FR" dirty="0">
                <a:sym typeface="Webdings" pitchFamily="2" charset="2"/>
              </a:rPr>
              <a:t>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CCAE57-1E09-69AD-7F52-627C4F43E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668" y="1191027"/>
            <a:ext cx="3427285" cy="49952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29BF15C-4CFE-1677-6D8A-EAE5714A1003}"/>
              </a:ext>
            </a:extLst>
          </p:cNvPr>
          <p:cNvSpPr txBox="1"/>
          <p:nvPr/>
        </p:nvSpPr>
        <p:spPr>
          <a:xfrm>
            <a:off x="5488667" y="6186260"/>
            <a:ext cx="353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Henri IV par François Quesnel, 1602</a:t>
            </a:r>
          </a:p>
        </p:txBody>
      </p:sp>
    </p:spTree>
    <p:extLst>
      <p:ext uri="{BB962C8B-B14F-4D97-AF65-F5344CB8AC3E}">
        <p14:creationId xmlns:p14="http://schemas.microsoft.com/office/powerpoint/2010/main" val="17753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1814</Words>
  <Application>Microsoft Office PowerPoint</Application>
  <PresentationFormat>Affichage à l'écran (4:3)</PresentationFormat>
  <Paragraphs>316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DengXian</vt:lpstr>
      <vt:lpstr>Arial</vt:lpstr>
      <vt:lpstr>Calibri</vt:lpstr>
      <vt:lpstr>Jost</vt:lpstr>
      <vt:lpstr>Times New Roman</vt:lpstr>
      <vt:lpstr>Webdings</vt:lpstr>
      <vt:lpstr>Wingdings</vt:lpstr>
      <vt:lpstr>Thème Office</vt:lpstr>
      <vt:lpstr>Les modes de vie</vt:lpstr>
      <vt:lpstr>Le calendrier du S1-S7</vt:lpstr>
      <vt:lpstr>Plan du TD3</vt:lpstr>
      <vt:lpstr>Les exposés de l’UE11EC4 – M1 A</vt:lpstr>
      <vt:lpstr>Les exposés de l’UE11EC4 – M1 B</vt:lpstr>
      <vt:lpstr>A) Le thème : « Le temps des rois »</vt:lpstr>
      <vt:lpstr>A) Le thème : « Et avant la France »</vt:lpstr>
      <vt:lpstr>A) Le thème : « Et avant la France »</vt:lpstr>
      <vt:lpstr>A) Le thème : « Et avant la France »</vt:lpstr>
      <vt:lpstr>A) Le thème : « Et avant la France »</vt:lpstr>
      <vt:lpstr>EXPOSÉS</vt:lpstr>
      <vt:lpstr>B) Les modes de vie et leur évolution</vt:lpstr>
      <vt:lpstr>B) Les modes de vie et leur évolution</vt:lpstr>
      <vt:lpstr>Présentation PowerPoint</vt:lpstr>
      <vt:lpstr>B) Les modes de vie et leur évolution</vt:lpstr>
      <vt:lpstr>Présentation PowerPoint</vt:lpstr>
      <vt:lpstr>Présentation PowerPoint</vt:lpstr>
      <vt:lpstr>Présentation PowerPoint</vt:lpstr>
      <vt:lpstr>Présentation PowerPoint</vt:lpstr>
      <vt:lpstr>B) Les modes de vie et leur évolution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Préhistoire</dc:title>
  <dc:creator>Jean-Louis LAUBRY</dc:creator>
  <cp:lastModifiedBy>Jean-Louis Laubry</cp:lastModifiedBy>
  <cp:revision>156</cp:revision>
  <cp:lastPrinted>2017-09-04T10:56:21Z</cp:lastPrinted>
  <dcterms:created xsi:type="dcterms:W3CDTF">2020-09-06T15:52:41Z</dcterms:created>
  <dcterms:modified xsi:type="dcterms:W3CDTF">2025-09-23T15:45:38Z</dcterms:modified>
</cp:coreProperties>
</file>