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handoutMasterIdLst>
    <p:handoutMasterId r:id="rId29"/>
  </p:handoutMasterIdLst>
  <p:sldIdLst>
    <p:sldId id="289" r:id="rId2"/>
    <p:sldId id="290" r:id="rId3"/>
    <p:sldId id="256" r:id="rId4"/>
    <p:sldId id="257" r:id="rId5"/>
    <p:sldId id="258" r:id="rId6"/>
    <p:sldId id="259" r:id="rId7"/>
    <p:sldId id="260" r:id="rId8"/>
    <p:sldId id="261" r:id="rId9"/>
    <p:sldId id="271" r:id="rId10"/>
    <p:sldId id="262" r:id="rId11"/>
    <p:sldId id="263" r:id="rId12"/>
    <p:sldId id="270" r:id="rId13"/>
    <p:sldId id="272" r:id="rId14"/>
    <p:sldId id="264" r:id="rId15"/>
    <p:sldId id="265" r:id="rId16"/>
    <p:sldId id="266" r:id="rId17"/>
    <p:sldId id="267" r:id="rId18"/>
    <p:sldId id="268" r:id="rId19"/>
    <p:sldId id="269" r:id="rId20"/>
    <p:sldId id="280" r:id="rId21"/>
    <p:sldId id="281" r:id="rId22"/>
    <p:sldId id="282" r:id="rId23"/>
    <p:sldId id="283" r:id="rId24"/>
    <p:sldId id="284" r:id="rId25"/>
    <p:sldId id="286" r:id="rId26"/>
    <p:sldId id="287" r:id="rId27"/>
    <p:sldId id="288" r:id="rId28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15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0E330-7842-4A96-8137-9A644AD31319}" type="datetimeFigureOut">
              <a:rPr lang="fr-FR" smtClean="0"/>
              <a:pPr/>
              <a:t>8/09/20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58926-1F77-4F8E-BA29-ABA77D76741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12729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8/09/20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8/09/20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8/09/20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8/09/20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8/09/20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8/09/20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8/09/20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8/09/20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8/09/20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8/09/20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8/09/20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14939-4D00-6643-8E83-6848F136B6FF}" type="datetimeFigureOut">
              <a:rPr lang="fr-FR" smtClean="0"/>
              <a:pPr/>
              <a:t>8/09/20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29CAF-6795-4D4E-B1AF-CCDA62114931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riseBMagnardHistCM2017-120_006TOTA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571"/>
            <a:ext cx="9144000" cy="59880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57593" y="6350243"/>
            <a:ext cx="6628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Un aperçu des thèmes d’histoire en CM / périodisation traditionnelle</a:t>
            </a:r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/>
              <a:t>II) </a:t>
            </a:r>
            <a:r>
              <a:rPr lang="fr-FR" b="1" dirty="0" smtClean="0"/>
              <a:t>Deux modes de vie successifs ?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3510" y="16002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1) </a:t>
            </a:r>
            <a:r>
              <a:rPr lang="fr-FR" u="sng" dirty="0" smtClean="0"/>
              <a:t>Le</a:t>
            </a:r>
            <a:r>
              <a:rPr lang="fr-FR" u="sng" dirty="0" smtClean="0"/>
              <a:t> Paléolithique</a:t>
            </a:r>
            <a:endParaRPr lang="fr-FR" u="sng" dirty="0" smtClean="0"/>
          </a:p>
          <a:p>
            <a:pPr>
              <a:buNone/>
            </a:pPr>
            <a:r>
              <a:rPr lang="fr-FR" dirty="0" smtClean="0"/>
              <a:t>Les outils</a:t>
            </a:r>
          </a:p>
          <a:p>
            <a:pPr>
              <a:buNone/>
            </a:pPr>
            <a:r>
              <a:rPr lang="fr-FR" dirty="0" smtClean="0"/>
              <a:t>La maîtrise du feu</a:t>
            </a:r>
          </a:p>
          <a:p>
            <a:pPr>
              <a:buNone/>
            </a:pPr>
            <a:r>
              <a:rPr lang="fr-FR" dirty="0" smtClean="0"/>
              <a:t>L’habitat</a:t>
            </a:r>
            <a:endParaRPr lang="fr-FR" dirty="0"/>
          </a:p>
        </p:txBody>
      </p:sp>
      <p:pic>
        <p:nvPicPr>
          <p:cNvPr id="4" name="Image 3" descr="Charente_sile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821" y="1238861"/>
            <a:ext cx="3490187" cy="3830693"/>
          </a:xfrm>
          <a:prstGeom prst="rect">
            <a:avLst/>
          </a:prstGeom>
        </p:spPr>
      </p:pic>
      <p:pic>
        <p:nvPicPr>
          <p:cNvPr id="5" name="Image 4" descr="Charente_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861" y="3965927"/>
            <a:ext cx="3101139" cy="2892073"/>
          </a:xfrm>
          <a:prstGeom prst="rect">
            <a:avLst/>
          </a:prstGeom>
        </p:spPr>
      </p:pic>
      <p:pic>
        <p:nvPicPr>
          <p:cNvPr id="6" name="Image 5" descr="TAmata-bifac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601" y="3618144"/>
            <a:ext cx="1732530" cy="2685421"/>
          </a:xfrm>
          <a:prstGeom prst="rect">
            <a:avLst/>
          </a:prstGeom>
        </p:spPr>
      </p:pic>
      <p:pic>
        <p:nvPicPr>
          <p:cNvPr id="8" name="Image 7" descr="crbst_chopd2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02" y="4352378"/>
            <a:ext cx="2130485" cy="1951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/>
              <a:t>II) </a:t>
            </a:r>
            <a:r>
              <a:rPr lang="fr-FR" b="1" dirty="0" smtClean="0"/>
              <a:t>Deux modes de vie successifs ?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81569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2) </a:t>
            </a:r>
            <a:r>
              <a:rPr lang="fr-FR" u="sng" dirty="0" smtClean="0"/>
              <a:t>Le</a:t>
            </a:r>
            <a:r>
              <a:rPr lang="fr-FR" u="sng" dirty="0" smtClean="0"/>
              <a:t> Néolithique</a:t>
            </a:r>
            <a:endParaRPr lang="fr-FR" u="sng" dirty="0" smtClean="0"/>
          </a:p>
          <a:p>
            <a:pPr>
              <a:buNone/>
            </a:pPr>
            <a:r>
              <a:rPr lang="fr-FR" dirty="0" smtClean="0"/>
              <a:t>Quel processus ?</a:t>
            </a:r>
          </a:p>
          <a:p>
            <a:pPr>
              <a:buNone/>
            </a:pPr>
            <a:r>
              <a:rPr lang="fr-FR" dirty="0" smtClean="0"/>
              <a:t>Le polissage</a:t>
            </a:r>
          </a:p>
          <a:p>
            <a:pPr>
              <a:buNone/>
            </a:pPr>
            <a:r>
              <a:rPr lang="fr-FR" dirty="0" smtClean="0"/>
              <a:t>La sédentarisation</a:t>
            </a:r>
          </a:p>
          <a:p>
            <a:pPr>
              <a:buNone/>
            </a:pPr>
            <a:r>
              <a:rPr lang="fr-FR" dirty="0" smtClean="0"/>
              <a:t>Le début des cultures et de l’élevage</a:t>
            </a:r>
          </a:p>
          <a:p>
            <a:pPr>
              <a:buNone/>
            </a:pPr>
            <a:r>
              <a:rPr lang="fr-FR" dirty="0" smtClean="0"/>
              <a:t>La céramique</a:t>
            </a:r>
            <a:endParaRPr lang="fr-FR" dirty="0"/>
          </a:p>
        </p:txBody>
      </p:sp>
      <p:pic>
        <p:nvPicPr>
          <p:cNvPr id="4" name="Image 3" descr="Lame de hache et polissoir en sile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822" y="1381569"/>
            <a:ext cx="3439855" cy="2406690"/>
          </a:xfrm>
          <a:prstGeom prst="rect">
            <a:avLst/>
          </a:prstGeom>
        </p:spPr>
      </p:pic>
      <p:pic>
        <p:nvPicPr>
          <p:cNvPr id="5" name="Image 4" descr="Maison de bord de la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343" y="4264278"/>
            <a:ext cx="3688657" cy="2593722"/>
          </a:xfrm>
          <a:prstGeom prst="rect">
            <a:avLst/>
          </a:prstGeom>
        </p:spPr>
      </p:pic>
      <p:pic>
        <p:nvPicPr>
          <p:cNvPr id="6" name="Image 5" descr="MeuleNéolithNath2006CE2-3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854" y="1417638"/>
            <a:ext cx="2016146" cy="2386588"/>
          </a:xfrm>
          <a:prstGeom prst="rect">
            <a:avLst/>
          </a:prstGeom>
        </p:spPr>
      </p:pic>
      <p:pic>
        <p:nvPicPr>
          <p:cNvPr id="8" name="Image 7" descr="PoterNéolithNath2006CE2-3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8100" y="4993132"/>
            <a:ext cx="3006725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risPréhistANath2006CE2-3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92"/>
            <a:ext cx="9144001" cy="1184275"/>
          </a:xfrm>
          <a:prstGeom prst="rect">
            <a:avLst/>
          </a:prstGeom>
        </p:spPr>
      </p:pic>
      <p:pic>
        <p:nvPicPr>
          <p:cNvPr id="6" name="Image 5" descr="FrisPréhistBNath2006CE2-3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225" y="1163283"/>
            <a:ext cx="7343775" cy="1257300"/>
          </a:xfrm>
          <a:prstGeom prst="rect">
            <a:avLst/>
          </a:prstGeom>
        </p:spPr>
      </p:pic>
      <p:pic>
        <p:nvPicPr>
          <p:cNvPr id="8" name="Image 7" descr="CartePrehistFranceCE2Hat2009-1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012" y="2420582"/>
            <a:ext cx="3787215" cy="44374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ènNéolithNath2006CE2-1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803" y="3684765"/>
            <a:ext cx="4274197" cy="3173235"/>
          </a:xfrm>
          <a:prstGeom prst="rect">
            <a:avLst/>
          </a:prstGeom>
        </p:spPr>
      </p:pic>
      <p:pic>
        <p:nvPicPr>
          <p:cNvPr id="4" name="Image 3" descr="ScènVieCroMaNath2006CE2-1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1575"/>
            <a:ext cx="4869803" cy="2917276"/>
          </a:xfrm>
          <a:prstGeom prst="rect">
            <a:avLst/>
          </a:prstGeom>
        </p:spPr>
      </p:pic>
      <p:pic>
        <p:nvPicPr>
          <p:cNvPr id="5" name="Image 4" descr="FrisPréhistANath2006CE2-3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1" cy="1184275"/>
          </a:xfrm>
          <a:prstGeom prst="rect">
            <a:avLst/>
          </a:prstGeom>
        </p:spPr>
      </p:pic>
      <p:pic>
        <p:nvPicPr>
          <p:cNvPr id="6" name="Image 5" descr="FrisPréhistBNath2006CE2-3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000" y="1184275"/>
            <a:ext cx="7343775" cy="12573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597384" y="5358851"/>
            <a:ext cx="3272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/>
              <a:t>Images de reconstitution de la vie au Paléolithique et au Néolithique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9570" y="0"/>
            <a:ext cx="8229600" cy="1143000"/>
          </a:xfrm>
        </p:spPr>
        <p:txBody>
          <a:bodyPr/>
          <a:lstStyle/>
          <a:p>
            <a:r>
              <a:rPr lang="fr-FR" dirty="0" smtClean="0"/>
              <a:t>III) </a:t>
            </a:r>
            <a:r>
              <a:rPr lang="fr-FR" b="1" dirty="0" smtClean="0"/>
              <a:t>L’âge des métaux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1</a:t>
            </a:r>
            <a:r>
              <a:rPr lang="fr-FR" dirty="0" smtClean="0"/>
              <a:t>) </a:t>
            </a:r>
            <a:r>
              <a:rPr lang="fr-FR" u="sng" dirty="0" smtClean="0"/>
              <a:t>3 âges</a:t>
            </a:r>
          </a:p>
          <a:p>
            <a:pPr>
              <a:buNone/>
            </a:pPr>
            <a:r>
              <a:rPr lang="fr-FR" dirty="0" smtClean="0"/>
              <a:t>- L’âge du cuivre</a:t>
            </a:r>
          </a:p>
          <a:p>
            <a:pPr>
              <a:buNone/>
            </a:pPr>
            <a:r>
              <a:rPr lang="fr-FR" dirty="0" smtClean="0"/>
              <a:t>(Chalcolithique</a:t>
            </a:r>
            <a:r>
              <a:rPr lang="fr-FR" dirty="0" smtClean="0"/>
              <a:t>) </a:t>
            </a:r>
          </a:p>
          <a:p>
            <a:pPr>
              <a:buNone/>
            </a:pPr>
            <a:r>
              <a:rPr lang="fr-FR" dirty="0" smtClean="0"/>
              <a:t>- L’âge du bronze</a:t>
            </a:r>
          </a:p>
          <a:p>
            <a:pPr>
              <a:buNone/>
            </a:pPr>
            <a:r>
              <a:rPr lang="fr-FR" dirty="0" smtClean="0"/>
              <a:t>- L’âge du fer</a:t>
            </a:r>
            <a:endParaRPr lang="fr-FR" dirty="0"/>
          </a:p>
        </p:txBody>
      </p:sp>
      <p:pic>
        <p:nvPicPr>
          <p:cNvPr id="4" name="Image 3" descr="CarteDiffusion_cuivre copie-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361" y="1417638"/>
            <a:ext cx="5180639" cy="3453759"/>
          </a:xfrm>
          <a:prstGeom prst="rect">
            <a:avLst/>
          </a:prstGeom>
        </p:spPr>
      </p:pic>
      <p:pic>
        <p:nvPicPr>
          <p:cNvPr id="5" name="Image 4" descr="ObjMétalNéolNath2006CE2-3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71397"/>
            <a:ext cx="4534370" cy="1986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/>
              <a:t>III) </a:t>
            </a:r>
            <a:r>
              <a:rPr lang="fr-FR" b="1" dirty="0" smtClean="0"/>
              <a:t>L’âge des métaux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2) </a:t>
            </a:r>
            <a:r>
              <a:rPr lang="fr-FR" u="sng" dirty="0" smtClean="0"/>
              <a:t>Les conséquences du Néolithique </a:t>
            </a:r>
            <a:r>
              <a:rPr lang="fr-FR" dirty="0" smtClean="0"/>
              <a:t>(et de l’âge des métaux) sur la vie sociale</a:t>
            </a:r>
          </a:p>
          <a:p>
            <a:pPr>
              <a:buNone/>
            </a:pPr>
            <a:r>
              <a:rPr lang="fr-FR" dirty="0" smtClean="0"/>
              <a:t>• La croissance démographique</a:t>
            </a:r>
          </a:p>
          <a:p>
            <a:pPr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• Une organisation sociale beaucoup plus complexe (division poussée du travail)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• L’augmentation de la violence ?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IV) </a:t>
            </a:r>
            <a:r>
              <a:rPr lang="fr-FR" b="1" dirty="0" smtClean="0"/>
              <a:t>Le développement d’une vie spirituelle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3332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1) </a:t>
            </a:r>
            <a:r>
              <a:rPr lang="fr-FR" u="sng" dirty="0" smtClean="0"/>
              <a:t>Au Paléolithique, les traces de l’apparition d’une vie symbolique</a:t>
            </a:r>
            <a:endParaRPr lang="fr-FR" u="sng" dirty="0"/>
          </a:p>
        </p:txBody>
      </p:sp>
      <p:pic>
        <p:nvPicPr>
          <p:cNvPr id="4" name="Image 3" descr="Propulseur au fao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1025"/>
            <a:ext cx="4146992" cy="3558687"/>
          </a:xfrm>
          <a:prstGeom prst="rect">
            <a:avLst/>
          </a:prstGeom>
        </p:spPr>
      </p:pic>
      <p:pic>
        <p:nvPicPr>
          <p:cNvPr id="7" name="Image 6" descr="BrassempouyNath2006CE2-1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992" y="3566365"/>
            <a:ext cx="3236701" cy="3291635"/>
          </a:xfrm>
          <a:prstGeom prst="rect">
            <a:avLst/>
          </a:prstGeom>
        </p:spPr>
      </p:pic>
      <p:pic>
        <p:nvPicPr>
          <p:cNvPr id="8" name="Image 7" descr="Lampe_a_graisse_-_Lascau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768" y="2631003"/>
            <a:ext cx="3088232" cy="223896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93300" y="5890380"/>
            <a:ext cx="120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Propulseur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652899" y="4461450"/>
            <a:ext cx="149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Lampe à huile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8341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IV) </a:t>
            </a:r>
            <a:r>
              <a:rPr lang="fr-FR" b="1" dirty="0" smtClean="0"/>
              <a:t>Le développement d’une vie spirituelle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2) </a:t>
            </a:r>
            <a:r>
              <a:rPr lang="fr-FR" u="sng" dirty="0" smtClean="0"/>
              <a:t>L’art pariétal au</a:t>
            </a:r>
            <a:r>
              <a:rPr lang="fr-FR" u="sng" dirty="0" smtClean="0"/>
              <a:t> Paléolithique</a:t>
            </a:r>
            <a:endParaRPr lang="fr-FR" u="sng" dirty="0"/>
          </a:p>
        </p:txBody>
      </p:sp>
      <p:pic>
        <p:nvPicPr>
          <p:cNvPr id="4" name="Image 3" descr="el-castillo-mains-negativ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329" y="4347514"/>
            <a:ext cx="2377491" cy="2465546"/>
          </a:xfrm>
          <a:prstGeom prst="rect">
            <a:avLst/>
          </a:prstGeom>
        </p:spPr>
      </p:pic>
      <p:pic>
        <p:nvPicPr>
          <p:cNvPr id="5" name="Image 4" descr="Scène du pui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07960"/>
            <a:ext cx="4813300" cy="2705100"/>
          </a:xfrm>
          <a:prstGeom prst="rect">
            <a:avLst/>
          </a:prstGeom>
        </p:spPr>
      </p:pic>
      <p:pic>
        <p:nvPicPr>
          <p:cNvPr id="6" name="Image 5" descr="CartFrSitesNath2006CE2-1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159" y="1201341"/>
            <a:ext cx="2846841" cy="3141784"/>
          </a:xfrm>
          <a:prstGeom prst="rect">
            <a:avLst/>
          </a:prstGeom>
        </p:spPr>
      </p:pic>
      <p:pic>
        <p:nvPicPr>
          <p:cNvPr id="7" name="Image 6" descr="FrisPeintRupNath2006CE2-3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867" y="2473222"/>
            <a:ext cx="5483462" cy="1229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IV) </a:t>
            </a:r>
            <a:r>
              <a:rPr lang="fr-FR" b="1" dirty="0" smtClean="0"/>
              <a:t>Le développement d’une vie spirituelle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3) </a:t>
            </a:r>
            <a:r>
              <a:rPr lang="fr-FR" u="sng" dirty="0" smtClean="0"/>
              <a:t>Au Néolithique, la naissance des divinités</a:t>
            </a:r>
            <a:endParaRPr lang="fr-FR" u="sng" dirty="0"/>
          </a:p>
        </p:txBody>
      </p:sp>
      <p:pic>
        <p:nvPicPr>
          <p:cNvPr id="4" name="Image 3" descr="Vestonicka_venuse_ed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008" y="2810869"/>
            <a:ext cx="1878549" cy="3668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IV) </a:t>
            </a:r>
            <a:r>
              <a:rPr lang="fr-FR" b="1" dirty="0" smtClean="0"/>
              <a:t>Le développement d’une vie spirituelle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4) </a:t>
            </a:r>
            <a:r>
              <a:rPr lang="fr-FR" u="sng" dirty="0" smtClean="0"/>
              <a:t>Au Néolithique, le culte des morts à travers les mégalithes</a:t>
            </a:r>
          </a:p>
          <a:p>
            <a:pPr>
              <a:buNone/>
            </a:pPr>
            <a:r>
              <a:rPr lang="fr-FR" dirty="0" smtClean="0"/>
              <a:t>Dolmens</a:t>
            </a:r>
          </a:p>
          <a:p>
            <a:pPr>
              <a:buNone/>
            </a:pPr>
            <a:r>
              <a:rPr lang="fr-FR" dirty="0" smtClean="0"/>
              <a:t>Menhirs</a:t>
            </a:r>
            <a:endParaRPr lang="fr-FR" dirty="0"/>
          </a:p>
        </p:txBody>
      </p:sp>
      <p:pic>
        <p:nvPicPr>
          <p:cNvPr id="4" name="Image 3" descr="Stonehen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360" y="2394444"/>
            <a:ext cx="4039640" cy="2756213"/>
          </a:xfrm>
          <a:prstGeom prst="rect">
            <a:avLst/>
          </a:prstGeom>
        </p:spPr>
      </p:pic>
      <p:pic>
        <p:nvPicPr>
          <p:cNvPr id="5" name="Image 4" descr="Dolmendeserv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59" y="3929521"/>
            <a:ext cx="3481126" cy="1613647"/>
          </a:xfrm>
          <a:prstGeom prst="rect">
            <a:avLst/>
          </a:prstGeom>
        </p:spPr>
      </p:pic>
      <p:pic>
        <p:nvPicPr>
          <p:cNvPr id="7" name="Image 6" descr="Menhirs_carna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859" y="5650629"/>
            <a:ext cx="6403739" cy="1207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tCM1Nath2016_150_002Extra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555" y="1"/>
            <a:ext cx="6842534" cy="64656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4384" y="6465700"/>
            <a:ext cx="9119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premières traces humaines sur le territoire français (d’après le manuel Hachette, CM1, 2016)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010233" y="5070475"/>
            <a:ext cx="1230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Belin, 2016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1320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Hatier, 2016</a:t>
            </a:r>
            <a:endParaRPr lang="fr-FR" dirty="0"/>
          </a:p>
        </p:txBody>
      </p:sp>
      <p:pic>
        <p:nvPicPr>
          <p:cNvPr id="6" name="Image 5" descr="SommaireAvantFranceHistoireCM1Nath2016_150_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9450"/>
            <a:ext cx="3359150" cy="36385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410961" y="4555381"/>
            <a:ext cx="161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Hachette, </a:t>
            </a:r>
            <a:r>
              <a:rPr lang="fr-FR" dirty="0" smtClean="0"/>
              <a:t>2016</a:t>
            </a:r>
            <a:endParaRPr lang="fr-FR" dirty="0"/>
          </a:p>
        </p:txBody>
      </p:sp>
      <p:pic>
        <p:nvPicPr>
          <p:cNvPr id="8" name="Image 7" descr="SommaireAvantLaFranceHistoireACM1Belin2016_150_013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075" y="0"/>
            <a:ext cx="3717925" cy="5070475"/>
          </a:xfrm>
          <a:prstGeom prst="rect">
            <a:avLst/>
          </a:prstGeom>
        </p:spPr>
      </p:pic>
      <p:pic>
        <p:nvPicPr>
          <p:cNvPr id="9" name="Image 8" descr="SommaireAvantlaFranceHistoireBCMHat2016_150_007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332"/>
            <a:ext cx="4705351" cy="1962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tCM1Nath2016_150_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95" y="262412"/>
            <a:ext cx="4577995" cy="6396165"/>
          </a:xfrm>
          <a:prstGeom prst="rect">
            <a:avLst/>
          </a:prstGeom>
        </p:spPr>
      </p:pic>
      <p:pic>
        <p:nvPicPr>
          <p:cNvPr id="3" name="Image 2" descr="PrehistCM1Nath2016_150_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423" y="220425"/>
            <a:ext cx="4626062" cy="645914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52688" y="-52480"/>
            <a:ext cx="256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Hachette, HG, CM1, 2016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tCM1Nath2016_150_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414"/>
            <a:ext cx="4608046" cy="6438149"/>
          </a:xfrm>
          <a:prstGeom prst="rect">
            <a:avLst/>
          </a:prstGeom>
        </p:spPr>
      </p:pic>
      <p:pic>
        <p:nvPicPr>
          <p:cNvPr id="3" name="Image 2" descr="PrehistCM1Nath2016_150_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551" y="262406"/>
            <a:ext cx="4558977" cy="6402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190560" y="0"/>
            <a:ext cx="2587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Hatier, Histoire, CM, 2016</a:t>
            </a:r>
            <a:endParaRPr lang="fr-FR" dirty="0"/>
          </a:p>
        </p:txBody>
      </p:sp>
      <p:pic>
        <p:nvPicPr>
          <p:cNvPr id="3" name="Image 2" descr="PrehistCMHat2016_150_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30" y="463796"/>
            <a:ext cx="4597055" cy="6439456"/>
          </a:xfrm>
          <a:prstGeom prst="rect">
            <a:avLst/>
          </a:prstGeom>
        </p:spPr>
      </p:pic>
      <p:pic>
        <p:nvPicPr>
          <p:cNvPr id="4" name="Image 3" descr="PrehistCMHat2016_150_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640" y="369332"/>
            <a:ext cx="4528488" cy="6439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tCMHat2016_150_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0" y="104964"/>
            <a:ext cx="4697341" cy="6679563"/>
          </a:xfrm>
          <a:prstGeom prst="rect">
            <a:avLst/>
          </a:prstGeom>
        </p:spPr>
      </p:pic>
      <p:pic>
        <p:nvPicPr>
          <p:cNvPr id="3" name="Image 2" descr="PrehistCMHat2016_150_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321" y="73476"/>
            <a:ext cx="4357825" cy="6619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MagnardHistCM2017-120_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91" y="0"/>
            <a:ext cx="5568951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97159" y="5153668"/>
            <a:ext cx="2039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Magnard, CM, 2017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MagnardHistCM2017-120_008-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5970"/>
            <a:ext cx="9144001" cy="5429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MagnardHistCM2017-120_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722" y="0"/>
            <a:ext cx="5553076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fr-FR" dirty="0" smtClean="0"/>
              <a:t>La Préhistoire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TD1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Les êtres humains de la préhistoire en France</a:t>
            </a:r>
            <a:endParaRPr lang="fr-FR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405214" cy="4972726"/>
          </a:xfrm>
        </p:spPr>
        <p:txBody>
          <a:bodyPr>
            <a:normAutofit/>
          </a:bodyPr>
          <a:lstStyle/>
          <a:p>
            <a:r>
              <a:rPr lang="fr-FR" dirty="0" smtClean="0"/>
              <a:t>Qu’est-ce que la préhistoire ?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r>
              <a:rPr lang="fr-FR" dirty="0" smtClean="0"/>
              <a:t>L’ </a:t>
            </a:r>
            <a:r>
              <a:rPr lang="fr-FR" i="1" dirty="0" smtClean="0"/>
              <a:t>apparition </a:t>
            </a:r>
            <a:r>
              <a:rPr lang="fr-FR" dirty="0" smtClean="0"/>
              <a:t>récente de la Préhistoire</a:t>
            </a:r>
          </a:p>
          <a:p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• Une science « jeune » où les connaissances sont régulièrement renouvelées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"/>
            <a:ext cx="7792079" cy="871190"/>
          </a:xfrm>
        </p:spPr>
        <p:txBody>
          <a:bodyPr>
            <a:normAutofit/>
          </a:bodyPr>
          <a:lstStyle/>
          <a:p>
            <a:r>
              <a:rPr lang="fr-FR" b="1" dirty="0" smtClean="0"/>
              <a:t>I) Aux origines de l’espèce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2098" y="2172732"/>
            <a:ext cx="4482428" cy="3806487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fr-FR" u="sng" dirty="0" smtClean="0"/>
              <a:t>Le travail sur les traces des premiers hommes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rgbClr val="0000FF"/>
                </a:solidFill>
              </a:rPr>
              <a:t>L’archéologie</a:t>
            </a:r>
            <a:r>
              <a:rPr lang="fr-FR" dirty="0" smtClean="0"/>
              <a:t> : étude des restes matériels laissés par les civilisations anciennes (précédentes)</a:t>
            </a:r>
          </a:p>
        </p:txBody>
      </p:sp>
      <p:pic>
        <p:nvPicPr>
          <p:cNvPr id="4" name="Image 3" descr="PhotArcheologTautavelMagnardC3-2010-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526" y="871190"/>
            <a:ext cx="3769474" cy="5986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"/>
            <a:ext cx="7792079" cy="871190"/>
          </a:xfrm>
        </p:spPr>
        <p:txBody>
          <a:bodyPr>
            <a:normAutofit/>
          </a:bodyPr>
          <a:lstStyle/>
          <a:p>
            <a:r>
              <a:rPr lang="fr-FR" b="1" dirty="0" smtClean="0"/>
              <a:t>I) Aux origines de l’espèce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2381" y="1112605"/>
            <a:ext cx="5132185" cy="3806487"/>
          </a:xfrm>
        </p:spPr>
        <p:txBody>
          <a:bodyPr/>
          <a:lstStyle/>
          <a:p>
            <a:pPr marL="514350" indent="-514350">
              <a:buNone/>
            </a:pPr>
            <a:r>
              <a:rPr lang="fr-FR" dirty="0" smtClean="0"/>
              <a:t>2) </a:t>
            </a:r>
            <a:r>
              <a:rPr lang="fr-FR" u="sng" dirty="0" smtClean="0"/>
              <a:t>Les premiers hommes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87637"/>
            <a:ext cx="6151562" cy="4364038"/>
          </a:xfrm>
          <a:prstGeom prst="rect">
            <a:avLst/>
          </a:prstGeom>
          <a:solidFill>
            <a:srgbClr val="FFFFFF"/>
          </a:solidFill>
          <a:ln w="63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Image 4" descr="CranePréhistNath2006CE2-1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072" y="751097"/>
            <a:ext cx="4711700" cy="1841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477001" y="4517570"/>
            <a:ext cx="241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Attention à une vision linéaire de la succession des hominidés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454273" y="1909764"/>
            <a:ext cx="1970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 millions d’années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"/>
            <a:ext cx="7792079" cy="871190"/>
          </a:xfrm>
        </p:spPr>
        <p:txBody>
          <a:bodyPr>
            <a:normAutofit/>
          </a:bodyPr>
          <a:lstStyle/>
          <a:p>
            <a:r>
              <a:rPr lang="fr-FR" b="1" dirty="0" smtClean="0"/>
              <a:t>I) Aux origines de l’espèce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2381" y="1112605"/>
            <a:ext cx="5132185" cy="3806487"/>
          </a:xfrm>
        </p:spPr>
        <p:txBody>
          <a:bodyPr/>
          <a:lstStyle/>
          <a:p>
            <a:pPr marL="514350" indent="-514350">
              <a:buNone/>
            </a:pPr>
            <a:r>
              <a:rPr lang="fr-FR" dirty="0" smtClean="0"/>
              <a:t>2) </a:t>
            </a:r>
            <a:r>
              <a:rPr lang="fr-FR" u="sng" dirty="0" smtClean="0"/>
              <a:t>Les premiers hommes</a:t>
            </a:r>
          </a:p>
        </p:txBody>
      </p:sp>
      <p:pic>
        <p:nvPicPr>
          <p:cNvPr id="7" name="Image 6" descr="CarteDiffusionEspeceHumaine-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735" y="2004852"/>
            <a:ext cx="5480109" cy="4853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"/>
            <a:ext cx="7792079" cy="871190"/>
          </a:xfrm>
        </p:spPr>
        <p:txBody>
          <a:bodyPr>
            <a:normAutofit/>
          </a:bodyPr>
          <a:lstStyle/>
          <a:p>
            <a:r>
              <a:rPr lang="fr-FR" dirty="0" smtClean="0"/>
              <a:t>I) </a:t>
            </a:r>
            <a:r>
              <a:rPr lang="fr-FR" b="1" dirty="0" smtClean="0"/>
              <a:t>Aux origines de l’espèce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8221" y="1112605"/>
            <a:ext cx="5132185" cy="3806487"/>
          </a:xfrm>
        </p:spPr>
        <p:txBody>
          <a:bodyPr/>
          <a:lstStyle/>
          <a:p>
            <a:pPr marL="514350" indent="-514350">
              <a:buNone/>
            </a:pPr>
            <a:r>
              <a:rPr lang="fr-FR" dirty="0" smtClean="0"/>
              <a:t>2) </a:t>
            </a:r>
            <a:r>
              <a:rPr lang="fr-FR" u="sng" dirty="0" smtClean="0"/>
              <a:t>Les premiers hommes</a:t>
            </a:r>
          </a:p>
          <a:p>
            <a:pPr marL="514350" indent="-514350">
              <a:buNone/>
            </a:pPr>
            <a:r>
              <a:rPr lang="fr-FR" dirty="0" smtClean="0"/>
              <a:t>« homo » (bipédie,</a:t>
            </a:r>
          </a:p>
          <a:p>
            <a:pPr marL="514350" indent="-514350">
              <a:buNone/>
            </a:pPr>
            <a:r>
              <a:rPr lang="fr-FR" dirty="0" smtClean="0"/>
              <a:t>crâne, capacité vocale…)</a:t>
            </a:r>
          </a:p>
        </p:txBody>
      </p:sp>
      <p:pic>
        <p:nvPicPr>
          <p:cNvPr id="5" name="Image 4" descr="arbre4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257" y="871191"/>
            <a:ext cx="4753416" cy="598680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455438" y="4672433"/>
            <a:ext cx="2915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Une généalogie qui demeure en grande partie inconnue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"/>
            <a:ext cx="7792079" cy="871190"/>
          </a:xfrm>
        </p:spPr>
        <p:txBody>
          <a:bodyPr>
            <a:normAutofit/>
          </a:bodyPr>
          <a:lstStyle/>
          <a:p>
            <a:r>
              <a:rPr lang="fr-FR" dirty="0" smtClean="0"/>
              <a:t>I) </a:t>
            </a:r>
            <a:r>
              <a:rPr lang="fr-FR" b="1" dirty="0" smtClean="0"/>
              <a:t>Aux origines de l’espèce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2381" y="1112605"/>
            <a:ext cx="5132185" cy="3806487"/>
          </a:xfrm>
        </p:spPr>
        <p:txBody>
          <a:bodyPr/>
          <a:lstStyle/>
          <a:p>
            <a:pPr marL="514350" indent="-514350">
              <a:buNone/>
            </a:pPr>
            <a:r>
              <a:rPr lang="fr-FR" dirty="0" smtClean="0"/>
              <a:t>2) </a:t>
            </a:r>
            <a:r>
              <a:rPr lang="fr-FR" u="sng" dirty="0" smtClean="0"/>
              <a:t>Le peuplement en France</a:t>
            </a:r>
          </a:p>
        </p:txBody>
      </p:sp>
      <p:pic>
        <p:nvPicPr>
          <p:cNvPr id="6" name="Image 5" descr="FrisePaléoFrNath2006CE2-3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56698"/>
            <a:ext cx="8157773" cy="2113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a="http://schemas.openxmlformats.org/drawingml/2006/main"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406</Words>
  <Application>Microsoft Macintosh PowerPoint</Application>
  <PresentationFormat>Présentation à l'écran (4:3)</PresentationFormat>
  <Paragraphs>73</Paragraphs>
  <Slides>27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Thème Office</vt:lpstr>
      <vt:lpstr>Diapositive 1</vt:lpstr>
      <vt:lpstr>Diapositive 2</vt:lpstr>
      <vt:lpstr>La Préhistoire</vt:lpstr>
      <vt:lpstr>Introduction</vt:lpstr>
      <vt:lpstr>I) Aux origines de l’espèce</vt:lpstr>
      <vt:lpstr>I) Aux origines de l’espèce</vt:lpstr>
      <vt:lpstr>I) Aux origines de l’espèce</vt:lpstr>
      <vt:lpstr>I) Aux origines de l’espèce</vt:lpstr>
      <vt:lpstr>I) Aux origines de l’espèce</vt:lpstr>
      <vt:lpstr>II) Deux modes de vie successifs ?</vt:lpstr>
      <vt:lpstr>II) Deux modes de vie successifs ?</vt:lpstr>
      <vt:lpstr>Diapositive 12</vt:lpstr>
      <vt:lpstr>Diapositive 13</vt:lpstr>
      <vt:lpstr>III) L’âge des métaux</vt:lpstr>
      <vt:lpstr>III) L’âge des métaux</vt:lpstr>
      <vt:lpstr>IV) Le développement d’une vie spirituelle</vt:lpstr>
      <vt:lpstr>IV) Le développement d’une vie spirituelle</vt:lpstr>
      <vt:lpstr>IV) Le développement d’une vie spirituelle</vt:lpstr>
      <vt:lpstr>IV) Le développement d’une vie spirituelle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</vt:vector>
  </TitlesOfParts>
  <Company>Iufm Orléans-Tours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Préhistoire</dc:title>
  <dc:creator>Jean-Louis LAUBRY</dc:creator>
  <cp:lastModifiedBy>Jean-Louis LAUBRY</cp:lastModifiedBy>
  <cp:revision>68</cp:revision>
  <cp:lastPrinted>2017-09-04T10:56:21Z</cp:lastPrinted>
  <dcterms:created xsi:type="dcterms:W3CDTF">2020-09-08T04:53:33Z</dcterms:created>
  <dcterms:modified xsi:type="dcterms:W3CDTF">2020-09-08T04:55:17Z</dcterms:modified>
</cp:coreProperties>
</file>