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8"/>
  </p:notesMasterIdLst>
  <p:handoutMasterIdLst>
    <p:handoutMasterId r:id="rId49"/>
  </p:handoutMasterIdLst>
  <p:sldIdLst>
    <p:sldId id="256" r:id="rId2"/>
    <p:sldId id="301" r:id="rId3"/>
    <p:sldId id="304" r:id="rId4"/>
    <p:sldId id="257" r:id="rId5"/>
    <p:sldId id="268" r:id="rId6"/>
    <p:sldId id="278" r:id="rId7"/>
    <p:sldId id="305" r:id="rId8"/>
    <p:sldId id="271" r:id="rId9"/>
    <p:sldId id="272" r:id="rId10"/>
    <p:sldId id="270" r:id="rId11"/>
    <p:sldId id="302" r:id="rId12"/>
    <p:sldId id="281" r:id="rId13"/>
    <p:sldId id="259" r:id="rId14"/>
    <p:sldId id="303" r:id="rId15"/>
    <p:sldId id="276" r:id="rId16"/>
    <p:sldId id="260" r:id="rId17"/>
    <p:sldId id="262" r:id="rId18"/>
    <p:sldId id="263" r:id="rId19"/>
    <p:sldId id="279" r:id="rId20"/>
    <p:sldId id="280" r:id="rId21"/>
    <p:sldId id="277" r:id="rId22"/>
    <p:sldId id="264" r:id="rId23"/>
    <p:sldId id="294" r:id="rId24"/>
    <p:sldId id="295" r:id="rId25"/>
    <p:sldId id="265" r:id="rId26"/>
    <p:sldId id="269" r:id="rId27"/>
    <p:sldId id="266" r:id="rId28"/>
    <p:sldId id="296" r:id="rId29"/>
    <p:sldId id="298" r:id="rId30"/>
    <p:sldId id="299" r:id="rId31"/>
    <p:sldId id="283" r:id="rId32"/>
    <p:sldId id="291" r:id="rId33"/>
    <p:sldId id="300" r:id="rId34"/>
    <p:sldId id="284" r:id="rId35"/>
    <p:sldId id="292" r:id="rId36"/>
    <p:sldId id="258" r:id="rId37"/>
    <p:sldId id="290" r:id="rId38"/>
    <p:sldId id="285" r:id="rId39"/>
    <p:sldId id="286" r:id="rId40"/>
    <p:sldId id="287" r:id="rId41"/>
    <p:sldId id="288" r:id="rId42"/>
    <p:sldId id="289" r:id="rId43"/>
    <p:sldId id="306" r:id="rId44"/>
    <p:sldId id="267" r:id="rId45"/>
    <p:sldId id="274" r:id="rId46"/>
    <p:sldId id="293" r:id="rId47"/>
  </p:sldIdLst>
  <p:sldSz cx="9144000" cy="6858000" type="screen4x3"/>
  <p:notesSz cx="6797675" cy="9926638"/>
  <p:defaultTextStyle>
    <a:defPPr>
      <a:defRPr lang="fr-FR"/>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4674"/>
  </p:normalViewPr>
  <p:slideViewPr>
    <p:cSldViewPr showGuides="1">
      <p:cViewPr varScale="1">
        <p:scale>
          <a:sx n="124" d="100"/>
          <a:sy n="124" d="100"/>
        </p:scale>
        <p:origin x="816"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atin typeface="Arial" panose="020B0604020202020204" pitchFamily="34" charset="0"/>
                <a:ea typeface="ＭＳ Ｐゴシック" panose="020B0600070205080204" pitchFamily="34" charset="-128"/>
                <a:cs typeface="+mn-cs"/>
              </a:defRPr>
            </a:lvl1pPr>
          </a:lstStyle>
          <a:p>
            <a:pPr>
              <a:defRPr/>
            </a:pPr>
            <a:endParaRPr lang="fr-FR"/>
          </a:p>
        </p:txBody>
      </p:sp>
      <p:sp>
        <p:nvSpPr>
          <p:cNvPr id="3" name="Espace réservé de la date 2"/>
          <p:cNvSpPr>
            <a:spLocks noGrp="1"/>
          </p:cNvSpPr>
          <p:nvPr>
            <p:ph type="dt" sz="quarter" idx="1"/>
          </p:nvPr>
        </p:nvSpPr>
        <p:spPr>
          <a:xfrm>
            <a:off x="3849688" y="0"/>
            <a:ext cx="2946400" cy="496888"/>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A43D5162-78FE-1A45-9ABA-BBECC3400047}" type="datetime1">
              <a:rPr lang="fr-FR"/>
              <a:pPr/>
              <a:t>29/11/2025</a:t>
            </a:fld>
            <a:endParaRPr lang="fr-FR"/>
          </a:p>
        </p:txBody>
      </p:sp>
      <p:sp>
        <p:nvSpPr>
          <p:cNvPr id="4" name="Espace réservé du pied de page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atin typeface="Arial" panose="020B0604020202020204" pitchFamily="34" charset="0"/>
                <a:ea typeface="ＭＳ Ｐゴシック" panose="020B0600070205080204" pitchFamily="34" charset="-128"/>
                <a:cs typeface="+mn-cs"/>
              </a:defRPr>
            </a:lvl1pPr>
          </a:lstStyle>
          <a:p>
            <a:pPr>
              <a:defRPr/>
            </a:pPr>
            <a:endParaRPr lang="fr-FR"/>
          </a:p>
        </p:txBody>
      </p:sp>
      <p:sp>
        <p:nvSpPr>
          <p:cNvPr id="5" name="Espace réservé du numéro de diapositive 4"/>
          <p:cNvSpPr>
            <a:spLocks noGrp="1"/>
          </p:cNvSpPr>
          <p:nvPr>
            <p:ph type="sldNum" sz="quarter" idx="3"/>
          </p:nvPr>
        </p:nvSpPr>
        <p:spPr>
          <a:xfrm>
            <a:off x="3849688" y="9429750"/>
            <a:ext cx="2946400" cy="496888"/>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A337E23-1387-9444-95D9-1E327552EA72}" type="slidenum">
              <a:rPr lang="fr-FR"/>
              <a:pPr/>
              <a:t>‹N°›</a:t>
            </a:fld>
            <a:endParaRPr lang="fr-F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46400" cy="4968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65" charset="0"/>
                <a:ea typeface="ＭＳ Ｐゴシック" pitchFamily="-65" charset="-128"/>
                <a:cs typeface="ＭＳ Ｐゴシック" pitchFamily="-65" charset="-128"/>
              </a:defRPr>
            </a:lvl1pPr>
          </a:lstStyle>
          <a:p>
            <a:pPr>
              <a:defRPr/>
            </a:pPr>
            <a:endParaRPr lang="fr-FR"/>
          </a:p>
        </p:txBody>
      </p:sp>
      <p:sp>
        <p:nvSpPr>
          <p:cNvPr id="14339" name="Rectangle 3"/>
          <p:cNvSpPr>
            <a:spLocks noGrp="1" noChangeArrowheads="1"/>
          </p:cNvSpPr>
          <p:nvPr>
            <p:ph type="dt" idx="1"/>
          </p:nvPr>
        </p:nvSpPr>
        <p:spPr bwMode="auto">
          <a:xfrm>
            <a:off x="3851275" y="0"/>
            <a:ext cx="2946400" cy="4968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65" charset="0"/>
                <a:ea typeface="ＭＳ Ｐゴシック" pitchFamily="-65" charset="-128"/>
                <a:cs typeface="ＭＳ Ｐゴシック" pitchFamily="-65" charset="-128"/>
              </a:defRPr>
            </a:lvl1pPr>
          </a:lstStyle>
          <a:p>
            <a:pPr>
              <a:defRPr/>
            </a:pPr>
            <a:endParaRPr lang="fr-FR"/>
          </a:p>
        </p:txBody>
      </p:sp>
      <p:sp>
        <p:nvSpPr>
          <p:cNvPr id="13316"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p:spPr>
      </p:sp>
      <p:sp>
        <p:nvSpPr>
          <p:cNvPr id="14341" name="Rectangle 5"/>
          <p:cNvSpPr>
            <a:spLocks noGrp="1" noChangeArrowheads="1"/>
          </p:cNvSpPr>
          <p:nvPr>
            <p:ph type="body" sz="quarter" idx="3"/>
          </p:nvPr>
        </p:nvSpPr>
        <p:spPr bwMode="auto">
          <a:xfrm>
            <a:off x="906463" y="4714875"/>
            <a:ext cx="4984750" cy="44672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4342" name="Rectangle 6"/>
          <p:cNvSpPr>
            <a:spLocks noGrp="1" noChangeArrowheads="1"/>
          </p:cNvSpPr>
          <p:nvPr>
            <p:ph type="ftr" sz="quarter" idx="4"/>
          </p:nvPr>
        </p:nvSpPr>
        <p:spPr bwMode="auto">
          <a:xfrm>
            <a:off x="0" y="9429750"/>
            <a:ext cx="2946400" cy="49688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65" charset="0"/>
                <a:ea typeface="ＭＳ Ｐゴシック" pitchFamily="-65" charset="-128"/>
                <a:cs typeface="ＭＳ Ｐゴシック" pitchFamily="-65" charset="-128"/>
              </a:defRPr>
            </a:lvl1pPr>
          </a:lstStyle>
          <a:p>
            <a:pPr>
              <a:defRPr/>
            </a:pPr>
            <a:endParaRPr lang="fr-FR"/>
          </a:p>
        </p:txBody>
      </p:sp>
      <p:sp>
        <p:nvSpPr>
          <p:cNvPr id="14343" name="Rectangle 7"/>
          <p:cNvSpPr>
            <a:spLocks noGrp="1" noChangeArrowheads="1"/>
          </p:cNvSpPr>
          <p:nvPr>
            <p:ph type="sldNum" sz="quarter" idx="5"/>
          </p:nvPr>
        </p:nvSpPr>
        <p:spPr bwMode="auto">
          <a:xfrm>
            <a:off x="3851275" y="9429750"/>
            <a:ext cx="2946400" cy="49688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A434C088-E1CB-0841-8896-BDE3F06A9E53}" type="slidenum">
              <a:rPr lang="fr-FR"/>
              <a:pPr/>
              <a:t>‹N°›</a:t>
            </a:fld>
            <a:endParaRPr 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p>
            <a:fld id="{26282BA8-DFF2-E74C-A6B1-F251BA716938}" type="slidenum">
              <a:rPr lang="fr-FR"/>
              <a:pPr/>
              <a:t>1</a:t>
            </a:fld>
            <a:endParaRPr lang="fr-FR"/>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p:spPr>
        <p:txBody>
          <a:bodyPr/>
          <a:lstStyle/>
          <a:p>
            <a:pPr eaLnBrk="1" hangingPunct="1"/>
            <a:endParaRPr lang="fr-FR">
              <a:latin typeface="Arial" charset="0"/>
              <a:ea typeface="ＭＳ Ｐゴシック" charset="-128"/>
              <a:cs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p:spPr>
        <p:txBody>
          <a:bodyPr/>
          <a:lstStyle/>
          <a:p>
            <a:fld id="{839E353D-9AE4-BE42-BD73-4BE8A14DB2B8}" type="slidenum">
              <a:rPr lang="fr-FR"/>
              <a:pPr/>
              <a:t>18</a:t>
            </a:fld>
            <a:endParaRPr lang="fr-F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p:spPr>
        <p:txBody>
          <a:bodyPr/>
          <a:lstStyle/>
          <a:p>
            <a:pPr eaLnBrk="1" hangingPunct="1"/>
            <a:endParaRPr lang="fr-FR">
              <a:latin typeface="Arial" charset="0"/>
              <a:ea typeface="ＭＳ Ｐゴシック" charset="-128"/>
              <a:cs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p:spPr>
        <p:txBody>
          <a:bodyPr/>
          <a:lstStyle/>
          <a:p>
            <a:fld id="{F244D13F-A863-3047-9FC0-8FA864DD67EC}" type="slidenum">
              <a:rPr lang="fr-FR"/>
              <a:pPr/>
              <a:t>22</a:t>
            </a:fld>
            <a:endParaRPr lang="fr-FR"/>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p:spPr>
        <p:txBody>
          <a:bodyPr/>
          <a:lstStyle/>
          <a:p>
            <a:pPr eaLnBrk="1" hangingPunct="1"/>
            <a:endParaRPr lang="fr-FR">
              <a:latin typeface="Arial" charset="0"/>
              <a:ea typeface="ＭＳ Ｐゴシック" charset="-128"/>
              <a:cs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p:spPr>
        <p:txBody>
          <a:bodyPr/>
          <a:lstStyle/>
          <a:p>
            <a:fld id="{F244D13F-A863-3047-9FC0-8FA864DD67EC}" type="slidenum">
              <a:rPr lang="fr-FR"/>
              <a:pPr/>
              <a:t>23</a:t>
            </a:fld>
            <a:endParaRPr lang="fr-FR"/>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p:spPr>
        <p:txBody>
          <a:bodyPr/>
          <a:lstStyle/>
          <a:p>
            <a:pPr eaLnBrk="1" hangingPunct="1"/>
            <a:endParaRPr lang="fr-FR">
              <a:latin typeface="Arial" charset="0"/>
              <a:ea typeface="ＭＳ Ｐゴシック" charset="-128"/>
              <a:cs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p:spPr>
        <p:txBody>
          <a:bodyPr/>
          <a:lstStyle/>
          <a:p>
            <a:fld id="{BE754CF8-F2DB-9842-8B6B-948011165A63}" type="slidenum">
              <a:rPr lang="fr-FR"/>
              <a:pPr/>
              <a:t>25</a:t>
            </a:fld>
            <a:endParaRPr lang="fr-FR"/>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p:spPr>
        <p:txBody>
          <a:bodyPr/>
          <a:lstStyle/>
          <a:p>
            <a:pPr eaLnBrk="1" hangingPunct="1"/>
            <a:endParaRPr lang="fr-FR" dirty="0">
              <a:latin typeface="Arial" charset="0"/>
              <a:ea typeface="ＭＳ Ｐゴシック" charset="-128"/>
              <a:cs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p:spPr>
        <p:txBody>
          <a:bodyPr/>
          <a:lstStyle/>
          <a:p>
            <a:fld id="{3B8187B0-9885-3248-9941-48E163FA4872}" type="slidenum">
              <a:rPr lang="fr-FR"/>
              <a:pPr/>
              <a:t>26</a:t>
            </a:fld>
            <a:endParaRPr lang="fr-F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p:spPr>
        <p:txBody>
          <a:bodyPr/>
          <a:lstStyle/>
          <a:p>
            <a:pPr eaLnBrk="1" hangingPunct="1"/>
            <a:endParaRPr lang="fr-FR">
              <a:latin typeface="Arial" charset="0"/>
              <a:ea typeface="ＭＳ Ｐゴシック" charset="-128"/>
              <a:cs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p:spPr>
        <p:txBody>
          <a:bodyPr/>
          <a:lstStyle/>
          <a:p>
            <a:fld id="{4B9878D4-FB17-7B48-9582-C3AB5101EAF7}" type="slidenum">
              <a:rPr lang="fr-FR"/>
              <a:pPr/>
              <a:t>27</a:t>
            </a:fld>
            <a:endParaRPr lang="fr-FR"/>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p:spPr>
        <p:txBody>
          <a:bodyPr/>
          <a:lstStyle/>
          <a:p>
            <a:pPr eaLnBrk="1" hangingPunct="1"/>
            <a:endParaRPr lang="fr-FR">
              <a:latin typeface="Arial" charset="0"/>
              <a:ea typeface="ＭＳ Ｐゴシック" charset="-128"/>
              <a:cs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p:spPr>
        <p:txBody>
          <a:bodyPr/>
          <a:lstStyle/>
          <a:p>
            <a:fld id="{F244D13F-A863-3047-9FC0-8FA864DD67EC}" type="slidenum">
              <a:rPr lang="fr-FR"/>
              <a:pPr/>
              <a:t>28</a:t>
            </a:fld>
            <a:endParaRPr lang="fr-FR"/>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p:spPr>
        <p:txBody>
          <a:bodyPr/>
          <a:lstStyle/>
          <a:p>
            <a:pPr eaLnBrk="1" hangingPunct="1"/>
            <a:endParaRPr lang="fr-FR">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089698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p:spPr>
        <p:txBody>
          <a:bodyPr/>
          <a:lstStyle/>
          <a:p>
            <a:fld id="{12459A0F-48F2-914C-A401-817E3A5BE912}" type="slidenum">
              <a:rPr lang="fr-FR"/>
              <a:pPr/>
              <a:t>31</a:t>
            </a:fld>
            <a:endParaRPr lang="fr-FR"/>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p:spPr>
        <p:txBody>
          <a:bodyPr/>
          <a:lstStyle/>
          <a:p>
            <a:pPr eaLnBrk="1" hangingPunct="1"/>
            <a:endParaRPr lang="fr-FR">
              <a:latin typeface="Arial" charset="0"/>
              <a:ea typeface="ＭＳ Ｐゴシック" charset="-128"/>
              <a:cs typeface="ＭＳ Ｐゴシック"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p>
            <a:fld id="{55A35F5E-1974-424B-A91B-3111CE5F10C1}" type="slidenum">
              <a:rPr lang="fr-FR"/>
              <a:pPr/>
              <a:t>36</a:t>
            </a:fld>
            <a:endParaRPr lang="fr-FR"/>
          </a:p>
        </p:txBody>
      </p:sp>
      <p:sp>
        <p:nvSpPr>
          <p:cNvPr id="31746" name="Rectangle 1026"/>
          <p:cNvSpPr>
            <a:spLocks noGrp="1" noRot="1" noChangeAspect="1" noChangeArrowheads="1" noTextEdit="1"/>
          </p:cNvSpPr>
          <p:nvPr>
            <p:ph type="sldImg"/>
          </p:nvPr>
        </p:nvSpPr>
        <p:spPr>
          <a:ln/>
        </p:spPr>
      </p:sp>
      <p:sp>
        <p:nvSpPr>
          <p:cNvPr id="31747" name="Rectangle 1027"/>
          <p:cNvSpPr>
            <a:spLocks noGrp="1" noChangeArrowheads="1"/>
          </p:cNvSpPr>
          <p:nvPr>
            <p:ph type="body" idx="1"/>
          </p:nvPr>
        </p:nvSpPr>
        <p:spPr>
          <a:noFill/>
          <a:ln/>
        </p:spPr>
        <p:txBody>
          <a:bodyPr/>
          <a:lstStyle/>
          <a:p>
            <a:pPr eaLnBrk="1" hangingPunct="1"/>
            <a:endParaRPr lang="fr-FR">
              <a:latin typeface="Arial" charset="0"/>
              <a:ea typeface="ＭＳ Ｐゴシック" charset="-128"/>
              <a:cs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p:spPr>
        <p:txBody>
          <a:bodyPr/>
          <a:lstStyle/>
          <a:p>
            <a:fld id="{625F287B-B33B-474D-A12F-C31F00F1EB70}" type="slidenum">
              <a:rPr lang="fr-FR"/>
              <a:pPr/>
              <a:t>37</a:t>
            </a:fld>
            <a:endParaRPr lang="fr-FR"/>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p:spPr>
        <p:txBody>
          <a:bodyPr/>
          <a:lstStyle/>
          <a:p>
            <a:pPr eaLnBrk="1" hangingPunct="1"/>
            <a:endParaRPr lang="fr-FR">
              <a:latin typeface="Arial" charset="0"/>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p:spPr>
        <p:txBody>
          <a:bodyPr/>
          <a:lstStyle/>
          <a:p>
            <a:fld id="{5E5B11B2-8450-EA41-BEDF-50300F460B18}" type="slidenum">
              <a:rPr lang="fr-FR"/>
              <a:pPr/>
              <a:t>4</a:t>
            </a:fld>
            <a:endParaRPr lang="fr-FR"/>
          </a:p>
        </p:txBody>
      </p:sp>
      <p:sp>
        <p:nvSpPr>
          <p:cNvPr id="19458" name="Rectangle 1026"/>
          <p:cNvSpPr>
            <a:spLocks noGrp="1" noRot="1" noChangeAspect="1" noChangeArrowheads="1" noTextEdit="1"/>
          </p:cNvSpPr>
          <p:nvPr>
            <p:ph type="sldImg"/>
          </p:nvPr>
        </p:nvSpPr>
        <p:spPr>
          <a:ln/>
        </p:spPr>
      </p:sp>
      <p:sp>
        <p:nvSpPr>
          <p:cNvPr id="19459" name="Rectangle 1027"/>
          <p:cNvSpPr>
            <a:spLocks noGrp="1" noChangeArrowheads="1"/>
          </p:cNvSpPr>
          <p:nvPr>
            <p:ph type="body" idx="1"/>
          </p:nvPr>
        </p:nvSpPr>
        <p:spPr>
          <a:noFill/>
          <a:ln/>
        </p:spPr>
        <p:txBody>
          <a:bodyPr/>
          <a:lstStyle/>
          <a:p>
            <a:pPr eaLnBrk="1" hangingPunct="1"/>
            <a:endParaRPr lang="fr-FR">
              <a:latin typeface="Arial" charset="0"/>
              <a:ea typeface="ＭＳ Ｐゴシック" charset="-128"/>
              <a:cs typeface="ＭＳ Ｐゴシック"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p:spPr>
        <p:txBody>
          <a:bodyPr/>
          <a:lstStyle/>
          <a:p>
            <a:fld id="{7487DA8B-281C-764B-A818-651CF89DB052}" type="slidenum">
              <a:rPr lang="fr-FR"/>
              <a:pPr/>
              <a:t>44</a:t>
            </a:fld>
            <a:endParaRPr lang="fr-F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p:spPr>
        <p:txBody>
          <a:bodyPr/>
          <a:lstStyle/>
          <a:p>
            <a:pPr eaLnBrk="1" hangingPunct="1"/>
            <a:endParaRPr lang="fr-FR">
              <a:latin typeface="Arial" charset="0"/>
              <a:ea typeface="ＭＳ Ｐゴシック" charset="-128"/>
              <a:cs typeface="ＭＳ Ｐゴシック"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6"/>
          <p:cNvSpPr>
            <a:spLocks noGrp="1" noChangeArrowheads="1"/>
          </p:cNvSpPr>
          <p:nvPr>
            <p:ph type="sldNum" sz="quarter" idx="5"/>
          </p:nvPr>
        </p:nvSpPr>
        <p:spPr>
          <a:noFill/>
        </p:spPr>
        <p:txBody>
          <a:bodyPr/>
          <a:lstStyle/>
          <a:p>
            <a:fld id="{CEBC393C-BC5A-F343-9568-315C623840EE}" type="slidenum">
              <a:rPr lang="fr-FR"/>
              <a:pPr/>
              <a:t>45</a:t>
            </a:fld>
            <a:endParaRPr lang="fr-FR"/>
          </a:p>
        </p:txBody>
      </p:sp>
      <p:sp>
        <p:nvSpPr>
          <p:cNvPr id="67587" name="Text Box 1"/>
          <p:cNvSpPr>
            <a:spLocks noGrp="1" noRot="1" noChangeAspect="1" noChangeArrowheads="1" noTextEdit="1"/>
          </p:cNvSpPr>
          <p:nvPr>
            <p:ph type="sldImg"/>
          </p:nvPr>
        </p:nvSpPr>
        <p:spPr>
          <a:xfrm>
            <a:off x="917575" y="754063"/>
            <a:ext cx="4960938" cy="3721100"/>
          </a:xfrm>
          <a:solidFill>
            <a:srgbClr val="FFFFFF"/>
          </a:solidFill>
          <a:ln/>
        </p:spPr>
      </p:sp>
      <p:sp>
        <p:nvSpPr>
          <p:cNvPr id="67588" name="Text Box 2"/>
          <p:cNvSpPr>
            <a:spLocks noGrp="1" noChangeArrowheads="1"/>
          </p:cNvSpPr>
          <p:nvPr>
            <p:ph type="body" idx="1"/>
          </p:nvPr>
        </p:nvSpPr>
        <p:spPr>
          <a:xfrm>
            <a:off x="679450" y="4714875"/>
            <a:ext cx="5438775" cy="4383088"/>
          </a:xfrm>
          <a:noFill/>
          <a:ln/>
        </p:spPr>
        <p:txBody>
          <a:bodyPr wrap="none" anchor="ctr"/>
          <a:lstStyle/>
          <a:p>
            <a:endParaRPr lang="fr-FR">
              <a:latin typeface="Arial" charset="0"/>
              <a:ea typeface="ＭＳ Ｐゴシック" charset="-128"/>
              <a:cs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p>
            <a:fld id="{66B0492F-95D9-2D48-9CE4-60102FE438B4}" type="slidenum">
              <a:rPr lang="fr-FR"/>
              <a:pPr/>
              <a:t>5</a:t>
            </a:fld>
            <a:endParaRPr lang="fr-FR"/>
          </a:p>
        </p:txBody>
      </p:sp>
      <p:sp>
        <p:nvSpPr>
          <p:cNvPr id="21506" name="Rectangle 1026"/>
          <p:cNvSpPr>
            <a:spLocks noGrp="1" noRot="1" noChangeAspect="1" noChangeArrowheads="1" noTextEdit="1"/>
          </p:cNvSpPr>
          <p:nvPr>
            <p:ph type="sldImg"/>
          </p:nvPr>
        </p:nvSpPr>
        <p:spPr>
          <a:ln/>
        </p:spPr>
      </p:sp>
      <p:sp>
        <p:nvSpPr>
          <p:cNvPr id="21507" name="Rectangle 1027"/>
          <p:cNvSpPr>
            <a:spLocks noGrp="1" noChangeArrowheads="1"/>
          </p:cNvSpPr>
          <p:nvPr>
            <p:ph type="body" idx="1"/>
          </p:nvPr>
        </p:nvSpPr>
        <p:spPr>
          <a:noFill/>
          <a:ln/>
        </p:spPr>
        <p:txBody>
          <a:bodyPr/>
          <a:lstStyle/>
          <a:p>
            <a:pPr eaLnBrk="1" hangingPunct="1"/>
            <a:endParaRPr lang="fr-FR" dirty="0">
              <a:latin typeface="Arial" charset="0"/>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p:spPr>
        <p:txBody>
          <a:bodyPr/>
          <a:lstStyle/>
          <a:p>
            <a:fld id="{16DB170D-E014-074B-A9F1-51615E318823}" type="slidenum">
              <a:rPr lang="fr-FR"/>
              <a:pPr/>
              <a:t>8</a:t>
            </a:fld>
            <a:endParaRPr lang="fr-FR"/>
          </a:p>
        </p:txBody>
      </p:sp>
      <p:sp>
        <p:nvSpPr>
          <p:cNvPr id="24578" name="Rectangle 1026"/>
          <p:cNvSpPr>
            <a:spLocks noGrp="1" noRot="1" noChangeAspect="1" noChangeArrowheads="1" noTextEdit="1"/>
          </p:cNvSpPr>
          <p:nvPr>
            <p:ph type="sldImg"/>
          </p:nvPr>
        </p:nvSpPr>
        <p:spPr>
          <a:ln/>
        </p:spPr>
      </p:sp>
      <p:sp>
        <p:nvSpPr>
          <p:cNvPr id="24579" name="Rectangle 1027"/>
          <p:cNvSpPr>
            <a:spLocks noGrp="1" noChangeArrowheads="1"/>
          </p:cNvSpPr>
          <p:nvPr>
            <p:ph type="body" idx="1"/>
          </p:nvPr>
        </p:nvSpPr>
        <p:spPr>
          <a:noFill/>
          <a:ln/>
        </p:spPr>
        <p:txBody>
          <a:bodyPr/>
          <a:lstStyle/>
          <a:p>
            <a:pPr eaLnBrk="1" hangingPunct="1"/>
            <a:endParaRPr lang="fr-FR">
              <a:latin typeface="Arial" charset="0"/>
              <a:ea typeface="ＭＳ Ｐゴシック" charset="-128"/>
              <a:cs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p:spPr>
        <p:txBody>
          <a:bodyPr/>
          <a:lstStyle/>
          <a:p>
            <a:fld id="{B0EC3BDE-C34C-D14D-8288-CFF5DCDA48B4}" type="slidenum">
              <a:rPr lang="fr-FR"/>
              <a:pPr/>
              <a:t>9</a:t>
            </a:fld>
            <a:endParaRPr lang="fr-FR"/>
          </a:p>
        </p:txBody>
      </p:sp>
      <p:sp>
        <p:nvSpPr>
          <p:cNvPr id="26626" name="Rectangle 1026"/>
          <p:cNvSpPr>
            <a:spLocks noGrp="1" noRot="1" noChangeAspect="1" noChangeArrowheads="1" noTextEdit="1"/>
          </p:cNvSpPr>
          <p:nvPr>
            <p:ph type="sldImg"/>
          </p:nvPr>
        </p:nvSpPr>
        <p:spPr>
          <a:ln/>
        </p:spPr>
      </p:sp>
      <p:sp>
        <p:nvSpPr>
          <p:cNvPr id="26627" name="Rectangle 1027"/>
          <p:cNvSpPr>
            <a:spLocks noGrp="1" noChangeArrowheads="1"/>
          </p:cNvSpPr>
          <p:nvPr>
            <p:ph type="body" idx="1"/>
          </p:nvPr>
        </p:nvSpPr>
        <p:spPr>
          <a:noFill/>
          <a:ln/>
        </p:spPr>
        <p:txBody>
          <a:bodyPr/>
          <a:lstStyle/>
          <a:p>
            <a:pPr eaLnBrk="1" hangingPunct="1"/>
            <a:endParaRPr lang="fr-FR">
              <a:latin typeface="Arial" charset="0"/>
              <a:ea typeface="ＭＳ Ｐゴシック" charset="-128"/>
              <a:cs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p>
            <a:fld id="{88F81202-6ACE-044A-9402-9996E7296865}" type="slidenum">
              <a:rPr lang="fr-FR"/>
              <a:pPr/>
              <a:t>10</a:t>
            </a:fld>
            <a:endParaRPr lang="fr-FR"/>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p:spPr>
        <p:txBody>
          <a:bodyPr/>
          <a:lstStyle/>
          <a:p>
            <a:pPr eaLnBrk="1" hangingPunct="1"/>
            <a:endParaRPr lang="fr-FR">
              <a:latin typeface="Arial" charset="0"/>
              <a:ea typeface="ＭＳ Ｐゴシック" charset="-128"/>
              <a:cs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p:spPr>
        <p:txBody>
          <a:bodyPr/>
          <a:lstStyle/>
          <a:p>
            <a:fld id="{25DD17F0-A0EA-C14E-9259-9B166F7042AF}" type="slidenum">
              <a:rPr lang="fr-FR"/>
              <a:pPr/>
              <a:t>13</a:t>
            </a:fld>
            <a:endParaRPr lang="fr-FR"/>
          </a:p>
        </p:txBody>
      </p:sp>
      <p:sp>
        <p:nvSpPr>
          <p:cNvPr id="33794" name="Rectangle 1026"/>
          <p:cNvSpPr>
            <a:spLocks noGrp="1" noRot="1" noChangeAspect="1" noChangeArrowheads="1" noTextEdit="1"/>
          </p:cNvSpPr>
          <p:nvPr>
            <p:ph type="sldImg"/>
          </p:nvPr>
        </p:nvSpPr>
        <p:spPr>
          <a:ln/>
        </p:spPr>
      </p:sp>
      <p:sp>
        <p:nvSpPr>
          <p:cNvPr id="33795" name="Rectangle 1027"/>
          <p:cNvSpPr>
            <a:spLocks noGrp="1" noChangeArrowheads="1"/>
          </p:cNvSpPr>
          <p:nvPr>
            <p:ph type="body" idx="1"/>
          </p:nvPr>
        </p:nvSpPr>
        <p:spPr>
          <a:noFill/>
          <a:ln/>
        </p:spPr>
        <p:txBody>
          <a:bodyPr/>
          <a:lstStyle/>
          <a:p>
            <a:pPr eaLnBrk="1" hangingPunct="1"/>
            <a:endParaRPr lang="fr-FR">
              <a:latin typeface="Arial" charset="0"/>
              <a:ea typeface="ＭＳ Ｐゴシック" charset="-128"/>
              <a:cs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p>
            <a:fld id="{A2150577-2E8B-EA45-8875-8704DE757779}" type="slidenum">
              <a:rPr lang="fr-FR"/>
              <a:pPr/>
              <a:t>16</a:t>
            </a:fld>
            <a:endParaRPr lang="fr-FR"/>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p:spPr>
        <p:txBody>
          <a:bodyPr/>
          <a:lstStyle/>
          <a:p>
            <a:pPr eaLnBrk="1" hangingPunct="1"/>
            <a:endParaRPr lang="fr-FR">
              <a:latin typeface="Arial" charset="0"/>
              <a:ea typeface="ＭＳ Ｐゴシック" charset="-128"/>
              <a:cs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p:spPr>
        <p:txBody>
          <a:bodyPr/>
          <a:lstStyle/>
          <a:p>
            <a:fld id="{30A9ED53-DFDA-8546-A6E8-39F2D34A5A94}" type="slidenum">
              <a:rPr lang="fr-FR"/>
              <a:pPr/>
              <a:t>17</a:t>
            </a:fld>
            <a:endParaRPr lang="fr-FR"/>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p:spPr>
        <p:txBody>
          <a:bodyPr/>
          <a:lstStyle/>
          <a:p>
            <a:pPr eaLnBrk="1" hangingPunct="1"/>
            <a:endParaRPr lang="fr-FR">
              <a:latin typeface="Arial" charset="0"/>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5D33586E-538E-8343-9917-3189C13CF3BD}" type="slidenum">
              <a:rPr lang="fr-FR"/>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3A2A060F-BFAA-6E49-A3C8-30548AFDF0F9}" type="slidenum">
              <a:rPr lang="fr-FR"/>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609600"/>
            <a:ext cx="1943100" cy="5486400"/>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685800" y="609600"/>
            <a:ext cx="5676900" cy="54864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6C4366E4-70D0-B144-97DD-05CED369D911}" type="slidenum">
              <a:rPr lang="fr-FR"/>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09608C9A-E8F0-5D49-A2E1-7DE0460591E3}" type="slidenum">
              <a:rPr lang="fr-FR"/>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4C0DF1AC-DCD7-ED4D-A3C4-D973F955EE96}" type="slidenum">
              <a:rPr lang="fr-FR"/>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fld id="{DBE17952-55EA-DA47-B79F-C2CB06436F69}" type="slidenum">
              <a:rPr lang="fr-FR"/>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fld id="{D630C2AC-5D6A-5240-AFFB-4CE545C94984}" type="slidenum">
              <a:rPr lang="fr-FR"/>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fld id="{7F92CC3D-D838-A942-A061-199992C3295F}" type="slidenum">
              <a:rPr lang="fr-FR"/>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fld id="{A3F853FF-B718-6343-BBCA-A79A9A52DD69}" type="slidenum">
              <a:rPr lang="fr-FR"/>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fld id="{76A4B6AD-BDE8-CA43-A1D0-B76D66610DE3}" type="slidenum">
              <a:rPr lang="fr-FR"/>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fld id="{74F947E8-FFAE-A942-B098-3C0957B8F2F0}" type="slidenum">
              <a:rPr lang="fr-FR"/>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929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65" charset="0"/>
                <a:ea typeface="ＭＳ Ｐゴシック" pitchFamily="-65" charset="-128"/>
                <a:cs typeface="ＭＳ Ｐゴシック" pitchFamily="-65" charset="-128"/>
              </a:defRPr>
            </a:lvl1pPr>
          </a:lstStyle>
          <a:p>
            <a:pPr>
              <a:defRPr/>
            </a:pPr>
            <a:endParaRPr lang="fr-F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65" charset="0"/>
                <a:ea typeface="ＭＳ Ｐゴシック" pitchFamily="-65" charset="-128"/>
                <a:cs typeface="ＭＳ Ｐゴシック" pitchFamily="-65" charset="-128"/>
              </a:defRPr>
            </a:lvl1pPr>
          </a:lstStyle>
          <a:p>
            <a:pPr>
              <a:defRPr/>
            </a:pPr>
            <a:endParaRPr lang="fr-F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D96B4AFE-CB1E-634D-88CA-ED6DB3FB275C}" type="slidenum">
              <a:rPr lang="fr-FR"/>
              <a:pPr/>
              <a:t>‹N°›</a:t>
            </a:fld>
            <a:endParaRPr lang="fr-F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http://www.wooclap.com/CMGEO"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685800" y="457200"/>
            <a:ext cx="7772400" cy="5635625"/>
          </a:xfrm>
          <a:ln w="57150">
            <a:solidFill>
              <a:schemeClr val="tx1"/>
            </a:solidFill>
          </a:ln>
        </p:spPr>
        <p:txBody>
          <a:bodyPr/>
          <a:lstStyle/>
          <a:p>
            <a:pPr eaLnBrk="1" hangingPunct="1"/>
            <a:r>
              <a:rPr lang="fr-FR" sz="4800" dirty="0">
                <a:solidFill>
                  <a:srgbClr val="FFFF00"/>
                </a:solidFill>
              </a:rPr>
              <a:t>La géographie et son enseignement.</a:t>
            </a:r>
            <a:br>
              <a:rPr lang="fr-FR" dirty="0"/>
            </a:br>
            <a:br>
              <a:rPr lang="fr-FR" dirty="0"/>
            </a:br>
            <a:r>
              <a:rPr lang="fr-FR" sz="3600" dirty="0"/>
              <a:t>Qu’est-ce que la géographie ?</a:t>
            </a:r>
            <a:br>
              <a:rPr lang="fr-FR" sz="4000" dirty="0"/>
            </a:br>
            <a:br>
              <a:rPr lang="fr-FR" dirty="0"/>
            </a:br>
            <a:endParaRPr lang="fr-FR" dirty="0"/>
          </a:p>
        </p:txBody>
      </p:sp>
      <p:sp>
        <p:nvSpPr>
          <p:cNvPr id="14339" name="Rectangle 3"/>
          <p:cNvSpPr>
            <a:spLocks noGrp="1" noChangeArrowheads="1"/>
          </p:cNvSpPr>
          <p:nvPr>
            <p:ph type="subTitle" idx="1"/>
          </p:nvPr>
        </p:nvSpPr>
        <p:spPr>
          <a:xfrm>
            <a:off x="1116013" y="4652963"/>
            <a:ext cx="7315200" cy="1392237"/>
          </a:xfrm>
        </p:spPr>
        <p:txBody>
          <a:bodyPr/>
          <a:lstStyle/>
          <a:p>
            <a:pPr eaLnBrk="1" hangingPunct="1"/>
            <a:r>
              <a:rPr lang="fr-FR" dirty="0"/>
              <a:t>Une </a:t>
            </a:r>
            <a:r>
              <a:rPr lang="fr-FR"/>
              <a:t>question simple ?</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animBg="1"/>
      <p:bldP spid="14339"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p:txBody>
          <a:bodyPr/>
          <a:lstStyle/>
          <a:p>
            <a:pPr eaLnBrk="1" hangingPunct="1"/>
            <a:endParaRPr lang="fr-FR"/>
          </a:p>
        </p:txBody>
      </p:sp>
      <p:sp>
        <p:nvSpPr>
          <p:cNvPr id="27650" name="Rectangle 3"/>
          <p:cNvSpPr>
            <a:spLocks noGrp="1" noChangeArrowheads="1"/>
          </p:cNvSpPr>
          <p:nvPr>
            <p:ph type="body" idx="1"/>
          </p:nvPr>
        </p:nvSpPr>
        <p:spPr/>
        <p:txBody>
          <a:bodyPr/>
          <a:lstStyle/>
          <a:p>
            <a:pPr eaLnBrk="1" hangingPunct="1"/>
            <a:endParaRPr lang="fr-FR"/>
          </a:p>
        </p:txBody>
      </p:sp>
      <p:pic>
        <p:nvPicPr>
          <p:cNvPr id="4" name="Image 3">
            <a:extLst>
              <a:ext uri="{FF2B5EF4-FFF2-40B4-BE49-F238E27FC236}">
                <a16:creationId xmlns:a16="http://schemas.microsoft.com/office/drawing/2014/main" id="{56D33CBC-609F-ACC0-C6D2-26CE907DB85D}"/>
              </a:ext>
            </a:extLst>
          </p:cNvPr>
          <p:cNvPicPr>
            <a:picLocks noChangeAspect="1"/>
          </p:cNvPicPr>
          <p:nvPr/>
        </p:nvPicPr>
        <p:blipFill>
          <a:blip r:embed="rId3"/>
          <a:stretch>
            <a:fillRect/>
          </a:stretch>
        </p:blipFill>
        <p:spPr>
          <a:xfrm>
            <a:off x="20699" y="549269"/>
            <a:ext cx="9123301" cy="5699131"/>
          </a:xfrm>
          <a:prstGeom prst="rect">
            <a:avLst/>
          </a:prstGeom>
        </p:spPr>
      </p:pic>
      <p:sp>
        <p:nvSpPr>
          <p:cNvPr id="5" name="Rectangle 1">
            <a:extLst>
              <a:ext uri="{FF2B5EF4-FFF2-40B4-BE49-F238E27FC236}">
                <a16:creationId xmlns:a16="http://schemas.microsoft.com/office/drawing/2014/main" id="{8D1A07FF-495C-A582-D9C5-C567CFF1FDA5}"/>
              </a:ext>
            </a:extLst>
          </p:cNvPr>
          <p:cNvSpPr>
            <a:spLocks noChangeArrowheads="1"/>
          </p:cNvSpPr>
          <p:nvPr/>
        </p:nvSpPr>
        <p:spPr bwMode="auto">
          <a:xfrm>
            <a:off x="4473575" y="772438"/>
            <a:ext cx="4670425" cy="4960818"/>
          </a:xfrm>
          <a:prstGeom prst="rect">
            <a:avLst/>
          </a:prstGeom>
          <a:noFill/>
          <a:ln w="34925">
            <a:solidFill>
              <a:srgbClr val="FF0000"/>
            </a:solidFill>
            <a:round/>
            <a:headEnd/>
            <a:tailEnd/>
          </a:ln>
        </p:spPr>
        <p:txBody>
          <a:bodyPr>
            <a:prstTxWarp prst="textNoShape">
              <a:avLst/>
            </a:prstTxWarp>
          </a:bodyPr>
          <a:lstStyle/>
          <a:p>
            <a:endParaRPr lang="fr-FR"/>
          </a:p>
        </p:txBody>
      </p:sp>
      <p:sp>
        <p:nvSpPr>
          <p:cNvPr id="6" name="Rectangle 5">
            <a:extLst>
              <a:ext uri="{FF2B5EF4-FFF2-40B4-BE49-F238E27FC236}">
                <a16:creationId xmlns:a16="http://schemas.microsoft.com/office/drawing/2014/main" id="{6BFD21C0-6B47-3499-610C-A446868DF5A1}"/>
              </a:ext>
            </a:extLst>
          </p:cNvPr>
          <p:cNvSpPr>
            <a:spLocks noChangeArrowheads="1"/>
          </p:cNvSpPr>
          <p:nvPr/>
        </p:nvSpPr>
        <p:spPr bwMode="auto">
          <a:xfrm>
            <a:off x="4473575" y="1824413"/>
            <a:ext cx="4649726" cy="1532579"/>
          </a:xfrm>
          <a:prstGeom prst="rect">
            <a:avLst/>
          </a:prstGeom>
          <a:noFill/>
          <a:ln w="34925">
            <a:solidFill>
              <a:srgbClr val="7030A0"/>
            </a:solidFill>
            <a:round/>
            <a:headEnd/>
            <a:tailEnd/>
          </a:ln>
        </p:spPr>
        <p:txBody>
          <a:bodyPr>
            <a:prstTxWarp prst="textNoShape">
              <a:avLst/>
            </a:prstTxWarp>
          </a:bodyPr>
          <a:lstStyle/>
          <a:p>
            <a:endParaRPr lang="fr-FR">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PA FRANCE 18 &quot;Le Berry&quot; | 18 cher : folklore (18) | Ref: 16210 |  collection-jfm.fr">
            <a:extLst>
              <a:ext uri="{FF2B5EF4-FFF2-40B4-BE49-F238E27FC236}">
                <a16:creationId xmlns:a16="http://schemas.microsoft.com/office/drawing/2014/main" id="{803FD412-1698-4A8A-58D4-B69E38D776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6588"/>
            <a:ext cx="9144000" cy="5583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5429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p:cNvPicPr>
            <a:picLocks noChangeAspect="1" noChangeArrowheads="1"/>
          </p:cNvPicPr>
          <p:nvPr/>
        </p:nvPicPr>
        <p:blipFill>
          <a:blip r:embed="rId2"/>
          <a:srcRect/>
          <a:stretch>
            <a:fillRect/>
          </a:stretch>
        </p:blipFill>
        <p:spPr bwMode="auto">
          <a:xfrm>
            <a:off x="685800" y="838200"/>
            <a:ext cx="7756525" cy="5203825"/>
          </a:xfrm>
          <a:prstGeom prst="rect">
            <a:avLst/>
          </a:prstGeom>
          <a:noFill/>
          <a:ln w="9525">
            <a:noFill/>
            <a:round/>
            <a:headEnd/>
            <a:tailEnd/>
          </a:ln>
        </p:spPr>
      </p:pic>
      <p:sp>
        <p:nvSpPr>
          <p:cNvPr id="29698" name="ZoneTexte 1"/>
          <p:cNvSpPr txBox="1">
            <a:spLocks noChangeArrowheads="1"/>
          </p:cNvSpPr>
          <p:nvPr/>
        </p:nvSpPr>
        <p:spPr bwMode="auto">
          <a:xfrm>
            <a:off x="2809875" y="6042025"/>
            <a:ext cx="4360489" cy="523220"/>
          </a:xfrm>
          <a:prstGeom prst="rect">
            <a:avLst/>
          </a:prstGeom>
          <a:noFill/>
          <a:ln w="9525">
            <a:noFill/>
            <a:miter lim="800000"/>
            <a:headEnd/>
            <a:tailEnd/>
          </a:ln>
        </p:spPr>
        <p:txBody>
          <a:bodyPr wrap="none">
            <a:prstTxWarp prst="textNoShape">
              <a:avLst/>
            </a:prstTxWarp>
            <a:spAutoFit/>
          </a:bodyPr>
          <a:lstStyle/>
          <a:p>
            <a:r>
              <a:rPr lang="fr-FR" sz="2800" b="1" dirty="0">
                <a:solidFill>
                  <a:srgbClr val="FFFF00"/>
                </a:solidFill>
              </a:rPr>
              <a:t>Une approche inductive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3"/>
          <p:cNvSpPr>
            <a:spLocks noGrp="1" noChangeArrowheads="1"/>
          </p:cNvSpPr>
          <p:nvPr>
            <p:ph type="body" idx="1"/>
          </p:nvPr>
        </p:nvSpPr>
        <p:spPr>
          <a:xfrm>
            <a:off x="379387" y="342900"/>
            <a:ext cx="8782050" cy="4114800"/>
          </a:xfrm>
        </p:spPr>
        <p:txBody>
          <a:bodyPr/>
          <a:lstStyle/>
          <a:p>
            <a:pPr eaLnBrk="1" hangingPunct="1">
              <a:buFontTx/>
              <a:buNone/>
            </a:pPr>
            <a:r>
              <a:rPr lang="fr-FR" u="sng" dirty="0">
                <a:sym typeface="Wingdings" pitchFamily="2" charset="2"/>
              </a:rPr>
              <a:t> </a:t>
            </a:r>
            <a:r>
              <a:rPr lang="fr-FR" u="sng" dirty="0"/>
              <a:t>L’influence de Vidal de la Blache sur la géographie française jusqu’au milieu du XXe</a:t>
            </a:r>
            <a:endParaRPr lang="fr-FR" dirty="0"/>
          </a:p>
        </p:txBody>
      </p:sp>
      <p:pic>
        <p:nvPicPr>
          <p:cNvPr id="32770" name="Picture 5" descr="1c_1_b"/>
          <p:cNvPicPr>
            <a:picLocks noChangeAspect="1" noChangeArrowheads="1"/>
          </p:cNvPicPr>
          <p:nvPr/>
        </p:nvPicPr>
        <p:blipFill>
          <a:blip r:embed="rId3"/>
          <a:srcRect/>
          <a:stretch>
            <a:fillRect/>
          </a:stretch>
        </p:blipFill>
        <p:spPr bwMode="auto">
          <a:xfrm>
            <a:off x="468313" y="1484784"/>
            <a:ext cx="2552700" cy="3810000"/>
          </a:xfrm>
          <a:prstGeom prst="rect">
            <a:avLst/>
          </a:prstGeom>
          <a:noFill/>
          <a:ln w="9525">
            <a:noFill/>
            <a:miter lim="800000"/>
            <a:headEnd/>
            <a:tailEnd/>
          </a:ln>
        </p:spPr>
      </p:pic>
      <p:pic>
        <p:nvPicPr>
          <p:cNvPr id="32771" name="Picture 7" descr="martonne_topo_soarbele"/>
          <p:cNvPicPr>
            <a:picLocks noChangeAspect="1" noChangeArrowheads="1"/>
          </p:cNvPicPr>
          <p:nvPr/>
        </p:nvPicPr>
        <p:blipFill>
          <a:blip r:embed="rId4"/>
          <a:srcRect/>
          <a:stretch>
            <a:fillRect/>
          </a:stretch>
        </p:blipFill>
        <p:spPr bwMode="auto">
          <a:xfrm>
            <a:off x="6443663" y="1698752"/>
            <a:ext cx="2368550" cy="4044950"/>
          </a:xfrm>
          <a:prstGeom prst="rect">
            <a:avLst/>
          </a:prstGeom>
          <a:noFill/>
          <a:ln w="9525">
            <a:noFill/>
            <a:miter lim="800000"/>
            <a:headEnd/>
            <a:tailEnd/>
          </a:ln>
        </p:spPr>
      </p:pic>
      <p:pic>
        <p:nvPicPr>
          <p:cNvPr id="32772" name="Image 5"/>
          <p:cNvPicPr>
            <a:picLocks noChangeAspect="1"/>
          </p:cNvPicPr>
          <p:nvPr/>
        </p:nvPicPr>
        <p:blipFill>
          <a:blip r:embed="rId5"/>
          <a:srcRect/>
          <a:stretch>
            <a:fillRect/>
          </a:stretch>
        </p:blipFill>
        <p:spPr bwMode="auto">
          <a:xfrm>
            <a:off x="3779838" y="1557809"/>
            <a:ext cx="1905000" cy="2921000"/>
          </a:xfrm>
          <a:prstGeom prst="rect">
            <a:avLst/>
          </a:prstGeom>
          <a:noFill/>
          <a:ln w="9525">
            <a:noFill/>
            <a:miter lim="800000"/>
            <a:headEnd/>
            <a:tailEnd/>
          </a:ln>
        </p:spPr>
      </p:pic>
      <p:sp>
        <p:nvSpPr>
          <p:cNvPr id="32773" name="ZoneTexte 1"/>
          <p:cNvSpPr txBox="1">
            <a:spLocks noChangeArrowheads="1"/>
          </p:cNvSpPr>
          <p:nvPr/>
        </p:nvSpPr>
        <p:spPr bwMode="auto">
          <a:xfrm>
            <a:off x="403225" y="5295701"/>
            <a:ext cx="5984875" cy="460375"/>
          </a:xfrm>
          <a:prstGeom prst="rect">
            <a:avLst/>
          </a:prstGeom>
          <a:noFill/>
          <a:ln w="9525">
            <a:noFill/>
            <a:miter lim="800000"/>
            <a:headEnd/>
            <a:tailEnd/>
          </a:ln>
        </p:spPr>
        <p:txBody>
          <a:bodyPr wrap="none">
            <a:prstTxWarp prst="textNoShape">
              <a:avLst/>
            </a:prstTxWarp>
            <a:spAutoFit/>
          </a:bodyPr>
          <a:lstStyle/>
          <a:p>
            <a:r>
              <a:rPr lang="fr-FR" dirty="0">
                <a:solidFill>
                  <a:srgbClr val="FFFF00"/>
                </a:solidFill>
              </a:rPr>
              <a:t>Une géographie des régions « naturelles »</a:t>
            </a:r>
          </a:p>
        </p:txBody>
      </p:sp>
      <p:sp>
        <p:nvSpPr>
          <p:cNvPr id="32774" name="ZoneTexte 1"/>
          <p:cNvSpPr txBox="1">
            <a:spLocks noChangeArrowheads="1"/>
          </p:cNvSpPr>
          <p:nvPr/>
        </p:nvSpPr>
        <p:spPr bwMode="auto">
          <a:xfrm>
            <a:off x="3795713" y="4437534"/>
            <a:ext cx="2327275" cy="708025"/>
          </a:xfrm>
          <a:prstGeom prst="rect">
            <a:avLst/>
          </a:prstGeom>
          <a:noFill/>
          <a:ln w="9525">
            <a:noFill/>
            <a:miter lim="800000"/>
            <a:headEnd/>
            <a:tailEnd/>
          </a:ln>
        </p:spPr>
        <p:txBody>
          <a:bodyPr>
            <a:prstTxWarp prst="textNoShape">
              <a:avLst/>
            </a:prstTxWarp>
            <a:spAutoFit/>
          </a:bodyPr>
          <a:lstStyle/>
          <a:p>
            <a:r>
              <a:rPr lang="fr-FR" sz="2000"/>
              <a:t>Emmanuel de Martonne</a:t>
            </a:r>
          </a:p>
        </p:txBody>
      </p:sp>
      <p:sp>
        <p:nvSpPr>
          <p:cNvPr id="2" name="ZoneTexte 1">
            <a:extLst>
              <a:ext uri="{FF2B5EF4-FFF2-40B4-BE49-F238E27FC236}">
                <a16:creationId xmlns:a16="http://schemas.microsoft.com/office/drawing/2014/main" id="{72E4DE8F-ACF8-6FC0-0F25-500706E0257E}"/>
              </a:ext>
            </a:extLst>
          </p:cNvPr>
          <p:cNvSpPr txBox="1"/>
          <p:nvPr/>
        </p:nvSpPr>
        <p:spPr>
          <a:xfrm>
            <a:off x="431381" y="5866026"/>
            <a:ext cx="8380832" cy="830997"/>
          </a:xfrm>
          <a:prstGeom prst="rect">
            <a:avLst/>
          </a:prstGeom>
          <a:noFill/>
        </p:spPr>
        <p:txBody>
          <a:bodyPr wrap="square" rtlCol="0">
            <a:spAutoFit/>
          </a:bodyPr>
          <a:lstStyle/>
          <a:p>
            <a:r>
              <a:rPr lang="fr-FR" dirty="0"/>
              <a:t>Des études de géographie distinguant géographie </a:t>
            </a:r>
            <a:r>
              <a:rPr lang="fr-FR" b="1" dirty="0"/>
              <a:t>« physique » </a:t>
            </a:r>
            <a:r>
              <a:rPr lang="fr-FR" dirty="0"/>
              <a:t>et « humaine », « générale » et </a:t>
            </a:r>
            <a:r>
              <a:rPr lang="fr-FR" b="1" dirty="0"/>
              <a:t>« régionale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C64A889-473F-6DDB-DEB4-893D16FD49AB}"/>
              </a:ext>
            </a:extLst>
          </p:cNvPr>
          <p:cNvSpPr txBox="1"/>
          <p:nvPr/>
        </p:nvSpPr>
        <p:spPr>
          <a:xfrm>
            <a:off x="683568" y="404664"/>
            <a:ext cx="7991290" cy="461665"/>
          </a:xfrm>
          <a:prstGeom prst="rect">
            <a:avLst/>
          </a:prstGeom>
          <a:noFill/>
        </p:spPr>
        <p:txBody>
          <a:bodyPr wrap="none" rtlCol="0">
            <a:spAutoFit/>
          </a:bodyPr>
          <a:lstStyle/>
          <a:p>
            <a:r>
              <a:rPr lang="fr-US" dirty="0"/>
              <a:t>Un exemple local : la thèse de François Gay (1915-2000)</a:t>
            </a:r>
          </a:p>
        </p:txBody>
      </p:sp>
      <p:sp>
        <p:nvSpPr>
          <p:cNvPr id="3" name="ZoneTexte 2">
            <a:extLst>
              <a:ext uri="{FF2B5EF4-FFF2-40B4-BE49-F238E27FC236}">
                <a16:creationId xmlns:a16="http://schemas.microsoft.com/office/drawing/2014/main" id="{CFE39426-020C-9B08-D379-83F48D3115C5}"/>
              </a:ext>
            </a:extLst>
          </p:cNvPr>
          <p:cNvSpPr txBox="1"/>
          <p:nvPr/>
        </p:nvSpPr>
        <p:spPr>
          <a:xfrm>
            <a:off x="659758" y="2450212"/>
            <a:ext cx="3912242" cy="2554545"/>
          </a:xfrm>
          <a:prstGeom prst="rect">
            <a:avLst/>
          </a:prstGeom>
          <a:noFill/>
        </p:spPr>
        <p:txBody>
          <a:bodyPr wrap="square" rtlCol="0">
            <a:spAutoFit/>
          </a:bodyPr>
          <a:lstStyle/>
          <a:p>
            <a:pPr algn="just"/>
            <a:r>
              <a:rPr lang="fr-FR" sz="2000" b="0" i="0" u="none" strike="noStrike" dirty="0">
                <a:effectLst/>
                <a:latin typeface="Open Sans" panose="020B0606030504020204" pitchFamily="34" charset="0"/>
              </a:rPr>
              <a:t>Thèse principale: "la champagne du Berry : </a:t>
            </a:r>
            <a:r>
              <a:rPr lang="fr-FR" sz="2000" b="0" i="0" u="none" strike="noStrike" dirty="0">
                <a:solidFill>
                  <a:srgbClr val="FFFF00"/>
                </a:solidFill>
                <a:effectLst/>
                <a:latin typeface="Open Sans" panose="020B0606030504020204" pitchFamily="34" charset="0"/>
              </a:rPr>
              <a:t>essai sur la formation d'un paysage agraire et l'évolution d'une société rurale</a:t>
            </a:r>
            <a:r>
              <a:rPr lang="fr-FR" sz="2000" b="0" i="0" u="none" strike="noStrike" dirty="0">
                <a:effectLst/>
                <a:latin typeface="Open Sans" panose="020B0606030504020204" pitchFamily="34" charset="0"/>
              </a:rPr>
              <a:t>" Bourges, </a:t>
            </a:r>
            <a:r>
              <a:rPr lang="fr-FR" sz="2000" b="0" i="0" u="none" strike="noStrike" dirty="0" err="1">
                <a:effectLst/>
                <a:latin typeface="Open Sans" panose="020B0606030504020204" pitchFamily="34" charset="0"/>
              </a:rPr>
              <a:t>Ed.Tardy</a:t>
            </a:r>
            <a:r>
              <a:rPr lang="fr-FR" sz="2000" b="0" i="0" u="none" strike="noStrike" dirty="0">
                <a:effectLst/>
                <a:latin typeface="Open Sans" panose="020B0606030504020204" pitchFamily="34" charset="0"/>
              </a:rPr>
              <a:t>, 1967.</a:t>
            </a:r>
          </a:p>
          <a:p>
            <a:pPr algn="just"/>
            <a:endParaRPr lang="fr-FR" sz="2000" b="0" i="0" u="none" strike="noStrike" dirty="0">
              <a:effectLst/>
              <a:latin typeface="Open Sans" panose="020B0606030504020204" pitchFamily="34" charset="0"/>
            </a:endParaRPr>
          </a:p>
          <a:p>
            <a:pPr algn="just"/>
            <a:r>
              <a:rPr lang="fr-FR" sz="2000" b="1" dirty="0">
                <a:latin typeface="Open Sans" panose="020B0606030504020204" pitchFamily="34" charset="0"/>
                <a:sym typeface="Wingdings" pitchFamily="2" charset="2"/>
              </a:rPr>
              <a:t> Ruralisme dominant</a:t>
            </a:r>
            <a:endParaRPr lang="fr-FR" sz="2000" b="1" i="0" u="none" strike="noStrike" dirty="0">
              <a:effectLst/>
              <a:latin typeface="Open Sans" panose="020B0606030504020204" pitchFamily="34" charset="0"/>
            </a:endParaRPr>
          </a:p>
        </p:txBody>
      </p:sp>
      <p:pic>
        <p:nvPicPr>
          <p:cNvPr id="5" name="Image 4">
            <a:extLst>
              <a:ext uri="{FF2B5EF4-FFF2-40B4-BE49-F238E27FC236}">
                <a16:creationId xmlns:a16="http://schemas.microsoft.com/office/drawing/2014/main" id="{168FBA7C-4E7F-8CA6-9CBC-4DB691200837}"/>
              </a:ext>
            </a:extLst>
          </p:cNvPr>
          <p:cNvPicPr>
            <a:picLocks noChangeAspect="1"/>
          </p:cNvPicPr>
          <p:nvPr/>
        </p:nvPicPr>
        <p:blipFill>
          <a:blip r:embed="rId2"/>
          <a:stretch>
            <a:fillRect/>
          </a:stretch>
        </p:blipFill>
        <p:spPr>
          <a:xfrm>
            <a:off x="4788023" y="1052736"/>
            <a:ext cx="3646767" cy="5589240"/>
          </a:xfrm>
          <a:prstGeom prst="rect">
            <a:avLst/>
          </a:prstGeom>
        </p:spPr>
      </p:pic>
    </p:spTree>
    <p:extLst>
      <p:ext uri="{BB962C8B-B14F-4D97-AF65-F5344CB8AC3E}">
        <p14:creationId xmlns:p14="http://schemas.microsoft.com/office/powerpoint/2010/main" val="9360645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re 1"/>
          <p:cNvSpPr>
            <a:spLocks noGrp="1" noChangeArrowheads="1"/>
          </p:cNvSpPr>
          <p:nvPr>
            <p:ph type="title"/>
          </p:nvPr>
        </p:nvSpPr>
        <p:spPr/>
        <p:txBody>
          <a:bodyPr/>
          <a:lstStyle/>
          <a:p>
            <a:r>
              <a:rPr lang="fr-FR">
                <a:sym typeface="Wingdings" charset="2"/>
              </a:rPr>
              <a:t> l</a:t>
            </a:r>
            <a:r>
              <a:rPr lang="fr-FR"/>
              <a:t>a géographie vidalienne</a:t>
            </a:r>
          </a:p>
        </p:txBody>
      </p:sp>
      <p:sp>
        <p:nvSpPr>
          <p:cNvPr id="34818" name="Espace réservé du contenu 2"/>
          <p:cNvSpPr>
            <a:spLocks noGrp="1" noChangeArrowheads="1"/>
          </p:cNvSpPr>
          <p:nvPr>
            <p:ph idx="1"/>
          </p:nvPr>
        </p:nvSpPr>
        <p:spPr>
          <a:xfrm>
            <a:off x="1258888" y="1989138"/>
            <a:ext cx="6983412" cy="4114800"/>
          </a:xfrm>
        </p:spPr>
        <p:txBody>
          <a:bodyPr/>
          <a:lstStyle/>
          <a:p>
            <a:pPr marL="11113" indent="-11113" algn="just">
              <a:buFontTx/>
              <a:buNone/>
            </a:pPr>
            <a:r>
              <a:rPr lang="fr-FR" sz="4000">
                <a:solidFill>
                  <a:srgbClr val="FFFF00"/>
                </a:solidFill>
              </a:rPr>
              <a:t>une géographie qui décrit les relations entre l’homme et la nature (discipline inductive, empirique, carrefour entre les sciences naturelles et les sciences humaines)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xfrm>
            <a:off x="152400" y="188913"/>
            <a:ext cx="8836025" cy="1079500"/>
          </a:xfrm>
        </p:spPr>
        <p:txBody>
          <a:bodyPr/>
          <a:lstStyle/>
          <a:p>
            <a:pPr algn="l" eaLnBrk="1" hangingPunct="1"/>
            <a:r>
              <a:rPr lang="fr-FR"/>
              <a:t>II) La géographie : </a:t>
            </a:r>
            <a:br>
              <a:rPr lang="fr-FR"/>
            </a:br>
            <a:r>
              <a:rPr lang="fr-FR"/>
              <a:t>	     idiographie ou nomothétie ?</a:t>
            </a:r>
          </a:p>
        </p:txBody>
      </p:sp>
      <p:sp>
        <p:nvSpPr>
          <p:cNvPr id="35843" name="Rectangle 3"/>
          <p:cNvSpPr>
            <a:spLocks noGrp="1" noChangeArrowheads="1"/>
          </p:cNvSpPr>
          <p:nvPr>
            <p:ph type="body" idx="1"/>
          </p:nvPr>
        </p:nvSpPr>
        <p:spPr>
          <a:xfrm>
            <a:off x="152400" y="3400425"/>
            <a:ext cx="7772400" cy="4114800"/>
          </a:xfrm>
        </p:spPr>
        <p:txBody>
          <a:bodyPr/>
          <a:lstStyle/>
          <a:p>
            <a:pPr eaLnBrk="1" hangingPunct="1">
              <a:buFontTx/>
              <a:buNone/>
            </a:pPr>
            <a:r>
              <a:rPr lang="fr-FR" u="sng" dirty="0"/>
              <a:t>2.1. La remise en cause de la </a:t>
            </a:r>
          </a:p>
          <a:p>
            <a:pPr eaLnBrk="1" hangingPunct="1">
              <a:buFontTx/>
              <a:buNone/>
            </a:pPr>
            <a:r>
              <a:rPr lang="fr-FR" u="sng" dirty="0"/>
              <a:t>géographie vidalienne</a:t>
            </a:r>
          </a:p>
          <a:p>
            <a:pPr eaLnBrk="1" hangingPunct="1">
              <a:buFontTx/>
              <a:buNone/>
            </a:pPr>
            <a:r>
              <a:rPr lang="fr-FR" dirty="0"/>
              <a:t>• </a:t>
            </a:r>
            <a:r>
              <a:rPr lang="fr-FR" dirty="0">
                <a:solidFill>
                  <a:schemeClr val="accent6">
                    <a:lumMod val="60000"/>
                    <a:lumOff val="40000"/>
                  </a:schemeClr>
                </a:solidFill>
              </a:rPr>
              <a:t>L’Ecole de Chicago </a:t>
            </a:r>
          </a:p>
          <a:p>
            <a:pPr eaLnBrk="1" hangingPunct="1">
              <a:buFontTx/>
              <a:buNone/>
            </a:pPr>
            <a:r>
              <a:rPr lang="fr-FR" dirty="0"/>
              <a:t>(sociologie spatiale)</a:t>
            </a:r>
          </a:p>
        </p:txBody>
      </p:sp>
      <p:pic>
        <p:nvPicPr>
          <p:cNvPr id="35844" name="Picture 4" descr="ModEcChicagoScheibl97Hac150"/>
          <p:cNvPicPr>
            <a:picLocks noChangeAspect="1" noChangeArrowheads="1"/>
          </p:cNvPicPr>
          <p:nvPr/>
        </p:nvPicPr>
        <p:blipFill>
          <a:blip r:embed="rId3"/>
          <a:srcRect/>
          <a:stretch>
            <a:fillRect/>
          </a:stretch>
        </p:blipFill>
        <p:spPr bwMode="auto">
          <a:xfrm>
            <a:off x="5940425" y="2797175"/>
            <a:ext cx="2863850" cy="4032250"/>
          </a:xfrm>
          <a:prstGeom prst="rect">
            <a:avLst/>
          </a:prstGeom>
          <a:noFill/>
          <a:ln w="9525">
            <a:noFill/>
            <a:miter lim="800000"/>
            <a:headEnd/>
            <a:tailEnd/>
          </a:ln>
        </p:spPr>
      </p:pic>
      <p:sp>
        <p:nvSpPr>
          <p:cNvPr id="33797" name="ZoneTexte 4"/>
          <p:cNvSpPr txBox="1">
            <a:spLocks noChangeArrowheads="1"/>
          </p:cNvSpPr>
          <p:nvPr/>
        </p:nvSpPr>
        <p:spPr bwMode="auto">
          <a:xfrm>
            <a:off x="0" y="1400175"/>
            <a:ext cx="4284663" cy="1568450"/>
          </a:xfrm>
          <a:prstGeom prst="rect">
            <a:avLst/>
          </a:prstGeom>
          <a:noFill/>
          <a:ln w="9525">
            <a:noFill/>
            <a:miter lim="800000"/>
            <a:headEnd/>
            <a:tailEnd/>
          </a:ln>
        </p:spPr>
        <p:txBody>
          <a:bodyPr wrap="square">
            <a:prstTxWarp prst="textNoShape">
              <a:avLst/>
            </a:prstTxWarp>
            <a:spAutoFit/>
          </a:bodyPr>
          <a:lstStyle/>
          <a:p>
            <a:pPr algn="just"/>
            <a:r>
              <a:rPr lang="fr-FR" dirty="0" err="1">
                <a:solidFill>
                  <a:srgbClr val="FFFF00"/>
                </a:solidFill>
              </a:rPr>
              <a:t>Idiographie</a:t>
            </a:r>
            <a:r>
              <a:rPr lang="fr-FR" dirty="0"/>
              <a:t> : étude descriptive de cas singuliers, isolés sans chercher à en tirer des lois universelles</a:t>
            </a:r>
          </a:p>
        </p:txBody>
      </p:sp>
      <p:sp>
        <p:nvSpPr>
          <p:cNvPr id="33798" name="ZoneTexte 5"/>
          <p:cNvSpPr txBox="1">
            <a:spLocks noChangeArrowheads="1"/>
          </p:cNvSpPr>
          <p:nvPr/>
        </p:nvSpPr>
        <p:spPr bwMode="auto">
          <a:xfrm>
            <a:off x="4284663" y="1420813"/>
            <a:ext cx="4859337" cy="1570037"/>
          </a:xfrm>
          <a:prstGeom prst="rect">
            <a:avLst/>
          </a:prstGeom>
          <a:noFill/>
          <a:ln w="9525">
            <a:noFill/>
            <a:miter lim="800000"/>
            <a:headEnd/>
            <a:tailEnd/>
          </a:ln>
        </p:spPr>
        <p:txBody>
          <a:bodyPr wrap="square">
            <a:prstTxWarp prst="textNoShape">
              <a:avLst/>
            </a:prstTxWarp>
            <a:spAutoFit/>
          </a:bodyPr>
          <a:lstStyle/>
          <a:p>
            <a:pPr algn="just"/>
            <a:r>
              <a:rPr lang="fr-FR" dirty="0" err="1">
                <a:solidFill>
                  <a:srgbClr val="FFFF00"/>
                </a:solidFill>
              </a:rPr>
              <a:t>nomothétie</a:t>
            </a:r>
            <a:r>
              <a:rPr lang="fr-FR" dirty="0"/>
              <a:t> : discipline visant à établir des lois générales à partir de faits constatés (compréhension globale)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9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843">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843">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843">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843">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8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p:bldP spid="33797" grpId="0"/>
      <p:bldP spid="3379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3"/>
          <p:cNvSpPr>
            <a:spLocks noGrp="1" noChangeArrowheads="1"/>
          </p:cNvSpPr>
          <p:nvPr>
            <p:ph type="body" idx="1"/>
          </p:nvPr>
        </p:nvSpPr>
        <p:spPr>
          <a:xfrm>
            <a:off x="152400" y="228600"/>
            <a:ext cx="5643736" cy="4114800"/>
          </a:xfrm>
        </p:spPr>
        <p:txBody>
          <a:bodyPr/>
          <a:lstStyle/>
          <a:p>
            <a:pPr eaLnBrk="1" hangingPunct="1">
              <a:buFontTx/>
              <a:buNone/>
            </a:pPr>
            <a:r>
              <a:rPr lang="fr-FR" dirty="0"/>
              <a:t>• Les </a:t>
            </a:r>
            <a:r>
              <a:rPr lang="fr-FR" dirty="0">
                <a:solidFill>
                  <a:schemeClr val="accent6">
                    <a:lumMod val="60000"/>
                    <a:lumOff val="40000"/>
                  </a:schemeClr>
                </a:solidFill>
              </a:rPr>
              <a:t>économistes allemands</a:t>
            </a:r>
          </a:p>
          <a:p>
            <a:pPr eaLnBrk="1" hangingPunct="1">
              <a:buFontTx/>
              <a:buNone/>
            </a:pPr>
            <a:r>
              <a:rPr lang="fr-FR" sz="2400" dirty="0">
                <a:solidFill>
                  <a:srgbClr val="FFFF00"/>
                </a:solidFill>
              </a:rPr>
              <a:t>(théorie de la localisation dite des lieux centraux ou des places centrales)</a:t>
            </a:r>
          </a:p>
        </p:txBody>
      </p:sp>
      <p:pic>
        <p:nvPicPr>
          <p:cNvPr id="37890" name="Picture 4" descr="ModChristallScheibl97Hac150"/>
          <p:cNvPicPr>
            <a:picLocks noChangeAspect="1" noChangeArrowheads="1"/>
          </p:cNvPicPr>
          <p:nvPr/>
        </p:nvPicPr>
        <p:blipFill>
          <a:blip r:embed="rId3"/>
          <a:srcRect/>
          <a:stretch>
            <a:fillRect/>
          </a:stretch>
        </p:blipFill>
        <p:spPr bwMode="auto">
          <a:xfrm>
            <a:off x="683568" y="1628800"/>
            <a:ext cx="3617912" cy="5094288"/>
          </a:xfrm>
          <a:prstGeom prst="rect">
            <a:avLst/>
          </a:prstGeom>
          <a:noFill/>
          <a:ln w="9525">
            <a:noFill/>
            <a:miter lim="800000"/>
            <a:headEnd/>
            <a:tailEnd/>
          </a:ln>
        </p:spPr>
      </p:pic>
      <p:pic>
        <p:nvPicPr>
          <p:cNvPr id="37891" name="Picture 5" descr="ApplChristalScheibl97Hac96"/>
          <p:cNvPicPr>
            <a:picLocks noChangeAspect="1" noChangeArrowheads="1"/>
          </p:cNvPicPr>
          <p:nvPr/>
        </p:nvPicPr>
        <p:blipFill>
          <a:blip r:embed="rId4"/>
          <a:srcRect/>
          <a:stretch>
            <a:fillRect/>
          </a:stretch>
        </p:blipFill>
        <p:spPr bwMode="auto">
          <a:xfrm>
            <a:off x="5580063" y="188913"/>
            <a:ext cx="3478212" cy="5762625"/>
          </a:xfrm>
          <a:prstGeom prst="rect">
            <a:avLst/>
          </a:prstGeom>
          <a:noFill/>
          <a:ln w="9525">
            <a:noFill/>
            <a:miter lim="800000"/>
            <a:headEnd/>
            <a:tailEnd/>
          </a:ln>
        </p:spPr>
      </p:pic>
      <p:sp>
        <p:nvSpPr>
          <p:cNvPr id="37892" name="ZoneTexte 1"/>
          <p:cNvSpPr txBox="1">
            <a:spLocks noChangeArrowheads="1"/>
          </p:cNvSpPr>
          <p:nvPr/>
        </p:nvSpPr>
        <p:spPr bwMode="auto">
          <a:xfrm>
            <a:off x="4571562" y="6106180"/>
            <a:ext cx="4362092" cy="523220"/>
          </a:xfrm>
          <a:prstGeom prst="rect">
            <a:avLst/>
          </a:prstGeom>
          <a:noFill/>
          <a:ln w="9525">
            <a:noFill/>
            <a:miter lim="800000"/>
            <a:headEnd/>
            <a:tailEnd/>
          </a:ln>
        </p:spPr>
        <p:txBody>
          <a:bodyPr wrap="none">
            <a:prstTxWarp prst="textNoShape">
              <a:avLst/>
            </a:prstTxWarp>
            <a:spAutoFit/>
          </a:bodyPr>
          <a:lstStyle/>
          <a:p>
            <a:r>
              <a:rPr lang="fr-FR" sz="2800" b="1" dirty="0">
                <a:solidFill>
                  <a:srgbClr val="FFFF00"/>
                </a:solidFill>
              </a:rPr>
              <a:t>Une approche déductive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3"/>
          <p:cNvSpPr>
            <a:spLocks noGrp="1" noChangeArrowheads="1"/>
          </p:cNvSpPr>
          <p:nvPr>
            <p:ph type="body" idx="1"/>
          </p:nvPr>
        </p:nvSpPr>
        <p:spPr>
          <a:xfrm>
            <a:off x="381000" y="260350"/>
            <a:ext cx="7772400" cy="4114800"/>
          </a:xfrm>
        </p:spPr>
        <p:txBody>
          <a:bodyPr/>
          <a:lstStyle/>
          <a:p>
            <a:pPr eaLnBrk="1" hangingPunct="1">
              <a:buFontTx/>
              <a:buNone/>
            </a:pPr>
            <a:r>
              <a:rPr lang="fr-FR" u="sng" dirty="0"/>
              <a:t>2.2. Plusieurs courants divergents en géographie (1950-2000)</a:t>
            </a:r>
          </a:p>
        </p:txBody>
      </p:sp>
      <p:pic>
        <p:nvPicPr>
          <p:cNvPr id="39938" name="Picture 4" descr="CartRocheforScheibl97Hac120"/>
          <p:cNvPicPr>
            <a:picLocks noChangeAspect="1" noChangeArrowheads="1"/>
          </p:cNvPicPr>
          <p:nvPr/>
        </p:nvPicPr>
        <p:blipFill>
          <a:blip r:embed="rId3"/>
          <a:srcRect/>
          <a:stretch>
            <a:fillRect/>
          </a:stretch>
        </p:blipFill>
        <p:spPr bwMode="auto">
          <a:xfrm>
            <a:off x="250825" y="1524000"/>
            <a:ext cx="4095750" cy="5257800"/>
          </a:xfrm>
          <a:prstGeom prst="rect">
            <a:avLst/>
          </a:prstGeom>
          <a:noFill/>
          <a:ln w="9525">
            <a:noFill/>
            <a:miter lim="800000"/>
            <a:headEnd/>
            <a:tailEnd/>
          </a:ln>
        </p:spPr>
      </p:pic>
      <p:sp>
        <p:nvSpPr>
          <p:cNvPr id="2" name="Rectangle 5"/>
          <p:cNvSpPr>
            <a:spLocks noChangeArrowheads="1"/>
          </p:cNvSpPr>
          <p:nvPr/>
        </p:nvSpPr>
        <p:spPr bwMode="auto">
          <a:xfrm>
            <a:off x="4910138" y="1908175"/>
            <a:ext cx="4005262" cy="2678113"/>
          </a:xfrm>
          <a:prstGeom prst="rect">
            <a:avLst/>
          </a:prstGeom>
          <a:noFill/>
          <a:ln w="9525">
            <a:noFill/>
            <a:miter lim="800000"/>
            <a:headEnd/>
            <a:tailEnd/>
          </a:ln>
        </p:spPr>
        <p:txBody>
          <a:bodyPr wrap="square">
            <a:prstTxWarp prst="textNoShape">
              <a:avLst/>
            </a:prstTxWarp>
            <a:spAutoFit/>
          </a:bodyPr>
          <a:lstStyle/>
          <a:p>
            <a:pPr marL="457200" indent="-457200">
              <a:buFontTx/>
              <a:buAutoNum type="alphaLcParenR"/>
            </a:pPr>
            <a:r>
              <a:rPr lang="fr-FR" dirty="0"/>
              <a:t>Le </a:t>
            </a:r>
            <a:r>
              <a:rPr lang="fr-FR" dirty="0">
                <a:solidFill>
                  <a:schemeClr val="accent6">
                    <a:lumMod val="60000"/>
                    <a:lumOff val="40000"/>
                  </a:schemeClr>
                </a:solidFill>
              </a:rPr>
              <a:t>courant positiviste </a:t>
            </a:r>
            <a:r>
              <a:rPr lang="fr-FR" dirty="0"/>
              <a:t>qui mesure</a:t>
            </a:r>
          </a:p>
          <a:p>
            <a:pPr marL="457200" indent="-457200"/>
            <a:r>
              <a:rPr lang="fr-FR" dirty="0">
                <a:sym typeface="Wingdings" charset="2"/>
              </a:rPr>
              <a:t> </a:t>
            </a:r>
            <a:r>
              <a:rPr lang="fr-FR" dirty="0"/>
              <a:t>géographie quantitative, géographie systémique liée à l’aménagement du territoire</a:t>
            </a:r>
          </a:p>
          <a:p>
            <a:pPr marL="457200" indent="-457200"/>
            <a:endParaRPr lang="fr-FR" dirty="0"/>
          </a:p>
        </p:txBody>
      </p:sp>
      <p:sp>
        <p:nvSpPr>
          <p:cNvPr id="39940" name="ZoneTexte 4"/>
          <p:cNvSpPr txBox="1">
            <a:spLocks noChangeArrowheads="1"/>
          </p:cNvSpPr>
          <p:nvPr/>
        </p:nvSpPr>
        <p:spPr bwMode="auto">
          <a:xfrm>
            <a:off x="4376290" y="5930005"/>
            <a:ext cx="3975100" cy="831850"/>
          </a:xfrm>
          <a:prstGeom prst="rect">
            <a:avLst/>
          </a:prstGeom>
          <a:noFill/>
          <a:ln w="9525">
            <a:noFill/>
            <a:miter lim="800000"/>
            <a:headEnd/>
            <a:tailEnd/>
          </a:ln>
        </p:spPr>
        <p:txBody>
          <a:bodyPr>
            <a:prstTxWarp prst="textNoShape">
              <a:avLst/>
            </a:prstTxWarp>
            <a:spAutoFit/>
          </a:bodyPr>
          <a:lstStyle/>
          <a:p>
            <a:r>
              <a:rPr lang="fr-FR" dirty="0"/>
              <a:t>Carte des zones d’influence des villes en France (1963)</a:t>
            </a:r>
          </a:p>
        </p:txBody>
      </p:sp>
      <p:sp>
        <p:nvSpPr>
          <p:cNvPr id="3" name="ZoneTexte 1"/>
          <p:cNvSpPr txBox="1">
            <a:spLocks noChangeArrowheads="1"/>
          </p:cNvSpPr>
          <p:nvPr/>
        </p:nvSpPr>
        <p:spPr bwMode="auto">
          <a:xfrm>
            <a:off x="4343565" y="4575174"/>
            <a:ext cx="4859338" cy="461963"/>
          </a:xfrm>
          <a:prstGeom prst="rect">
            <a:avLst/>
          </a:prstGeom>
          <a:noFill/>
          <a:ln w="9525">
            <a:noFill/>
            <a:miter lim="800000"/>
            <a:headEnd/>
            <a:tailEnd/>
          </a:ln>
        </p:spPr>
        <p:txBody>
          <a:bodyPr wrap="none">
            <a:prstTxWarp prst="textNoShape">
              <a:avLst/>
            </a:prstTxWarp>
            <a:spAutoFit/>
          </a:bodyPr>
          <a:lstStyle/>
          <a:p>
            <a:r>
              <a:rPr lang="fr-FR" dirty="0">
                <a:solidFill>
                  <a:srgbClr val="FFFF00"/>
                </a:solidFill>
              </a:rPr>
              <a:t>L’espace est ordonné par des lois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5"/>
          <p:cNvSpPr>
            <a:spLocks noChangeArrowheads="1"/>
          </p:cNvSpPr>
          <p:nvPr/>
        </p:nvSpPr>
        <p:spPr bwMode="auto">
          <a:xfrm>
            <a:off x="4800600" y="1295400"/>
            <a:ext cx="4164013" cy="1938338"/>
          </a:xfrm>
          <a:prstGeom prst="rect">
            <a:avLst/>
          </a:prstGeom>
          <a:noFill/>
          <a:ln w="9525">
            <a:noFill/>
            <a:miter lim="800000"/>
            <a:headEnd/>
            <a:tailEnd/>
          </a:ln>
        </p:spPr>
        <p:txBody>
          <a:bodyPr>
            <a:prstTxWarp prst="textNoShape">
              <a:avLst/>
            </a:prstTxWarp>
            <a:spAutoFit/>
          </a:bodyPr>
          <a:lstStyle/>
          <a:p>
            <a:pPr marL="457200" indent="-457200"/>
            <a:r>
              <a:rPr lang="fr-FR" dirty="0"/>
              <a:t>b) Le </a:t>
            </a:r>
            <a:r>
              <a:rPr lang="fr-FR" dirty="0">
                <a:solidFill>
                  <a:schemeClr val="accent6">
                    <a:lumMod val="60000"/>
                    <a:lumOff val="40000"/>
                  </a:schemeClr>
                </a:solidFill>
              </a:rPr>
              <a:t>courant humaniste </a:t>
            </a:r>
            <a:r>
              <a:rPr lang="fr-FR" dirty="0"/>
              <a:t>(« behavioriste ») qui prend en compte </a:t>
            </a:r>
            <a:r>
              <a:rPr lang="fr-FR" dirty="0">
                <a:solidFill>
                  <a:srgbClr val="FFFF00"/>
                </a:solidFill>
              </a:rPr>
              <a:t>les pratiques et les représentations mentales</a:t>
            </a:r>
          </a:p>
        </p:txBody>
      </p:sp>
      <p:pic>
        <p:nvPicPr>
          <p:cNvPr id="41986" name="Image 2"/>
          <p:cNvPicPr>
            <a:picLocks noChangeAspect="1"/>
          </p:cNvPicPr>
          <p:nvPr/>
        </p:nvPicPr>
        <p:blipFill>
          <a:blip r:embed="rId2"/>
          <a:srcRect/>
          <a:stretch>
            <a:fillRect/>
          </a:stretch>
        </p:blipFill>
        <p:spPr bwMode="auto">
          <a:xfrm>
            <a:off x="0" y="0"/>
            <a:ext cx="3024188" cy="4724400"/>
          </a:xfrm>
          <a:prstGeom prst="rect">
            <a:avLst/>
          </a:prstGeom>
          <a:noFill/>
          <a:ln w="9525">
            <a:noFill/>
            <a:miter lim="800000"/>
            <a:headEnd/>
            <a:tailEnd/>
          </a:ln>
        </p:spPr>
      </p:pic>
      <p:pic>
        <p:nvPicPr>
          <p:cNvPr id="41987" name="Image 3"/>
          <p:cNvPicPr>
            <a:picLocks noChangeAspect="1"/>
          </p:cNvPicPr>
          <p:nvPr/>
        </p:nvPicPr>
        <p:blipFill>
          <a:blip r:embed="rId3"/>
          <a:srcRect/>
          <a:stretch>
            <a:fillRect/>
          </a:stretch>
        </p:blipFill>
        <p:spPr bwMode="auto">
          <a:xfrm>
            <a:off x="2362200" y="2209800"/>
            <a:ext cx="2776538" cy="4648200"/>
          </a:xfrm>
          <a:prstGeom prst="rect">
            <a:avLst/>
          </a:prstGeom>
          <a:noFill/>
          <a:ln w="9525">
            <a:noFill/>
            <a:miter lim="800000"/>
            <a:headEnd/>
            <a:tailEnd/>
          </a:ln>
        </p:spPr>
      </p:pic>
      <p:sp>
        <p:nvSpPr>
          <p:cNvPr id="41988" name="ZoneTexte 4"/>
          <p:cNvSpPr txBox="1">
            <a:spLocks noChangeArrowheads="1"/>
          </p:cNvSpPr>
          <p:nvPr/>
        </p:nvSpPr>
        <p:spPr bwMode="auto">
          <a:xfrm>
            <a:off x="406400" y="4884738"/>
            <a:ext cx="869950" cy="461962"/>
          </a:xfrm>
          <a:prstGeom prst="rect">
            <a:avLst/>
          </a:prstGeom>
          <a:noFill/>
          <a:ln w="9525">
            <a:noFill/>
            <a:miter lim="800000"/>
            <a:headEnd/>
            <a:tailEnd/>
          </a:ln>
        </p:spPr>
        <p:txBody>
          <a:bodyPr wrap="none">
            <a:prstTxWarp prst="textNoShape">
              <a:avLst/>
            </a:prstTxWarp>
            <a:spAutoFit/>
          </a:bodyPr>
          <a:lstStyle/>
          <a:p>
            <a:r>
              <a:rPr lang="fr-FR"/>
              <a:t>1974</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9A23836-432A-5A40-BFA6-468641F49127}"/>
              </a:ext>
            </a:extLst>
          </p:cNvPr>
          <p:cNvSpPr txBox="1"/>
          <p:nvPr/>
        </p:nvSpPr>
        <p:spPr>
          <a:xfrm>
            <a:off x="1691680" y="4706949"/>
            <a:ext cx="6146234" cy="1077218"/>
          </a:xfrm>
          <a:prstGeom prst="rect">
            <a:avLst/>
          </a:prstGeom>
          <a:noFill/>
        </p:spPr>
        <p:txBody>
          <a:bodyPr wrap="none" rtlCol="0">
            <a:spAutoFit/>
          </a:bodyPr>
          <a:lstStyle/>
          <a:p>
            <a:r>
              <a:rPr lang="fr-US" sz="3200" b="1" dirty="0">
                <a:solidFill>
                  <a:srgbClr val="FFFF00"/>
                </a:solidFill>
              </a:rPr>
              <a:t>Qu’est-ce que la géographie ? </a:t>
            </a:r>
          </a:p>
          <a:p>
            <a:pPr algn="ctr"/>
            <a:r>
              <a:rPr lang="fr-US" sz="3200" b="1" dirty="0">
                <a:solidFill>
                  <a:srgbClr val="FFFF00"/>
                </a:solidFill>
              </a:rPr>
              <a:t>(en une expression) </a:t>
            </a:r>
          </a:p>
        </p:txBody>
      </p:sp>
      <p:sp>
        <p:nvSpPr>
          <p:cNvPr id="5" name="ZoneTexte 4">
            <a:extLst>
              <a:ext uri="{FF2B5EF4-FFF2-40B4-BE49-F238E27FC236}">
                <a16:creationId xmlns:a16="http://schemas.microsoft.com/office/drawing/2014/main" id="{790EBAF4-8D19-5E4C-97C7-EF9422440A69}"/>
              </a:ext>
            </a:extLst>
          </p:cNvPr>
          <p:cNvSpPr txBox="1"/>
          <p:nvPr/>
        </p:nvSpPr>
        <p:spPr>
          <a:xfrm>
            <a:off x="2487230" y="6181853"/>
            <a:ext cx="5011757" cy="830997"/>
          </a:xfrm>
          <a:prstGeom prst="rect">
            <a:avLst/>
          </a:prstGeom>
          <a:noFill/>
        </p:spPr>
        <p:txBody>
          <a:bodyPr wrap="none" rtlCol="0">
            <a:spAutoFit/>
          </a:bodyPr>
          <a:lstStyle/>
          <a:p>
            <a:r>
              <a:rPr lang="fr-FR" b="1" dirty="0">
                <a:hlinkClick r:id="rId2"/>
              </a:rPr>
              <a:t>www.wooclap.com/</a:t>
            </a:r>
            <a:r>
              <a:rPr lang="fr-FR" b="1" dirty="0"/>
              <a:t>UE11EC4CM2</a:t>
            </a:r>
          </a:p>
          <a:p>
            <a:endParaRPr lang="fr-US" dirty="0"/>
          </a:p>
        </p:txBody>
      </p:sp>
      <p:pic>
        <p:nvPicPr>
          <p:cNvPr id="6" name="Image 5">
            <a:extLst>
              <a:ext uri="{FF2B5EF4-FFF2-40B4-BE49-F238E27FC236}">
                <a16:creationId xmlns:a16="http://schemas.microsoft.com/office/drawing/2014/main" id="{A0C81E47-49DD-72AF-BD71-345F8A6D14E1}"/>
              </a:ext>
            </a:extLst>
          </p:cNvPr>
          <p:cNvPicPr>
            <a:picLocks noChangeAspect="1"/>
          </p:cNvPicPr>
          <p:nvPr/>
        </p:nvPicPr>
        <p:blipFill>
          <a:blip r:embed="rId3"/>
          <a:stretch>
            <a:fillRect/>
          </a:stretch>
        </p:blipFill>
        <p:spPr>
          <a:xfrm>
            <a:off x="0" y="116632"/>
            <a:ext cx="9180635" cy="4284964"/>
          </a:xfrm>
          <a:prstGeom prst="rect">
            <a:avLst/>
          </a:prstGeom>
        </p:spPr>
      </p:pic>
    </p:spTree>
    <p:extLst>
      <p:ext uri="{BB962C8B-B14F-4D97-AF65-F5344CB8AC3E}">
        <p14:creationId xmlns:p14="http://schemas.microsoft.com/office/powerpoint/2010/main" val="26476039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5"/>
          <p:cNvSpPr>
            <a:spLocks noChangeArrowheads="1"/>
          </p:cNvSpPr>
          <p:nvPr/>
        </p:nvSpPr>
        <p:spPr bwMode="auto">
          <a:xfrm>
            <a:off x="3810000" y="0"/>
            <a:ext cx="5181600" cy="2308225"/>
          </a:xfrm>
          <a:prstGeom prst="rect">
            <a:avLst/>
          </a:prstGeom>
          <a:noFill/>
          <a:ln w="9525">
            <a:noFill/>
            <a:miter lim="800000"/>
            <a:headEnd/>
            <a:tailEnd/>
          </a:ln>
        </p:spPr>
        <p:txBody>
          <a:bodyPr>
            <a:prstTxWarp prst="textNoShape">
              <a:avLst/>
            </a:prstTxWarp>
            <a:spAutoFit/>
          </a:bodyPr>
          <a:lstStyle/>
          <a:p>
            <a:pPr marL="457200" indent="-457200"/>
            <a:r>
              <a:rPr lang="fr-FR" dirty="0"/>
              <a:t>c) Le </a:t>
            </a:r>
            <a:r>
              <a:rPr lang="fr-FR" dirty="0">
                <a:solidFill>
                  <a:schemeClr val="accent6">
                    <a:lumMod val="60000"/>
                    <a:lumOff val="40000"/>
                  </a:schemeClr>
                </a:solidFill>
              </a:rPr>
              <a:t>courant radical (« politique »)</a:t>
            </a:r>
          </a:p>
          <a:p>
            <a:pPr marL="457200" indent="-457200"/>
            <a:r>
              <a:rPr lang="fr-FR" dirty="0"/>
              <a:t>qui met en avant :</a:t>
            </a:r>
          </a:p>
          <a:p>
            <a:pPr marL="457200" indent="-457200">
              <a:buFontTx/>
              <a:buChar char="-"/>
            </a:pPr>
            <a:r>
              <a:rPr lang="fr-FR" dirty="0"/>
              <a:t>les </a:t>
            </a:r>
            <a:r>
              <a:rPr lang="fr-FR" dirty="0">
                <a:solidFill>
                  <a:srgbClr val="FFFF00"/>
                </a:solidFill>
              </a:rPr>
              <a:t>modes de production </a:t>
            </a:r>
            <a:r>
              <a:rPr lang="fr-FR" dirty="0"/>
              <a:t>(marxisme, Pierre Georges)</a:t>
            </a:r>
          </a:p>
          <a:p>
            <a:pPr marL="457200" indent="-457200">
              <a:buFontTx/>
              <a:buChar char="-"/>
            </a:pPr>
            <a:r>
              <a:rPr lang="fr-FR" dirty="0"/>
              <a:t>le </a:t>
            </a:r>
            <a:r>
              <a:rPr lang="fr-FR" dirty="0">
                <a:solidFill>
                  <a:srgbClr val="FFFF00"/>
                </a:solidFill>
              </a:rPr>
              <a:t>développement</a:t>
            </a:r>
            <a:r>
              <a:rPr lang="fr-FR" dirty="0"/>
              <a:t> inégal</a:t>
            </a:r>
          </a:p>
          <a:p>
            <a:pPr marL="457200" indent="-457200">
              <a:buFontTx/>
              <a:buChar char="-"/>
            </a:pPr>
            <a:r>
              <a:rPr lang="fr-FR" dirty="0"/>
              <a:t>la </a:t>
            </a:r>
            <a:r>
              <a:rPr lang="fr-FR" dirty="0">
                <a:solidFill>
                  <a:srgbClr val="FFFF00"/>
                </a:solidFill>
              </a:rPr>
              <a:t>géopolitique</a:t>
            </a:r>
            <a:r>
              <a:rPr lang="fr-FR" dirty="0"/>
              <a:t> (Yves Lacoste)</a:t>
            </a:r>
          </a:p>
        </p:txBody>
      </p:sp>
      <p:pic>
        <p:nvPicPr>
          <p:cNvPr id="43010" name="Image 2"/>
          <p:cNvPicPr>
            <a:picLocks noChangeAspect="1"/>
          </p:cNvPicPr>
          <p:nvPr/>
        </p:nvPicPr>
        <p:blipFill>
          <a:blip r:embed="rId2"/>
          <a:srcRect/>
          <a:stretch>
            <a:fillRect/>
          </a:stretch>
        </p:blipFill>
        <p:spPr bwMode="auto">
          <a:xfrm>
            <a:off x="0" y="0"/>
            <a:ext cx="2628900" cy="3810000"/>
          </a:xfrm>
          <a:prstGeom prst="rect">
            <a:avLst/>
          </a:prstGeom>
          <a:noFill/>
          <a:ln w="9525">
            <a:noFill/>
            <a:miter lim="800000"/>
            <a:headEnd/>
            <a:tailEnd/>
          </a:ln>
        </p:spPr>
      </p:pic>
      <p:pic>
        <p:nvPicPr>
          <p:cNvPr id="43011" name="Image 5"/>
          <p:cNvPicPr>
            <a:picLocks noChangeAspect="1"/>
          </p:cNvPicPr>
          <p:nvPr/>
        </p:nvPicPr>
        <p:blipFill>
          <a:blip r:embed="rId3"/>
          <a:srcRect/>
          <a:stretch>
            <a:fillRect/>
          </a:stretch>
        </p:blipFill>
        <p:spPr bwMode="auto">
          <a:xfrm>
            <a:off x="3063875" y="2362200"/>
            <a:ext cx="2955925" cy="4495800"/>
          </a:xfrm>
          <a:prstGeom prst="rect">
            <a:avLst/>
          </a:prstGeom>
          <a:noFill/>
          <a:ln w="9525">
            <a:noFill/>
            <a:miter lim="800000"/>
            <a:headEnd/>
            <a:tailEnd/>
          </a:ln>
        </p:spPr>
      </p:pic>
      <p:pic>
        <p:nvPicPr>
          <p:cNvPr id="43012" name="Image 6"/>
          <p:cNvPicPr>
            <a:picLocks noChangeAspect="1"/>
          </p:cNvPicPr>
          <p:nvPr/>
        </p:nvPicPr>
        <p:blipFill>
          <a:blip r:embed="rId4"/>
          <a:srcRect/>
          <a:stretch>
            <a:fillRect/>
          </a:stretch>
        </p:blipFill>
        <p:spPr bwMode="auto">
          <a:xfrm>
            <a:off x="5919788" y="3048000"/>
            <a:ext cx="3224212" cy="3810000"/>
          </a:xfrm>
          <a:prstGeom prst="rect">
            <a:avLst/>
          </a:prstGeom>
          <a:noFill/>
          <a:ln w="9525">
            <a:noFill/>
            <a:miter lim="800000"/>
            <a:headEnd/>
            <a:tailEnd/>
          </a:ln>
        </p:spPr>
      </p:pic>
      <p:pic>
        <p:nvPicPr>
          <p:cNvPr id="43013" name="Image 7"/>
          <p:cNvPicPr>
            <a:picLocks noChangeAspect="1"/>
          </p:cNvPicPr>
          <p:nvPr/>
        </p:nvPicPr>
        <p:blipFill>
          <a:blip r:embed="rId5"/>
          <a:srcRect/>
          <a:stretch>
            <a:fillRect/>
          </a:stretch>
        </p:blipFill>
        <p:spPr bwMode="auto">
          <a:xfrm>
            <a:off x="685800" y="1676400"/>
            <a:ext cx="2628900" cy="381000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re 1"/>
          <p:cNvSpPr>
            <a:spLocks noGrp="1" noChangeArrowheads="1"/>
          </p:cNvSpPr>
          <p:nvPr>
            <p:ph type="title"/>
          </p:nvPr>
        </p:nvSpPr>
        <p:spPr>
          <a:xfrm>
            <a:off x="685800" y="609600"/>
            <a:ext cx="7772400" cy="1524000"/>
          </a:xfrm>
        </p:spPr>
        <p:txBody>
          <a:bodyPr/>
          <a:lstStyle/>
          <a:p>
            <a:r>
              <a:rPr lang="fr-FR">
                <a:sym typeface="Wingdings" charset="2"/>
              </a:rPr>
              <a:t> </a:t>
            </a:r>
            <a:r>
              <a:rPr lang="fr-FR"/>
              <a:t>une crise de la géographie</a:t>
            </a:r>
            <a:br>
              <a:rPr lang="fr-FR"/>
            </a:br>
            <a:r>
              <a:rPr lang="fr-FR"/>
              <a:t>(années 1980-1990)</a:t>
            </a:r>
          </a:p>
        </p:txBody>
      </p:sp>
      <p:sp>
        <p:nvSpPr>
          <p:cNvPr id="44034" name="Espace réservé du contenu 2"/>
          <p:cNvSpPr>
            <a:spLocks noGrp="1" noChangeArrowheads="1"/>
          </p:cNvSpPr>
          <p:nvPr>
            <p:ph idx="1"/>
          </p:nvPr>
        </p:nvSpPr>
        <p:spPr>
          <a:xfrm>
            <a:off x="685800" y="2743200"/>
            <a:ext cx="7772400" cy="3352800"/>
          </a:xfrm>
        </p:spPr>
        <p:txBody>
          <a:bodyPr/>
          <a:lstStyle/>
          <a:p>
            <a:pPr>
              <a:buFontTx/>
              <a:buNone/>
            </a:pPr>
            <a:r>
              <a:rPr lang="fr-FR" sz="4000" dirty="0">
                <a:solidFill>
                  <a:srgbClr val="FFFF00"/>
                </a:solidFill>
              </a:rPr>
              <a:t>-&gt; désaccord entre géographes autour de ce qu’est l’identité de la géographie, ses méthodes, sa visée, son utilisation…</a:t>
            </a:r>
          </a:p>
          <a:p>
            <a:pPr algn="ctr">
              <a:buFontTx/>
              <a:buNone/>
            </a:pPr>
            <a:r>
              <a:rPr lang="fr-FR" sz="4000" b="1" dirty="0">
                <a:solidFill>
                  <a:srgbClr val="FFC000"/>
                </a:solidFill>
              </a:rPr>
              <a:t>MENACE D’ECLATEMENT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a:xfrm>
            <a:off x="107950" y="0"/>
            <a:ext cx="8928100" cy="1143000"/>
          </a:xfrm>
        </p:spPr>
        <p:txBody>
          <a:bodyPr/>
          <a:lstStyle/>
          <a:p>
            <a:pPr eaLnBrk="1" hangingPunct="1"/>
            <a:r>
              <a:rPr lang="fr-FR" dirty="0"/>
              <a:t>III) La géographie, science sociale</a:t>
            </a:r>
          </a:p>
        </p:txBody>
      </p:sp>
      <p:pic>
        <p:nvPicPr>
          <p:cNvPr id="5" name="Image 4" descr="Jean_Malaurie-FIG_1996_(cropped)_-_Roger_Brunet.jpg"/>
          <p:cNvPicPr>
            <a:picLocks noChangeAspect="1"/>
          </p:cNvPicPr>
          <p:nvPr/>
        </p:nvPicPr>
        <p:blipFill>
          <a:blip r:embed="rId3"/>
          <a:stretch>
            <a:fillRect/>
          </a:stretch>
        </p:blipFill>
        <p:spPr>
          <a:xfrm>
            <a:off x="2743200" y="1371600"/>
            <a:ext cx="2146300" cy="2895600"/>
          </a:xfrm>
          <a:prstGeom prst="rect">
            <a:avLst/>
          </a:prstGeom>
        </p:spPr>
      </p:pic>
      <p:sp>
        <p:nvSpPr>
          <p:cNvPr id="6" name="ZoneTexte 5"/>
          <p:cNvSpPr txBox="1"/>
          <p:nvPr/>
        </p:nvSpPr>
        <p:spPr>
          <a:xfrm>
            <a:off x="2971800" y="4267200"/>
            <a:ext cx="1710149" cy="400110"/>
          </a:xfrm>
          <a:prstGeom prst="rect">
            <a:avLst/>
          </a:prstGeom>
          <a:noFill/>
        </p:spPr>
        <p:txBody>
          <a:bodyPr wrap="none" rtlCol="0">
            <a:spAutoFit/>
          </a:bodyPr>
          <a:lstStyle/>
          <a:p>
            <a:r>
              <a:rPr lang="fr-FR" sz="2000" dirty="0"/>
              <a:t>Roger Brunet</a:t>
            </a:r>
          </a:p>
        </p:txBody>
      </p:sp>
      <p:pic>
        <p:nvPicPr>
          <p:cNvPr id="8" name="Image 7" descr="GeographieUniverselleBrunet.jpg"/>
          <p:cNvPicPr>
            <a:picLocks noChangeAspect="1"/>
          </p:cNvPicPr>
          <p:nvPr/>
        </p:nvPicPr>
        <p:blipFill>
          <a:blip r:embed="rId4"/>
          <a:stretch>
            <a:fillRect/>
          </a:stretch>
        </p:blipFill>
        <p:spPr>
          <a:xfrm>
            <a:off x="5410200" y="1143000"/>
            <a:ext cx="3085302" cy="4217988"/>
          </a:xfrm>
          <a:prstGeom prst="rect">
            <a:avLst/>
          </a:prstGeom>
        </p:spPr>
      </p:pic>
      <p:pic>
        <p:nvPicPr>
          <p:cNvPr id="9" name="Image 8" descr="MotsdelaGeographie.jpg"/>
          <p:cNvPicPr>
            <a:picLocks noChangeAspect="1"/>
          </p:cNvPicPr>
          <p:nvPr/>
        </p:nvPicPr>
        <p:blipFill>
          <a:blip r:embed="rId5"/>
          <a:stretch>
            <a:fillRect/>
          </a:stretch>
        </p:blipFill>
        <p:spPr>
          <a:xfrm>
            <a:off x="457200" y="4023360"/>
            <a:ext cx="2362200" cy="2834640"/>
          </a:xfrm>
          <a:prstGeom prst="rect">
            <a:avLst/>
          </a:prstGeom>
        </p:spPr>
      </p:pic>
      <p:pic>
        <p:nvPicPr>
          <p:cNvPr id="10" name="Image 9" descr="CarteModed'Emploi.jpg"/>
          <p:cNvPicPr>
            <a:picLocks noChangeAspect="1"/>
          </p:cNvPicPr>
          <p:nvPr/>
        </p:nvPicPr>
        <p:blipFill>
          <a:blip r:embed="rId6"/>
          <a:stretch>
            <a:fillRect/>
          </a:stretch>
        </p:blipFill>
        <p:spPr>
          <a:xfrm>
            <a:off x="7327900" y="4187842"/>
            <a:ext cx="1816100" cy="2670158"/>
          </a:xfrm>
          <a:prstGeom prst="rect">
            <a:avLst/>
          </a:prstGeom>
        </p:spPr>
      </p:pic>
      <p:pic>
        <p:nvPicPr>
          <p:cNvPr id="11" name="Image 10" descr="Map486.png"/>
          <p:cNvPicPr>
            <a:picLocks noChangeAspect="1"/>
          </p:cNvPicPr>
          <p:nvPr/>
        </p:nvPicPr>
        <p:blipFill>
          <a:blip r:embed="rId7"/>
          <a:stretch>
            <a:fillRect/>
          </a:stretch>
        </p:blipFill>
        <p:spPr>
          <a:xfrm>
            <a:off x="0" y="1219200"/>
            <a:ext cx="2082800" cy="29464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a:xfrm>
            <a:off x="107950" y="260350"/>
            <a:ext cx="8928100" cy="1143000"/>
          </a:xfrm>
        </p:spPr>
        <p:txBody>
          <a:bodyPr/>
          <a:lstStyle/>
          <a:p>
            <a:pPr eaLnBrk="1" hangingPunct="1"/>
            <a:r>
              <a:rPr lang="fr-FR" dirty="0"/>
              <a:t>III) La géographie, science sociale</a:t>
            </a:r>
          </a:p>
        </p:txBody>
      </p:sp>
      <p:sp>
        <p:nvSpPr>
          <p:cNvPr id="36867" name="Rectangle 3"/>
          <p:cNvSpPr>
            <a:spLocks noGrp="1" noChangeArrowheads="1"/>
          </p:cNvSpPr>
          <p:nvPr>
            <p:ph type="body" idx="1"/>
          </p:nvPr>
        </p:nvSpPr>
        <p:spPr>
          <a:xfrm>
            <a:off x="523875" y="1557338"/>
            <a:ext cx="8605838" cy="4751387"/>
          </a:xfrm>
        </p:spPr>
        <p:txBody>
          <a:bodyPr/>
          <a:lstStyle/>
          <a:p>
            <a:pPr eaLnBrk="1" hangingPunct="1">
              <a:buFontTx/>
              <a:buNone/>
            </a:pPr>
            <a:r>
              <a:rPr lang="fr-FR" u="sng" dirty="0"/>
              <a:t>3.1. L’espace géographique : un produit social</a:t>
            </a:r>
          </a:p>
          <a:p>
            <a:pPr eaLnBrk="1" hangingPunct="1">
              <a:buFontTx/>
              <a:buNone/>
            </a:pPr>
            <a:endParaRPr lang="fr-FR" dirty="0">
              <a:solidFill>
                <a:srgbClr val="FFFF00"/>
              </a:solidFill>
            </a:endParaRPr>
          </a:p>
          <a:p>
            <a:pPr eaLnBrk="1" hangingPunct="1">
              <a:buFontTx/>
              <a:buNone/>
            </a:pPr>
            <a:r>
              <a:rPr lang="fr-FR" dirty="0">
                <a:solidFill>
                  <a:srgbClr val="FFFF00"/>
                </a:solidFill>
              </a:rPr>
              <a:t>L’espace géographique n’est pas naturel, il n’est pas le milieu.</a:t>
            </a:r>
          </a:p>
          <a:p>
            <a:pPr eaLnBrk="1" hangingPunct="1">
              <a:buFontTx/>
              <a:buNone/>
            </a:pPr>
            <a:r>
              <a:rPr lang="fr-FR" dirty="0">
                <a:solidFill>
                  <a:srgbClr val="FFFF00"/>
                </a:solidFill>
              </a:rPr>
              <a:t>L’espace est fait d’acteurs et les contraintes naturelles ne sont pas des acteurs. </a:t>
            </a:r>
          </a:p>
          <a:p>
            <a:pPr eaLnBrk="1" hangingPunct="1">
              <a:buFontTx/>
              <a:buNone/>
            </a:pPr>
            <a:endParaRPr lang="fr-FR" dirty="0">
              <a:solidFill>
                <a:srgbClr val="FFFF00"/>
              </a:solidFill>
            </a:endParaRPr>
          </a:p>
          <a:p>
            <a:pPr eaLnBrk="1" hangingPunct="1">
              <a:buFontTx/>
              <a:buNone/>
            </a:pPr>
            <a:r>
              <a:rPr lang="fr-FR" dirty="0" err="1">
                <a:solidFill>
                  <a:srgbClr val="FFFF00"/>
                </a:solidFill>
                <a:sym typeface="Wingdings" charset="2"/>
              </a:rPr>
              <a:t></a:t>
            </a:r>
            <a:r>
              <a:rPr lang="fr-FR" dirty="0">
                <a:solidFill>
                  <a:srgbClr val="FFFF00"/>
                </a:solidFill>
                <a:sym typeface="Wingdings" charset="2"/>
              </a:rPr>
              <a:t> </a:t>
            </a:r>
            <a:r>
              <a:rPr lang="fr-FR" b="1" dirty="0">
                <a:solidFill>
                  <a:srgbClr val="FFFF00"/>
                </a:solidFill>
              </a:rPr>
              <a:t>L’espace géographique est donc produit par les sociétés</a:t>
            </a:r>
            <a:r>
              <a:rPr lang="fr-FR" dirty="0">
                <a:solidFill>
                  <a:srgbClr val="FFFF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67">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867">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8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60648"/>
            <a:ext cx="8686800" cy="5486400"/>
          </a:xfrm>
        </p:spPr>
        <p:txBody>
          <a:bodyPr/>
          <a:lstStyle/>
          <a:p>
            <a:pPr>
              <a:buNone/>
            </a:pPr>
            <a:r>
              <a:rPr lang="fr-FR" b="1" dirty="0">
                <a:solidFill>
                  <a:srgbClr val="FFFF00"/>
                </a:solidFill>
              </a:rPr>
              <a:t>5 forces de construction spatiale </a:t>
            </a:r>
          </a:p>
          <a:p>
            <a:pPr>
              <a:buNone/>
            </a:pPr>
            <a:r>
              <a:rPr lang="fr-FR" dirty="0"/>
              <a:t>(usages de l’espace)</a:t>
            </a:r>
          </a:p>
          <a:p>
            <a:pPr marL="514350" indent="-514350">
              <a:buAutoNum type="arabicPeriod"/>
            </a:pPr>
            <a:r>
              <a:rPr lang="fr-FR" b="1" dirty="0"/>
              <a:t>l’appropriation</a:t>
            </a:r>
          </a:p>
          <a:p>
            <a:pPr marL="514350" indent="-514350">
              <a:buAutoNum type="arabicPeriod"/>
            </a:pPr>
            <a:r>
              <a:rPr lang="fr-FR" b="1" dirty="0"/>
              <a:t>L’exploitation (production)</a:t>
            </a:r>
          </a:p>
          <a:p>
            <a:pPr marL="514350" indent="-514350">
              <a:buAutoNum type="arabicPeriod"/>
            </a:pPr>
            <a:r>
              <a:rPr lang="fr-FR" b="1" dirty="0"/>
              <a:t>La communication</a:t>
            </a:r>
          </a:p>
          <a:p>
            <a:pPr marL="514350" indent="-514350">
              <a:buAutoNum type="arabicPeriod"/>
            </a:pPr>
            <a:r>
              <a:rPr lang="fr-FR" b="1" dirty="0"/>
              <a:t>L’habitation</a:t>
            </a:r>
          </a:p>
          <a:p>
            <a:pPr marL="514350" indent="-514350">
              <a:buAutoNum type="arabicPeriod"/>
            </a:pPr>
            <a:r>
              <a:rPr lang="fr-FR" b="1" dirty="0"/>
              <a:t>La gestion</a:t>
            </a:r>
          </a:p>
          <a:p>
            <a:pPr marL="514350" indent="-514350">
              <a:buAutoNum type="arabicPeriod"/>
            </a:pPr>
            <a:endParaRPr lang="fr-FR" dirty="0"/>
          </a:p>
          <a:p>
            <a:pPr marL="0" indent="0">
              <a:buNone/>
            </a:pPr>
            <a:r>
              <a:rPr lang="fr-FR" b="1" dirty="0"/>
              <a:t>Des</a:t>
            </a:r>
            <a:r>
              <a:rPr lang="fr-FR" b="1" dirty="0">
                <a:solidFill>
                  <a:srgbClr val="FFFF00"/>
                </a:solidFill>
              </a:rPr>
              <a:t> acteurs</a:t>
            </a:r>
            <a:r>
              <a:rPr lang="fr-FR" b="1" dirty="0"/>
              <a:t> divers à différentes échelles </a:t>
            </a:r>
            <a:r>
              <a:rPr lang="fr-FR" dirty="0"/>
              <a:t>: </a:t>
            </a:r>
          </a:p>
          <a:p>
            <a:pPr marL="0" indent="0">
              <a:buNone/>
            </a:pPr>
            <a:r>
              <a:rPr lang="fr-FR" b="1" dirty="0">
                <a:solidFill>
                  <a:schemeClr val="accent6">
                    <a:lumMod val="20000"/>
                    <a:lumOff val="80000"/>
                  </a:schemeClr>
                </a:solidFill>
              </a:rPr>
              <a:t>Etat, collectivités, entreprises, groupes, individus</a:t>
            </a:r>
            <a:r>
              <a:rPr lang="fr-FR" b="1"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3"/>
          <p:cNvSpPr>
            <a:spLocks noGrp="1" noChangeArrowheads="1"/>
          </p:cNvSpPr>
          <p:nvPr>
            <p:ph type="body" idx="1"/>
          </p:nvPr>
        </p:nvSpPr>
        <p:spPr>
          <a:xfrm>
            <a:off x="268060" y="298671"/>
            <a:ext cx="3635375" cy="4343400"/>
          </a:xfrm>
        </p:spPr>
        <p:txBody>
          <a:bodyPr/>
          <a:lstStyle/>
          <a:p>
            <a:pPr eaLnBrk="1" hangingPunct="1">
              <a:buFontTx/>
              <a:buNone/>
            </a:pPr>
            <a:r>
              <a:rPr lang="fr-FR" dirty="0"/>
              <a:t>3.2. Les chorèmes et concepts de la géographie de Roger Brunet</a:t>
            </a:r>
          </a:p>
          <a:p>
            <a:pPr eaLnBrk="1" hangingPunct="1">
              <a:buFontTx/>
              <a:buNone/>
            </a:pPr>
            <a:endParaRPr lang="fr-FR" dirty="0"/>
          </a:p>
          <a:p>
            <a:pPr eaLnBrk="1" hangingPunct="1">
              <a:buFontTx/>
              <a:buNone/>
            </a:pPr>
            <a:endParaRPr lang="fr-FR" dirty="0">
              <a:solidFill>
                <a:srgbClr val="FFFF00"/>
              </a:solidFill>
            </a:endParaRPr>
          </a:p>
        </p:txBody>
      </p:sp>
      <p:pic>
        <p:nvPicPr>
          <p:cNvPr id="47106" name="Picture 4" descr="ChorêmBrunetScheibl97Hac150"/>
          <p:cNvPicPr>
            <a:picLocks noChangeAspect="1" noChangeArrowheads="1"/>
          </p:cNvPicPr>
          <p:nvPr/>
        </p:nvPicPr>
        <p:blipFill>
          <a:blip r:embed="rId3"/>
          <a:srcRect/>
          <a:stretch>
            <a:fillRect/>
          </a:stretch>
        </p:blipFill>
        <p:spPr bwMode="auto">
          <a:xfrm>
            <a:off x="3881438" y="76200"/>
            <a:ext cx="5110162" cy="6705600"/>
          </a:xfrm>
          <a:prstGeom prst="rect">
            <a:avLst/>
          </a:prstGeom>
          <a:noFill/>
          <a:ln w="9525">
            <a:noFill/>
            <a:miter lim="800000"/>
            <a:headEnd/>
            <a:tailEnd/>
          </a:ln>
        </p:spPr>
      </p:pic>
      <p:sp>
        <p:nvSpPr>
          <p:cNvPr id="47107" name="ZoneTexte 1"/>
          <p:cNvSpPr txBox="1">
            <a:spLocks noChangeArrowheads="1"/>
          </p:cNvSpPr>
          <p:nvPr/>
        </p:nvSpPr>
        <p:spPr bwMode="auto">
          <a:xfrm>
            <a:off x="543338" y="3538425"/>
            <a:ext cx="3340298" cy="1569660"/>
          </a:xfrm>
          <a:prstGeom prst="rect">
            <a:avLst/>
          </a:prstGeom>
          <a:noFill/>
          <a:ln w="9525">
            <a:noFill/>
            <a:miter lim="800000"/>
            <a:headEnd/>
            <a:tailEnd/>
          </a:ln>
        </p:spPr>
        <p:txBody>
          <a:bodyPr wrap="square">
            <a:prstTxWarp prst="textNoShape">
              <a:avLst/>
            </a:prstTxWarp>
            <a:spAutoFit/>
          </a:bodyPr>
          <a:lstStyle/>
          <a:p>
            <a:r>
              <a:rPr lang="fr-FR" b="1" dirty="0">
                <a:solidFill>
                  <a:srgbClr val="FFFF00"/>
                </a:solidFill>
              </a:rPr>
              <a:t>chorèmes</a:t>
            </a:r>
            <a:r>
              <a:rPr lang="fr-FR" dirty="0">
                <a:solidFill>
                  <a:srgbClr val="FFFF00"/>
                </a:solidFill>
              </a:rPr>
              <a:t> : formes élémentaires de l’espace constituant un </a:t>
            </a:r>
            <a:r>
              <a:rPr lang="fr-FR" b="1" dirty="0">
                <a:solidFill>
                  <a:srgbClr val="FFFF00"/>
                </a:solidFill>
              </a:rPr>
              <a:t>alphabet de l’espace </a:t>
            </a:r>
          </a:p>
        </p:txBody>
      </p:sp>
      <p:sp>
        <p:nvSpPr>
          <p:cNvPr id="5" name="ZoneTexte 4"/>
          <p:cNvSpPr txBox="1"/>
          <p:nvPr/>
        </p:nvSpPr>
        <p:spPr>
          <a:xfrm>
            <a:off x="520527" y="2453143"/>
            <a:ext cx="2357586" cy="461665"/>
          </a:xfrm>
          <a:prstGeom prst="rect">
            <a:avLst/>
          </a:prstGeom>
          <a:noFill/>
        </p:spPr>
        <p:txBody>
          <a:bodyPr wrap="none" rtlCol="0">
            <a:spAutoFit/>
          </a:bodyPr>
          <a:lstStyle/>
          <a:p>
            <a:r>
              <a:rPr lang="fr-FR" dirty="0"/>
              <a:t>4 configurations</a:t>
            </a:r>
          </a:p>
        </p:txBody>
      </p:sp>
      <p:cxnSp>
        <p:nvCxnSpPr>
          <p:cNvPr id="7" name="Connecteur droit avec flèche 6"/>
          <p:cNvCxnSpPr>
            <a:cxnSpLocks/>
          </p:cNvCxnSpPr>
          <p:nvPr/>
        </p:nvCxnSpPr>
        <p:spPr bwMode="auto">
          <a:xfrm flipV="1">
            <a:off x="2851558" y="2605147"/>
            <a:ext cx="1720442" cy="78829"/>
          </a:xfrm>
          <a:prstGeom prst="straightConnector1">
            <a:avLst/>
          </a:prstGeom>
          <a:solidFill>
            <a:schemeClr val="accent1"/>
          </a:solidFill>
          <a:ln w="60325" cap="flat" cmpd="sng" algn="ctr">
            <a:solidFill>
              <a:srgbClr val="FF0000"/>
            </a:solidFill>
            <a:prstDash val="solid"/>
            <a:round/>
            <a:headEnd type="none" w="med" len="med"/>
            <a:tailEnd type="arrow"/>
          </a:ln>
          <a:effectLst/>
        </p:spPr>
      </p:cxnSp>
      <p:sp>
        <p:nvSpPr>
          <p:cNvPr id="2" name="ZoneTexte 1">
            <a:extLst>
              <a:ext uri="{FF2B5EF4-FFF2-40B4-BE49-F238E27FC236}">
                <a16:creationId xmlns:a16="http://schemas.microsoft.com/office/drawing/2014/main" id="{D127839F-637F-2950-0F05-0CCC05972BF0}"/>
              </a:ext>
            </a:extLst>
          </p:cNvPr>
          <p:cNvSpPr txBox="1"/>
          <p:nvPr/>
        </p:nvSpPr>
        <p:spPr>
          <a:xfrm>
            <a:off x="515969" y="2857911"/>
            <a:ext cx="3387466" cy="461665"/>
          </a:xfrm>
          <a:prstGeom prst="rect">
            <a:avLst/>
          </a:prstGeom>
          <a:noFill/>
        </p:spPr>
        <p:txBody>
          <a:bodyPr wrap="none" rtlCol="0">
            <a:spAutoFit/>
          </a:bodyPr>
          <a:lstStyle/>
          <a:p>
            <a:r>
              <a:rPr lang="fr-FR" dirty="0"/>
              <a:t>7 formes d’organisation</a:t>
            </a:r>
          </a:p>
        </p:txBody>
      </p:sp>
      <p:cxnSp>
        <p:nvCxnSpPr>
          <p:cNvPr id="3" name="Connecteur droit avec flèche 2">
            <a:extLst>
              <a:ext uri="{FF2B5EF4-FFF2-40B4-BE49-F238E27FC236}">
                <a16:creationId xmlns:a16="http://schemas.microsoft.com/office/drawing/2014/main" id="{A2A427E0-F1A7-3BCD-BC30-0FD6D4E02625}"/>
              </a:ext>
            </a:extLst>
          </p:cNvPr>
          <p:cNvCxnSpPr>
            <a:cxnSpLocks/>
          </p:cNvCxnSpPr>
          <p:nvPr/>
        </p:nvCxnSpPr>
        <p:spPr bwMode="auto">
          <a:xfrm>
            <a:off x="3879851" y="3230186"/>
            <a:ext cx="171964" cy="1387276"/>
          </a:xfrm>
          <a:prstGeom prst="straightConnector1">
            <a:avLst/>
          </a:prstGeom>
          <a:solidFill>
            <a:schemeClr val="accent1"/>
          </a:solidFill>
          <a:ln w="60325" cap="flat" cmpd="sng" algn="ctr">
            <a:solidFill>
              <a:srgbClr val="FF0000"/>
            </a:solidFill>
            <a:prstDash val="solid"/>
            <a:round/>
            <a:headEnd type="none" w="med" len="med"/>
            <a:tailEnd type="arrow"/>
          </a:ln>
          <a:effectLst/>
        </p:spPr>
      </p:cxnSp>
      <p:sp>
        <p:nvSpPr>
          <p:cNvPr id="10" name="ZoneTexte 9">
            <a:extLst>
              <a:ext uri="{FF2B5EF4-FFF2-40B4-BE49-F238E27FC236}">
                <a16:creationId xmlns:a16="http://schemas.microsoft.com/office/drawing/2014/main" id="{CDA44D00-CF09-C9A6-CB6F-1FE5DA20B727}"/>
              </a:ext>
            </a:extLst>
          </p:cNvPr>
          <p:cNvSpPr txBox="1"/>
          <p:nvPr/>
        </p:nvSpPr>
        <p:spPr>
          <a:xfrm>
            <a:off x="539553" y="5416938"/>
            <a:ext cx="3340298" cy="1200329"/>
          </a:xfrm>
          <a:prstGeom prst="rect">
            <a:avLst/>
          </a:prstGeom>
          <a:noFill/>
        </p:spPr>
        <p:txBody>
          <a:bodyPr wrap="square" rtlCol="0">
            <a:spAutoFit/>
          </a:bodyPr>
          <a:lstStyle/>
          <a:p>
            <a:r>
              <a:rPr lang="fr-FR" dirty="0">
                <a:sym typeface="Wingdings" pitchFamily="2" charset="2"/>
              </a:rPr>
              <a:t> Tendance à minimiser les rôles de la nature et de l’histoire</a:t>
            </a:r>
            <a:endParaRPr lang="fr-F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p:txBody>
          <a:bodyPr/>
          <a:lstStyle/>
          <a:p>
            <a:pPr eaLnBrk="1" hangingPunct="1"/>
            <a:endParaRPr lang="fr-FR"/>
          </a:p>
        </p:txBody>
      </p:sp>
      <p:sp>
        <p:nvSpPr>
          <p:cNvPr id="49154" name="Rectangle 3"/>
          <p:cNvSpPr>
            <a:spLocks noGrp="1" noChangeArrowheads="1"/>
          </p:cNvSpPr>
          <p:nvPr>
            <p:ph type="body" idx="1"/>
          </p:nvPr>
        </p:nvSpPr>
        <p:spPr/>
        <p:txBody>
          <a:bodyPr/>
          <a:lstStyle/>
          <a:p>
            <a:pPr eaLnBrk="1" hangingPunct="1"/>
            <a:endParaRPr lang="fr-FR"/>
          </a:p>
        </p:txBody>
      </p:sp>
      <p:pic>
        <p:nvPicPr>
          <p:cNvPr id="49156" name="Picture 6" descr="BrunetBanBleuEuDocPhoto8008150 - copie"/>
          <p:cNvPicPr>
            <a:picLocks noChangeAspect="1" noChangeArrowheads="1"/>
          </p:cNvPicPr>
          <p:nvPr/>
        </p:nvPicPr>
        <p:blipFill>
          <a:blip r:embed="rId3"/>
          <a:srcRect/>
          <a:stretch>
            <a:fillRect/>
          </a:stretch>
        </p:blipFill>
        <p:spPr bwMode="auto">
          <a:xfrm>
            <a:off x="4699545" y="32603"/>
            <a:ext cx="4403725" cy="5880100"/>
          </a:xfrm>
          <a:prstGeom prst="rect">
            <a:avLst/>
          </a:prstGeom>
          <a:noFill/>
          <a:ln w="9525">
            <a:noFill/>
            <a:miter lim="800000"/>
            <a:headEnd/>
            <a:tailEnd/>
          </a:ln>
        </p:spPr>
      </p:pic>
      <p:sp>
        <p:nvSpPr>
          <p:cNvPr id="49157" name="ZoneTexte 1"/>
          <p:cNvSpPr txBox="1">
            <a:spLocks noChangeArrowheads="1"/>
          </p:cNvSpPr>
          <p:nvPr/>
        </p:nvSpPr>
        <p:spPr bwMode="auto">
          <a:xfrm>
            <a:off x="106912" y="6027003"/>
            <a:ext cx="9132541" cy="769441"/>
          </a:xfrm>
          <a:prstGeom prst="rect">
            <a:avLst/>
          </a:prstGeom>
          <a:noFill/>
          <a:ln w="9525">
            <a:noFill/>
            <a:miter lim="800000"/>
            <a:headEnd/>
            <a:tailEnd/>
          </a:ln>
        </p:spPr>
        <p:txBody>
          <a:bodyPr wrap="square">
            <a:prstTxWarp prst="textNoShape">
              <a:avLst/>
            </a:prstTxWarp>
            <a:spAutoFit/>
          </a:bodyPr>
          <a:lstStyle/>
          <a:p>
            <a:r>
              <a:rPr lang="fr-FR" sz="2200" dirty="0">
                <a:solidFill>
                  <a:srgbClr val="FFFF00"/>
                </a:solidFill>
              </a:rPr>
              <a:t>Deux productions de Roger Brunet : lignes de force de l’espace français (1973) et de l’espace européen (1989) : CARTE ou SCHEMA ?</a:t>
            </a:r>
          </a:p>
        </p:txBody>
      </p:sp>
      <p:pic>
        <p:nvPicPr>
          <p:cNvPr id="3" name="Image 2">
            <a:extLst>
              <a:ext uri="{FF2B5EF4-FFF2-40B4-BE49-F238E27FC236}">
                <a16:creationId xmlns:a16="http://schemas.microsoft.com/office/drawing/2014/main" id="{8DD67588-C57C-13AC-E665-E33EF5F473C7}"/>
              </a:ext>
            </a:extLst>
          </p:cNvPr>
          <p:cNvPicPr>
            <a:picLocks noChangeAspect="1"/>
          </p:cNvPicPr>
          <p:nvPr/>
        </p:nvPicPr>
        <p:blipFill>
          <a:blip r:embed="rId4"/>
          <a:stretch>
            <a:fillRect/>
          </a:stretch>
        </p:blipFill>
        <p:spPr>
          <a:xfrm>
            <a:off x="52296" y="57250"/>
            <a:ext cx="4594523" cy="5969753"/>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3"/>
          <p:cNvSpPr>
            <a:spLocks noGrp="1" noChangeArrowheads="1"/>
          </p:cNvSpPr>
          <p:nvPr>
            <p:ph type="body" idx="1"/>
          </p:nvPr>
        </p:nvSpPr>
        <p:spPr>
          <a:xfrm>
            <a:off x="323056" y="908720"/>
            <a:ext cx="8497887" cy="4800600"/>
          </a:xfrm>
        </p:spPr>
        <p:txBody>
          <a:bodyPr/>
          <a:lstStyle/>
          <a:p>
            <a:pPr eaLnBrk="1" hangingPunct="1">
              <a:buFontTx/>
              <a:buNone/>
            </a:pPr>
            <a:endParaRPr lang="fr-FR" dirty="0">
              <a:solidFill>
                <a:srgbClr val="FFFF00"/>
              </a:solidFill>
            </a:endParaRPr>
          </a:p>
          <a:p>
            <a:pPr eaLnBrk="1" hangingPunct="1">
              <a:buFontTx/>
              <a:buNone/>
            </a:pPr>
            <a:r>
              <a:rPr lang="fr-FR" dirty="0">
                <a:solidFill>
                  <a:srgbClr val="FFFF00"/>
                </a:solidFill>
              </a:rPr>
              <a:t>	</a:t>
            </a:r>
            <a:r>
              <a:rPr lang="fr-FR" b="1" dirty="0">
                <a:solidFill>
                  <a:srgbClr val="FFFF00"/>
                </a:solidFill>
                <a:sym typeface="Wingdings" charset="2"/>
              </a:rPr>
              <a:t> la géographie étudie donc l’espace organisé par les sociétés humaines</a:t>
            </a:r>
            <a:r>
              <a:rPr lang="fr-FR" dirty="0">
                <a:solidFill>
                  <a:srgbClr val="FFFF00"/>
                </a:solidFill>
                <a:sym typeface="Wingdings" charset="2"/>
              </a:rPr>
              <a:t> :</a:t>
            </a:r>
          </a:p>
          <a:p>
            <a:pPr marL="11113" indent="-11113" eaLnBrk="1" hangingPunct="1">
              <a:buFontTx/>
              <a:buNone/>
            </a:pPr>
            <a:endParaRPr lang="fr-FR" dirty="0">
              <a:solidFill>
                <a:srgbClr val="FFFF00"/>
              </a:solidFill>
              <a:sym typeface="Wingdings" charset="2"/>
            </a:endParaRPr>
          </a:p>
          <a:p>
            <a:pPr marL="11113" indent="-11113" algn="just" eaLnBrk="1" hangingPunct="1">
              <a:buFontTx/>
              <a:buNone/>
            </a:pPr>
            <a:r>
              <a:rPr lang="fr-FR" dirty="0">
                <a:solidFill>
                  <a:srgbClr val="FFFF00"/>
                </a:solidFill>
                <a:sym typeface="Wingdings" charset="2"/>
              </a:rPr>
              <a:t>c’est</a:t>
            </a:r>
            <a:r>
              <a:rPr lang="fr-FR" dirty="0">
                <a:solidFill>
                  <a:srgbClr val="FFFF00"/>
                </a:solidFill>
              </a:rPr>
              <a:t> une </a:t>
            </a:r>
            <a:r>
              <a:rPr lang="fr-FR" b="1" dirty="0">
                <a:solidFill>
                  <a:srgbClr val="FFFF00"/>
                </a:solidFill>
              </a:rPr>
              <a:t>science de l’Homme </a:t>
            </a:r>
            <a:r>
              <a:rPr lang="fr-FR" dirty="0">
                <a:solidFill>
                  <a:srgbClr val="FFFF00"/>
                </a:solidFill>
              </a:rPr>
              <a:t>(ou science humaine et sociale) avec le souci de comprendre les </a:t>
            </a:r>
            <a:r>
              <a:rPr lang="fr-FR" b="1" dirty="0">
                <a:solidFill>
                  <a:srgbClr val="FFFF00"/>
                </a:solidFill>
              </a:rPr>
              <a:t>dynamiques spatiales à l’</a:t>
            </a:r>
            <a:r>
              <a:rPr lang="fr-FR" b="1" dirty="0" err="1">
                <a:solidFill>
                  <a:srgbClr val="FFFF00"/>
                </a:solidFill>
              </a:rPr>
              <a:t>oeuvre</a:t>
            </a:r>
            <a:endParaRPr lang="fr-FR" b="1" dirty="0">
              <a:solidFill>
                <a:srgbClr val="FFFF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a:xfrm>
            <a:off x="107950" y="13513"/>
            <a:ext cx="8928100" cy="1143000"/>
          </a:xfrm>
        </p:spPr>
        <p:txBody>
          <a:bodyPr/>
          <a:lstStyle/>
          <a:p>
            <a:pPr eaLnBrk="1" hangingPunct="1"/>
            <a:r>
              <a:rPr lang="fr-FR" dirty="0"/>
              <a:t>III) La géographie, science sociale</a:t>
            </a:r>
          </a:p>
        </p:txBody>
      </p:sp>
      <p:sp>
        <p:nvSpPr>
          <p:cNvPr id="36867" name="Rectangle 3"/>
          <p:cNvSpPr>
            <a:spLocks noGrp="1" noChangeArrowheads="1"/>
          </p:cNvSpPr>
          <p:nvPr>
            <p:ph type="body" idx="1"/>
          </p:nvPr>
        </p:nvSpPr>
        <p:spPr>
          <a:xfrm>
            <a:off x="269081" y="1052736"/>
            <a:ext cx="8605838" cy="5184030"/>
          </a:xfrm>
        </p:spPr>
        <p:txBody>
          <a:bodyPr/>
          <a:lstStyle/>
          <a:p>
            <a:pPr eaLnBrk="1" hangingPunct="1">
              <a:buFontTx/>
              <a:buNone/>
            </a:pPr>
            <a:r>
              <a:rPr lang="fr-FR" u="sng" dirty="0"/>
              <a:t>3.3. L’Habiter, dimension spatiale de chaque être humain (début XXIème)</a:t>
            </a:r>
            <a:endParaRPr lang="fr-FR" dirty="0">
              <a:solidFill>
                <a:srgbClr val="FFFF00"/>
              </a:solidFill>
            </a:endParaRPr>
          </a:p>
          <a:p>
            <a:pPr marL="11113" indent="-11113" algn="just" eaLnBrk="1" hangingPunct="1">
              <a:buFontTx/>
              <a:buNone/>
            </a:pPr>
            <a:r>
              <a:rPr lang="fr-FR" b="1" dirty="0">
                <a:highlight>
                  <a:srgbClr val="800000"/>
                </a:highlight>
              </a:rPr>
              <a:t>« L’habiter »</a:t>
            </a:r>
            <a:r>
              <a:rPr lang="fr-FR" b="1" dirty="0"/>
              <a:t> pour rendre compte d’une </a:t>
            </a:r>
            <a:r>
              <a:rPr lang="fr-FR" b="1" dirty="0">
                <a:highlight>
                  <a:srgbClr val="800000"/>
                </a:highlight>
              </a:rPr>
              <a:t>société « post-sédentaire » </a:t>
            </a:r>
            <a:r>
              <a:rPr lang="fr-FR" b="1" dirty="0" err="1">
                <a:highlight>
                  <a:srgbClr val="800000"/>
                </a:highlight>
              </a:rPr>
              <a:t>hypermobile</a:t>
            </a:r>
            <a:r>
              <a:rPr lang="fr-FR" b="1" dirty="0">
                <a:highlight>
                  <a:srgbClr val="800000"/>
                </a:highlight>
              </a:rPr>
              <a:t> </a:t>
            </a:r>
          </a:p>
          <a:p>
            <a:pPr marL="11113" indent="-11113" algn="just" eaLnBrk="1" hangingPunct="1">
              <a:buFontTx/>
              <a:buNone/>
            </a:pPr>
            <a:r>
              <a:rPr lang="fr-FR" dirty="0">
                <a:solidFill>
                  <a:srgbClr val="FFFF00"/>
                </a:solidFill>
              </a:rPr>
              <a:t>Nous naissons et « </a:t>
            </a:r>
            <a:r>
              <a:rPr lang="fr-FR" b="1" dirty="0">
                <a:solidFill>
                  <a:srgbClr val="FFFF00"/>
                </a:solidFill>
              </a:rPr>
              <a:t>sommes</a:t>
            </a:r>
            <a:r>
              <a:rPr lang="fr-FR" dirty="0">
                <a:solidFill>
                  <a:srgbClr val="FFFF00"/>
                </a:solidFill>
              </a:rPr>
              <a:t> » dans un espace terrestre qui est social.</a:t>
            </a:r>
          </a:p>
          <a:p>
            <a:pPr marL="11113" indent="-11113" algn="just" eaLnBrk="1" hangingPunct="1">
              <a:buFontTx/>
              <a:buNone/>
            </a:pPr>
            <a:r>
              <a:rPr lang="fr-FR" dirty="0">
                <a:solidFill>
                  <a:srgbClr val="FFFF00"/>
                </a:solidFill>
              </a:rPr>
              <a:t> Nous le « </a:t>
            </a:r>
            <a:r>
              <a:rPr lang="fr-FR" b="1" dirty="0">
                <a:solidFill>
                  <a:srgbClr val="FFFF00"/>
                </a:solidFill>
              </a:rPr>
              <a:t>pratiquons</a:t>
            </a:r>
            <a:r>
              <a:rPr lang="fr-FR" dirty="0">
                <a:solidFill>
                  <a:srgbClr val="FFFF00"/>
                </a:solidFill>
              </a:rPr>
              <a:t> » chaque jour en participant à son organisation, en fonction de nos représentations (savoirs), mais aussi en le partageant (</a:t>
            </a:r>
            <a:r>
              <a:rPr lang="fr-FR" b="1" dirty="0">
                <a:solidFill>
                  <a:srgbClr val="FFFF00"/>
                </a:solidFill>
              </a:rPr>
              <a:t>cohabitation</a:t>
            </a:r>
            <a:r>
              <a:rPr lang="fr-FR" dirty="0">
                <a:solidFill>
                  <a:srgbClr val="FFFF00"/>
                </a:solidFill>
              </a:rPr>
              <a:t>).</a:t>
            </a:r>
          </a:p>
          <a:p>
            <a:pPr marL="11113" indent="-11113" algn="r" eaLnBrk="1" hangingPunct="1">
              <a:buFontTx/>
              <a:buNone/>
            </a:pPr>
            <a:r>
              <a:rPr lang="fr-FR" b="1" dirty="0">
                <a:solidFill>
                  <a:srgbClr val="FFFF00"/>
                </a:solidFill>
                <a:sym typeface="Wingdings" pitchFamily="2" charset="2"/>
              </a:rPr>
              <a:t> Nous « l’habitons ».</a:t>
            </a:r>
            <a:endParaRPr lang="fr-FR" b="1" dirty="0">
              <a:solidFill>
                <a:srgbClr val="FFFF00"/>
              </a:solidFill>
            </a:endParaRPr>
          </a:p>
        </p:txBody>
      </p:sp>
    </p:spTree>
    <p:extLst>
      <p:ext uri="{BB962C8B-B14F-4D97-AF65-F5344CB8AC3E}">
        <p14:creationId xmlns:p14="http://schemas.microsoft.com/office/powerpoint/2010/main" val="1852270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6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86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8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02367" y="1040826"/>
            <a:ext cx="8721635" cy="955159"/>
          </a:xfrm>
        </p:spPr>
        <p:txBody>
          <a:bodyPr>
            <a:normAutofit fontScale="92500" lnSpcReduction="10000"/>
          </a:bodyPr>
          <a:lstStyle/>
          <a:p>
            <a:pPr>
              <a:buNone/>
            </a:pPr>
            <a:r>
              <a:rPr lang="fr-FR" u="sng" dirty="0"/>
              <a:t>3.3. </a:t>
            </a:r>
            <a:r>
              <a:rPr lang="fr-FR" b="1" u="sng" dirty="0">
                <a:solidFill>
                  <a:schemeClr val="accent6">
                    <a:lumMod val="20000"/>
                    <a:lumOff val="80000"/>
                  </a:schemeClr>
                </a:solidFill>
              </a:rPr>
              <a:t>L’Habiter</a:t>
            </a:r>
            <a:r>
              <a:rPr lang="fr-FR" u="sng" dirty="0"/>
              <a:t>, dimension spatiale de chaque être humain (début XXIème)</a:t>
            </a:r>
            <a:endParaRPr lang="fr-FR" dirty="0">
              <a:solidFill>
                <a:srgbClr val="FFFF00"/>
              </a:solidFill>
            </a:endParaRPr>
          </a:p>
          <a:p>
            <a:pPr>
              <a:buNone/>
            </a:pPr>
            <a:endParaRPr lang="fr-FR" dirty="0">
              <a:highlight>
                <a:srgbClr val="800000"/>
              </a:highlight>
            </a:endParaRPr>
          </a:p>
        </p:txBody>
      </p:sp>
      <p:sp>
        <p:nvSpPr>
          <p:cNvPr id="4" name="ZoneTexte 3"/>
          <p:cNvSpPr txBox="1"/>
          <p:nvPr/>
        </p:nvSpPr>
        <p:spPr>
          <a:xfrm>
            <a:off x="3827220" y="2576631"/>
            <a:ext cx="2109554" cy="1569660"/>
          </a:xfrm>
          <a:prstGeom prst="rect">
            <a:avLst/>
          </a:prstGeom>
          <a:noFill/>
        </p:spPr>
        <p:txBody>
          <a:bodyPr wrap="square" rtlCol="0">
            <a:spAutoFit/>
          </a:bodyPr>
          <a:lstStyle/>
          <a:p>
            <a:pPr algn="ctr"/>
            <a:r>
              <a:rPr lang="fr-FR" b="1" dirty="0">
                <a:solidFill>
                  <a:srgbClr val="FFC000"/>
                </a:solidFill>
              </a:rPr>
              <a:t>HABITER</a:t>
            </a:r>
          </a:p>
          <a:p>
            <a:pPr algn="ctr"/>
            <a:r>
              <a:rPr lang="fr-FR" dirty="0"/>
              <a:t>« </a:t>
            </a:r>
            <a:r>
              <a:rPr lang="fr-FR" i="1" dirty="0">
                <a:solidFill>
                  <a:schemeClr val="accent6">
                    <a:lumMod val="20000"/>
                    <a:lumOff val="80000"/>
                  </a:schemeClr>
                </a:solidFill>
              </a:rPr>
              <a:t>sociétés à habitants mobiles</a:t>
            </a:r>
            <a:r>
              <a:rPr lang="fr-FR" dirty="0">
                <a:solidFill>
                  <a:schemeClr val="accent6">
                    <a:lumMod val="20000"/>
                    <a:lumOff val="80000"/>
                  </a:schemeClr>
                </a:solidFill>
              </a:rPr>
              <a:t> </a:t>
            </a:r>
            <a:r>
              <a:rPr lang="fr-FR" dirty="0"/>
              <a:t>»</a:t>
            </a:r>
          </a:p>
        </p:txBody>
      </p:sp>
      <p:sp>
        <p:nvSpPr>
          <p:cNvPr id="5" name="ZoneTexte 4"/>
          <p:cNvSpPr txBox="1"/>
          <p:nvPr/>
        </p:nvSpPr>
        <p:spPr>
          <a:xfrm>
            <a:off x="-213454" y="1988840"/>
            <a:ext cx="3347989" cy="2308324"/>
          </a:xfrm>
          <a:prstGeom prst="rect">
            <a:avLst/>
          </a:prstGeom>
          <a:noFill/>
        </p:spPr>
        <p:txBody>
          <a:bodyPr wrap="square" rtlCol="0">
            <a:spAutoFit/>
          </a:bodyPr>
          <a:lstStyle/>
          <a:p>
            <a:pPr algn="r"/>
            <a:r>
              <a:rPr lang="fr-FR" b="1" dirty="0">
                <a:solidFill>
                  <a:srgbClr val="FFFF00"/>
                </a:solidFill>
              </a:rPr>
              <a:t>URBANITE</a:t>
            </a:r>
          </a:p>
          <a:p>
            <a:pPr algn="r"/>
            <a:r>
              <a:rPr lang="fr-FR" b="1" dirty="0">
                <a:solidFill>
                  <a:srgbClr val="FFFF00"/>
                </a:solidFill>
              </a:rPr>
              <a:t>URBANISATION</a:t>
            </a:r>
          </a:p>
          <a:p>
            <a:pPr algn="r"/>
            <a:r>
              <a:rPr lang="fr-FR" dirty="0"/>
              <a:t>(triomphe du mode de vie urbain</a:t>
            </a:r>
          </a:p>
          <a:p>
            <a:pPr algn="r"/>
            <a:r>
              <a:rPr lang="fr-FR" dirty="0"/>
              <a:t>jusque dans les campagnes)</a:t>
            </a:r>
          </a:p>
        </p:txBody>
      </p:sp>
      <p:sp>
        <p:nvSpPr>
          <p:cNvPr id="6" name="ZoneTexte 5"/>
          <p:cNvSpPr txBox="1"/>
          <p:nvPr/>
        </p:nvSpPr>
        <p:spPr>
          <a:xfrm>
            <a:off x="6761514" y="1988840"/>
            <a:ext cx="2274982" cy="1569660"/>
          </a:xfrm>
          <a:prstGeom prst="rect">
            <a:avLst/>
          </a:prstGeom>
          <a:noFill/>
        </p:spPr>
        <p:txBody>
          <a:bodyPr wrap="none" rtlCol="0">
            <a:spAutoFit/>
          </a:bodyPr>
          <a:lstStyle/>
          <a:p>
            <a:r>
              <a:rPr lang="fr-FR" b="1" dirty="0">
                <a:solidFill>
                  <a:srgbClr val="FFFF00"/>
                </a:solidFill>
              </a:rPr>
              <a:t>MOBILITES</a:t>
            </a:r>
          </a:p>
          <a:p>
            <a:pPr>
              <a:buFontTx/>
              <a:buChar char="-"/>
            </a:pPr>
            <a:r>
              <a:rPr lang="fr-FR" dirty="0"/>
              <a:t>Multiplication</a:t>
            </a:r>
          </a:p>
          <a:p>
            <a:pPr>
              <a:buFontTx/>
              <a:buChar char="-"/>
            </a:pPr>
            <a:r>
              <a:rPr lang="fr-FR" dirty="0"/>
              <a:t>Généralisation</a:t>
            </a:r>
          </a:p>
          <a:p>
            <a:pPr>
              <a:buFontTx/>
              <a:buChar char="-"/>
            </a:pPr>
            <a:r>
              <a:rPr lang="fr-FR" dirty="0"/>
              <a:t>Diversification</a:t>
            </a:r>
          </a:p>
        </p:txBody>
      </p:sp>
      <p:sp>
        <p:nvSpPr>
          <p:cNvPr id="7" name="ZoneTexte 6"/>
          <p:cNvSpPr txBox="1"/>
          <p:nvPr/>
        </p:nvSpPr>
        <p:spPr>
          <a:xfrm>
            <a:off x="2361079" y="5043429"/>
            <a:ext cx="5537926" cy="1569660"/>
          </a:xfrm>
          <a:prstGeom prst="rect">
            <a:avLst/>
          </a:prstGeom>
          <a:noFill/>
        </p:spPr>
        <p:txBody>
          <a:bodyPr wrap="none" rtlCol="0">
            <a:spAutoFit/>
          </a:bodyPr>
          <a:lstStyle/>
          <a:p>
            <a:r>
              <a:rPr lang="fr-FR" b="1" dirty="0">
                <a:solidFill>
                  <a:srgbClr val="FFFF00"/>
                </a:solidFill>
              </a:rPr>
              <a:t>MONDIALITE</a:t>
            </a:r>
          </a:p>
          <a:p>
            <a:r>
              <a:rPr lang="fr-FR" b="1" dirty="0">
                <a:solidFill>
                  <a:srgbClr val="FFFF00"/>
                </a:solidFill>
              </a:rPr>
              <a:t>MONDIALISATION, GLOBALISATION</a:t>
            </a:r>
          </a:p>
          <a:p>
            <a:r>
              <a:rPr lang="fr-FR" dirty="0"/>
              <a:t>(Monde, dimension unique</a:t>
            </a:r>
          </a:p>
          <a:p>
            <a:r>
              <a:rPr lang="fr-FR" dirty="0"/>
              <a:t>de l’humanité habitante)</a:t>
            </a:r>
          </a:p>
        </p:txBody>
      </p:sp>
      <p:sp>
        <p:nvSpPr>
          <p:cNvPr id="8" name="Triangle isocèle 7"/>
          <p:cNvSpPr/>
          <p:nvPr/>
        </p:nvSpPr>
        <p:spPr>
          <a:xfrm rot="10800000">
            <a:off x="3212913" y="2511442"/>
            <a:ext cx="3256948" cy="2357564"/>
          </a:xfrm>
          <a:prstGeom prst="triangle">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Ellipse 8"/>
          <p:cNvSpPr/>
          <p:nvPr/>
        </p:nvSpPr>
        <p:spPr>
          <a:xfrm>
            <a:off x="3089692" y="1988840"/>
            <a:ext cx="593466" cy="587791"/>
          </a:xfrm>
          <a:prstGeom prst="ellipse">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Ellipse 9"/>
          <p:cNvSpPr/>
          <p:nvPr/>
        </p:nvSpPr>
        <p:spPr>
          <a:xfrm>
            <a:off x="6178543" y="1988840"/>
            <a:ext cx="593466" cy="587791"/>
          </a:xfrm>
          <a:prstGeom prst="ellipse">
            <a:avLst/>
          </a:prstGeom>
          <a:no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Ellipse 10"/>
          <p:cNvSpPr/>
          <p:nvPr/>
        </p:nvSpPr>
        <p:spPr>
          <a:xfrm>
            <a:off x="4557244" y="4781029"/>
            <a:ext cx="593466" cy="587791"/>
          </a:xfrm>
          <a:prstGeom prst="ellipse">
            <a:avLst/>
          </a:prstGeom>
          <a:no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ZoneTexte 11"/>
          <p:cNvSpPr txBox="1"/>
          <p:nvPr/>
        </p:nvSpPr>
        <p:spPr>
          <a:xfrm>
            <a:off x="3235595" y="2098065"/>
            <a:ext cx="301660" cy="369332"/>
          </a:xfrm>
          <a:prstGeom prst="rect">
            <a:avLst/>
          </a:prstGeom>
          <a:noFill/>
        </p:spPr>
        <p:txBody>
          <a:bodyPr wrap="none" rtlCol="0">
            <a:spAutoFit/>
          </a:bodyPr>
          <a:lstStyle/>
          <a:p>
            <a:r>
              <a:rPr lang="fr-FR" dirty="0"/>
              <a:t>1</a:t>
            </a:r>
          </a:p>
        </p:txBody>
      </p:sp>
      <p:sp>
        <p:nvSpPr>
          <p:cNvPr id="13" name="ZoneTexte 12"/>
          <p:cNvSpPr txBox="1"/>
          <p:nvPr/>
        </p:nvSpPr>
        <p:spPr>
          <a:xfrm>
            <a:off x="6341714" y="2098065"/>
            <a:ext cx="301660" cy="369332"/>
          </a:xfrm>
          <a:prstGeom prst="rect">
            <a:avLst/>
          </a:prstGeom>
          <a:noFill/>
        </p:spPr>
        <p:txBody>
          <a:bodyPr wrap="none" rtlCol="0">
            <a:spAutoFit/>
          </a:bodyPr>
          <a:lstStyle/>
          <a:p>
            <a:r>
              <a:rPr lang="fr-FR" dirty="0"/>
              <a:t>3</a:t>
            </a:r>
          </a:p>
        </p:txBody>
      </p:sp>
      <p:sp>
        <p:nvSpPr>
          <p:cNvPr id="14" name="ZoneTexte 13"/>
          <p:cNvSpPr txBox="1"/>
          <p:nvPr/>
        </p:nvSpPr>
        <p:spPr>
          <a:xfrm>
            <a:off x="4698334" y="4858763"/>
            <a:ext cx="301660" cy="369332"/>
          </a:xfrm>
          <a:prstGeom prst="rect">
            <a:avLst/>
          </a:prstGeom>
          <a:noFill/>
        </p:spPr>
        <p:txBody>
          <a:bodyPr wrap="none" rtlCol="0">
            <a:spAutoFit/>
          </a:bodyPr>
          <a:lstStyle/>
          <a:p>
            <a:r>
              <a:rPr lang="fr-FR" dirty="0"/>
              <a:t>2</a:t>
            </a:r>
          </a:p>
        </p:txBody>
      </p:sp>
      <p:sp>
        <p:nvSpPr>
          <p:cNvPr id="17" name="Rectangle 2">
            <a:extLst>
              <a:ext uri="{FF2B5EF4-FFF2-40B4-BE49-F238E27FC236}">
                <a16:creationId xmlns:a16="http://schemas.microsoft.com/office/drawing/2014/main" id="{5DB9800F-9675-4D48-BE39-19CD7296B383}"/>
              </a:ext>
            </a:extLst>
          </p:cNvPr>
          <p:cNvSpPr txBox="1">
            <a:spLocks noChangeArrowheads="1"/>
          </p:cNvSpPr>
          <p:nvPr/>
        </p:nvSpPr>
        <p:spPr bwMode="auto">
          <a:xfrm>
            <a:off x="107950" y="31063"/>
            <a:ext cx="89281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a:lstStyle>
          <a:p>
            <a:pPr eaLnBrk="1" hangingPunct="1"/>
            <a:r>
              <a:rPr lang="fr-FR" kern="0" dirty="0"/>
              <a:t>III) La géographie, science sociale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E6F934-C6AF-C9A9-E18D-DACFEFF40E90}"/>
              </a:ext>
            </a:extLst>
          </p:cNvPr>
          <p:cNvSpPr>
            <a:spLocks noGrp="1"/>
          </p:cNvSpPr>
          <p:nvPr>
            <p:ph type="title"/>
          </p:nvPr>
        </p:nvSpPr>
        <p:spPr>
          <a:xfrm>
            <a:off x="685800" y="15935"/>
            <a:ext cx="7772400" cy="892785"/>
          </a:xfrm>
        </p:spPr>
        <p:txBody>
          <a:bodyPr/>
          <a:lstStyle/>
          <a:p>
            <a:r>
              <a:rPr lang="fr-US" dirty="0"/>
              <a:t>WOOCLAP </a:t>
            </a:r>
            <a:r>
              <a:rPr lang="fr-US"/>
              <a:t>– </a:t>
            </a:r>
            <a:r>
              <a:rPr lang="fr-FR" dirty="0"/>
              <a:t>4</a:t>
            </a:r>
            <a:r>
              <a:rPr lang="fr-US"/>
              <a:t> </a:t>
            </a:r>
            <a:r>
              <a:rPr lang="fr-US" dirty="0"/>
              <a:t>questions</a:t>
            </a:r>
          </a:p>
        </p:txBody>
      </p:sp>
      <p:sp>
        <p:nvSpPr>
          <p:cNvPr id="3" name="Espace réservé du contenu 2">
            <a:extLst>
              <a:ext uri="{FF2B5EF4-FFF2-40B4-BE49-F238E27FC236}">
                <a16:creationId xmlns:a16="http://schemas.microsoft.com/office/drawing/2014/main" id="{32C9CEFE-4E6B-957A-04D4-0E54E2C54929}"/>
              </a:ext>
            </a:extLst>
          </p:cNvPr>
          <p:cNvSpPr>
            <a:spLocks noGrp="1"/>
          </p:cNvSpPr>
          <p:nvPr>
            <p:ph idx="1"/>
          </p:nvPr>
        </p:nvSpPr>
        <p:spPr>
          <a:xfrm>
            <a:off x="685800" y="1124744"/>
            <a:ext cx="7772400" cy="5616624"/>
          </a:xfrm>
        </p:spPr>
        <p:txBody>
          <a:bodyPr/>
          <a:lstStyle/>
          <a:p>
            <a:pPr marL="12700" indent="-12700" algn="just">
              <a:lnSpc>
                <a:spcPts val="4000"/>
              </a:lnSpc>
              <a:spcBef>
                <a:spcPts val="1000"/>
              </a:spcBef>
              <a:buAutoNum type="arabicParenR"/>
            </a:pPr>
            <a:r>
              <a:rPr lang="fr-FR" b="0" i="0" u="none" strike="noStrike" dirty="0">
                <a:effectLst/>
                <a:latin typeface="Nunito" pitchFamily="2" charset="77"/>
              </a:rPr>
              <a:t> Qu'est-ce que la géographie ? Répondez en une expression.</a:t>
            </a:r>
          </a:p>
          <a:p>
            <a:pPr marL="12700" indent="-12700" algn="just">
              <a:lnSpc>
                <a:spcPts val="4000"/>
              </a:lnSpc>
              <a:spcBef>
                <a:spcPts val="1000"/>
              </a:spcBef>
              <a:buAutoNum type="arabicParenR"/>
            </a:pPr>
            <a:r>
              <a:rPr lang="fr-FR" dirty="0">
                <a:latin typeface="Nunito" pitchFamily="2" charset="77"/>
              </a:rPr>
              <a:t> Qu'apprend-on en géographie à l'école primaire ? Répondez pas des mots un par un et sans article (jusqu'à 5 mots).</a:t>
            </a:r>
            <a:endParaRPr lang="fr-FR" b="0" i="0" u="none" strike="noStrike" dirty="0">
              <a:effectLst/>
              <a:latin typeface="Nunito" pitchFamily="2" charset="77"/>
            </a:endParaRPr>
          </a:p>
          <a:p>
            <a:pPr marL="12700" indent="-12700" algn="just">
              <a:lnSpc>
                <a:spcPts val="4000"/>
              </a:lnSpc>
              <a:spcBef>
                <a:spcPts val="1000"/>
              </a:spcBef>
              <a:buAutoNum type="arabicParenR"/>
            </a:pPr>
            <a:r>
              <a:rPr lang="fr-FR" dirty="0">
                <a:latin typeface="Nunito" pitchFamily="2" charset="77"/>
              </a:rPr>
              <a:t> </a:t>
            </a:r>
            <a:r>
              <a:rPr lang="fr-FR" b="0" i="0" u="none" strike="noStrike" dirty="0">
                <a:effectLst/>
                <a:latin typeface="Nunito" pitchFamily="2" charset="77"/>
              </a:rPr>
              <a:t>Êtes-vous un "acteur" géographique ?</a:t>
            </a:r>
            <a:endParaRPr lang="fr-FR" dirty="0">
              <a:latin typeface="Nunito" pitchFamily="2" charset="77"/>
            </a:endParaRPr>
          </a:p>
          <a:p>
            <a:pPr marL="12700" indent="-12700" algn="just">
              <a:lnSpc>
                <a:spcPts val="4000"/>
              </a:lnSpc>
              <a:spcBef>
                <a:spcPts val="1000"/>
              </a:spcBef>
              <a:buAutoNum type="arabicParenR"/>
            </a:pPr>
            <a:r>
              <a:rPr lang="fr-FR" b="0" i="0" u="none" strike="noStrike" dirty="0">
                <a:effectLst/>
                <a:latin typeface="Nunito" pitchFamily="2" charset="77"/>
              </a:rPr>
              <a:t>Donnez un exemple qui fait de vous un "acteur géographique". Répondre en commençant par "je » suivi d’un verbe.</a:t>
            </a:r>
            <a:endParaRPr lang="fr-US" dirty="0"/>
          </a:p>
        </p:txBody>
      </p:sp>
    </p:spTree>
    <p:extLst>
      <p:ext uri="{BB962C8B-B14F-4D97-AF65-F5344CB8AC3E}">
        <p14:creationId xmlns:p14="http://schemas.microsoft.com/office/powerpoint/2010/main" val="27175263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198" y="1196752"/>
            <a:ext cx="8229600" cy="3024336"/>
          </a:xfrm>
        </p:spPr>
        <p:txBody>
          <a:bodyPr>
            <a:normAutofit/>
          </a:bodyPr>
          <a:lstStyle/>
          <a:p>
            <a:pPr algn="just">
              <a:buNone/>
            </a:pPr>
            <a:r>
              <a:rPr lang="fr-FR" dirty="0"/>
              <a:t>« </a:t>
            </a:r>
            <a:r>
              <a:rPr lang="fr-FR" i="1" dirty="0"/>
              <a:t>L’habiter place l’espace et ses acteurs à égal niveau […], </a:t>
            </a:r>
            <a:r>
              <a:rPr lang="fr-FR" b="1" i="1" dirty="0">
                <a:solidFill>
                  <a:srgbClr val="FFFF00"/>
                </a:solidFill>
              </a:rPr>
              <a:t>habiter le monde sans le rendre </a:t>
            </a:r>
            <a:r>
              <a:rPr lang="fr-FR" i="1" dirty="0"/>
              <a:t>pour d’autres […] et pour soi-même parmi eux, </a:t>
            </a:r>
            <a:r>
              <a:rPr lang="fr-FR" b="1" i="1" dirty="0">
                <a:solidFill>
                  <a:srgbClr val="FFFF00"/>
                </a:solidFill>
              </a:rPr>
              <a:t>inhabitable</a:t>
            </a:r>
            <a:r>
              <a:rPr lang="fr-FR" i="1" dirty="0">
                <a:solidFill>
                  <a:srgbClr val="FFFF00"/>
                </a:solidFill>
              </a:rPr>
              <a:t>, </a:t>
            </a:r>
            <a:r>
              <a:rPr lang="fr-FR" b="1" i="1" dirty="0">
                <a:solidFill>
                  <a:srgbClr val="FFFF00"/>
                </a:solidFill>
              </a:rPr>
              <a:t>tel est l’enjeu de l’action spatiale contemporaine</a:t>
            </a:r>
            <a:r>
              <a:rPr lang="fr-FR" i="1" dirty="0">
                <a:solidFill>
                  <a:srgbClr val="FFFF00"/>
                </a:solidFill>
              </a:rPr>
              <a:t> </a:t>
            </a:r>
            <a:r>
              <a:rPr lang="fr-FR" dirty="0"/>
              <a:t>» (Lévy, </a:t>
            </a:r>
            <a:r>
              <a:rPr lang="fr-FR" dirty="0" err="1"/>
              <a:t>Lussault</a:t>
            </a:r>
            <a:r>
              <a:rPr lang="fr-FR" dirty="0"/>
              <a:t>, 2013).</a:t>
            </a:r>
          </a:p>
          <a:p>
            <a:pPr>
              <a:buNone/>
            </a:pPr>
            <a:endParaRPr lang="fr-FR" b="1" dirty="0"/>
          </a:p>
          <a:p>
            <a:pPr>
              <a:buNone/>
            </a:pPr>
            <a:endParaRPr lang="fr-FR" dirty="0"/>
          </a:p>
          <a:p>
            <a:pPr>
              <a:buNone/>
            </a:pPr>
            <a:endParaRPr lang="fr-FR" b="1" dirty="0"/>
          </a:p>
        </p:txBody>
      </p:sp>
      <p:sp>
        <p:nvSpPr>
          <p:cNvPr id="8" name="Titre 1">
            <a:extLst>
              <a:ext uri="{FF2B5EF4-FFF2-40B4-BE49-F238E27FC236}">
                <a16:creationId xmlns:a16="http://schemas.microsoft.com/office/drawing/2014/main" id="{5E3ADC04-33FB-B94C-9EA5-D72BD292FCFA}"/>
              </a:ext>
            </a:extLst>
          </p:cNvPr>
          <p:cNvSpPr txBox="1">
            <a:spLocks/>
          </p:cNvSpPr>
          <p:nvPr/>
        </p:nvSpPr>
        <p:spPr bwMode="auto">
          <a:xfrm>
            <a:off x="298386" y="4725144"/>
            <a:ext cx="854722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a:lstStyle>
          <a:p>
            <a:r>
              <a:rPr lang="fr-FR" sz="3200" b="1" kern="0" dirty="0">
                <a:sym typeface="Wingdings" pitchFamily="2" charset="2"/>
              </a:rPr>
              <a:t> </a:t>
            </a:r>
            <a:r>
              <a:rPr lang="fr-FR" sz="3200" b="1" kern="0" dirty="0"/>
              <a:t>« </a:t>
            </a:r>
            <a:r>
              <a:rPr lang="fr-FR" sz="3200" b="1" i="1" kern="0" dirty="0">
                <a:solidFill>
                  <a:srgbClr val="FFFF00"/>
                </a:solidFill>
              </a:rPr>
              <a:t>la notion d’habiter, notion centrale de l’ensemble du cycle 3</a:t>
            </a:r>
            <a:r>
              <a:rPr lang="fr-FR" sz="3200" b="1" kern="0" dirty="0">
                <a:solidFill>
                  <a:srgbClr val="FFFF00"/>
                </a:solidFill>
              </a:rPr>
              <a:t> </a:t>
            </a:r>
            <a:r>
              <a:rPr lang="fr-FR" sz="3200" b="1" kern="0" dirty="0"/>
              <a:t>» (et du cycle 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a:xfrm>
            <a:off x="0" y="457200"/>
            <a:ext cx="9144000" cy="1143000"/>
          </a:xfrm>
        </p:spPr>
        <p:txBody>
          <a:bodyPr/>
          <a:lstStyle/>
          <a:p>
            <a:pPr eaLnBrk="1" hangingPunct="1"/>
            <a:r>
              <a:rPr lang="fr-FR"/>
              <a:t>IV) L’enseignement de la géographie (à l’école primaire)</a:t>
            </a:r>
          </a:p>
        </p:txBody>
      </p:sp>
      <p:sp>
        <p:nvSpPr>
          <p:cNvPr id="53251" name="Rectangle 3"/>
          <p:cNvSpPr>
            <a:spLocks noGrp="1" noChangeArrowheads="1"/>
          </p:cNvSpPr>
          <p:nvPr>
            <p:ph type="body" idx="1"/>
          </p:nvPr>
        </p:nvSpPr>
        <p:spPr>
          <a:xfrm>
            <a:off x="914400" y="1981200"/>
            <a:ext cx="7543800" cy="4114800"/>
          </a:xfrm>
        </p:spPr>
        <p:txBody>
          <a:bodyPr/>
          <a:lstStyle/>
          <a:p>
            <a:pPr eaLnBrk="1" hangingPunct="1">
              <a:buFontTx/>
              <a:buNone/>
            </a:pPr>
            <a:r>
              <a:rPr lang="fr-FR" u="sng" dirty="0"/>
              <a:t>4.1. Une discipline scolaire tardive </a:t>
            </a:r>
          </a:p>
          <a:p>
            <a:pPr eaLnBrk="1" hangingPunct="1">
              <a:buFontTx/>
              <a:buNone/>
            </a:pPr>
            <a:endParaRPr lang="fr-FR" u="sng" dirty="0"/>
          </a:p>
          <a:p>
            <a:pPr eaLnBrk="1" hangingPunct="1">
              <a:buFontTx/>
              <a:buNone/>
            </a:pPr>
            <a:r>
              <a:rPr lang="fr-FR" dirty="0"/>
              <a:t>surtout à partir de 1870</a:t>
            </a:r>
          </a:p>
          <a:p>
            <a:pPr eaLnBrk="1" hangingPunct="1">
              <a:buFontTx/>
              <a:buNone/>
            </a:pPr>
            <a:endParaRPr lang="fr-FR" dirty="0"/>
          </a:p>
          <a:p>
            <a:pPr marL="12700" indent="-12700" eaLnBrk="1" hangingPunct="1">
              <a:buFontTx/>
              <a:buNone/>
            </a:pPr>
            <a:r>
              <a:rPr lang="fr-FR" dirty="0"/>
              <a:t>dont le </a:t>
            </a:r>
            <a:r>
              <a:rPr lang="fr-FR" dirty="0">
                <a:solidFill>
                  <a:srgbClr val="FFFF00"/>
                </a:solidFill>
              </a:rPr>
              <a:t>programme</a:t>
            </a:r>
            <a:r>
              <a:rPr lang="fr-FR" dirty="0"/>
              <a:t> est </a:t>
            </a:r>
            <a:r>
              <a:rPr lang="fr-FR" dirty="0">
                <a:solidFill>
                  <a:srgbClr val="FFFF00"/>
                </a:solidFill>
              </a:rPr>
              <a:t>centré sur la France</a:t>
            </a:r>
            <a:r>
              <a:rPr lang="fr-FR" dirty="0"/>
              <a:t> et ses régions</a:t>
            </a:r>
          </a:p>
          <a:p>
            <a:pPr eaLnBrk="1" hangingPunct="1">
              <a:buFontTx/>
              <a:buNone/>
            </a:pPr>
            <a:r>
              <a:rPr lang="fr-FR" dirty="0"/>
              <a:t>(voir documents photocopiés)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Image 3" descr="GeographieCMMame1907_150_001TM.jpg"/>
          <p:cNvPicPr>
            <a:picLocks noChangeAspect="1"/>
          </p:cNvPicPr>
          <p:nvPr/>
        </p:nvPicPr>
        <p:blipFill>
          <a:blip r:embed="rId2"/>
          <a:srcRect/>
          <a:stretch>
            <a:fillRect/>
          </a:stretch>
        </p:blipFill>
        <p:spPr bwMode="auto">
          <a:xfrm>
            <a:off x="381000" y="116632"/>
            <a:ext cx="8382000" cy="5924550"/>
          </a:xfrm>
          <a:prstGeom prst="rect">
            <a:avLst/>
          </a:prstGeom>
          <a:noFill/>
          <a:ln w="9525">
            <a:noFill/>
            <a:miter lim="800000"/>
            <a:headEnd/>
            <a:tailEnd/>
          </a:ln>
        </p:spPr>
      </p:pic>
      <p:sp>
        <p:nvSpPr>
          <p:cNvPr id="2" name="ZoneTexte 1">
            <a:extLst>
              <a:ext uri="{FF2B5EF4-FFF2-40B4-BE49-F238E27FC236}">
                <a16:creationId xmlns:a16="http://schemas.microsoft.com/office/drawing/2014/main" id="{C7B7C8BC-DB5C-F943-D99B-226E177931DE}"/>
              </a:ext>
            </a:extLst>
          </p:cNvPr>
          <p:cNvSpPr txBox="1"/>
          <p:nvPr/>
        </p:nvSpPr>
        <p:spPr>
          <a:xfrm>
            <a:off x="1187624" y="6069623"/>
            <a:ext cx="7103227" cy="461665"/>
          </a:xfrm>
          <a:prstGeom prst="rect">
            <a:avLst/>
          </a:prstGeom>
          <a:noFill/>
        </p:spPr>
        <p:txBody>
          <a:bodyPr wrap="none" rtlCol="0">
            <a:spAutoFit/>
          </a:bodyPr>
          <a:lstStyle/>
          <a:p>
            <a:r>
              <a:rPr lang="fr-US" dirty="0"/>
              <a:t>Programme de géographie du cours moyen (1882)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EE1693-742B-C103-19B6-2699D40D1004}"/>
              </a:ext>
            </a:extLst>
          </p:cNvPr>
          <p:cNvSpPr>
            <a:spLocks noGrp="1"/>
          </p:cNvSpPr>
          <p:nvPr>
            <p:ph type="title"/>
          </p:nvPr>
        </p:nvSpPr>
        <p:spPr/>
        <p:txBody>
          <a:bodyPr/>
          <a:lstStyle/>
          <a:p>
            <a:r>
              <a:rPr lang="fr-US" dirty="0"/>
              <a:t>QUESTION</a:t>
            </a:r>
          </a:p>
        </p:txBody>
      </p:sp>
      <p:sp>
        <p:nvSpPr>
          <p:cNvPr id="3" name="Espace réservé du contenu 2">
            <a:extLst>
              <a:ext uri="{FF2B5EF4-FFF2-40B4-BE49-F238E27FC236}">
                <a16:creationId xmlns:a16="http://schemas.microsoft.com/office/drawing/2014/main" id="{1F345249-EDC5-1B1E-711F-D5BF5F022362}"/>
              </a:ext>
            </a:extLst>
          </p:cNvPr>
          <p:cNvSpPr>
            <a:spLocks noGrp="1"/>
          </p:cNvSpPr>
          <p:nvPr>
            <p:ph idx="1"/>
          </p:nvPr>
        </p:nvSpPr>
        <p:spPr>
          <a:xfrm>
            <a:off x="323528" y="2276872"/>
            <a:ext cx="8134672" cy="3819128"/>
          </a:xfrm>
        </p:spPr>
        <p:txBody>
          <a:bodyPr/>
          <a:lstStyle/>
          <a:p>
            <a:pPr marL="0" indent="0" algn="just">
              <a:buNone/>
            </a:pPr>
            <a:r>
              <a:rPr lang="fr-US" b="1" dirty="0"/>
              <a:t>Comparez le programme de géographie du cours moyen en 1882 et celui de 2020</a:t>
            </a:r>
          </a:p>
          <a:p>
            <a:pPr marL="0" indent="0">
              <a:buNone/>
            </a:pPr>
            <a:r>
              <a:rPr lang="fr-US" b="1" dirty="0"/>
              <a:t>(voir PHOTOCOPIES) : </a:t>
            </a:r>
          </a:p>
          <a:p>
            <a:pPr marL="0" indent="0">
              <a:buNone/>
            </a:pPr>
            <a:r>
              <a:rPr lang="fr-US" b="1" dirty="0"/>
              <a:t>quelles remarques pouvez-vous faire ?</a:t>
            </a:r>
          </a:p>
        </p:txBody>
      </p:sp>
    </p:spTree>
    <p:extLst>
      <p:ext uri="{BB962C8B-B14F-4D97-AF65-F5344CB8AC3E}">
        <p14:creationId xmlns:p14="http://schemas.microsoft.com/office/powerpoint/2010/main" val="31522085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179388" y="6167438"/>
            <a:ext cx="8785225" cy="646112"/>
          </a:xfrm>
          <a:prstGeom prst="rect">
            <a:avLst/>
          </a:prstGeom>
          <a:noFill/>
          <a:ln w="9525">
            <a:noFill/>
            <a:miter lim="800000"/>
            <a:headEnd/>
            <a:tailEnd/>
          </a:ln>
        </p:spPr>
        <p:txBody>
          <a:bodyPr>
            <a:prstTxWarp prst="textNoShape">
              <a:avLst/>
            </a:prstTxWarp>
            <a:spAutoFit/>
          </a:bodyPr>
          <a:lstStyle/>
          <a:p>
            <a:r>
              <a:rPr lang="fr-FR" sz="1800" dirty="0"/>
              <a:t>Albert </a:t>
            </a:r>
            <a:r>
              <a:rPr lang="fr-FR" sz="1800" dirty="0" err="1"/>
              <a:t>Bettannier</a:t>
            </a:r>
            <a:r>
              <a:rPr lang="fr-FR" sz="1800" dirty="0"/>
              <a:t>,</a:t>
            </a:r>
            <a:r>
              <a:rPr lang="fr-FR" sz="1800" u="sng" dirty="0"/>
              <a:t> La tâche noire</a:t>
            </a:r>
            <a:r>
              <a:rPr lang="fr-FR" sz="1800" dirty="0"/>
              <a:t>, v. 1887, huile sur toile, 110 x 150 cm, Deutsches </a:t>
            </a:r>
            <a:r>
              <a:rPr lang="fr-FR" sz="1800" dirty="0" err="1"/>
              <a:t>Historisches</a:t>
            </a:r>
            <a:r>
              <a:rPr lang="fr-FR" sz="1800" dirty="0"/>
              <a:t> Museum, Berlin.</a:t>
            </a:r>
          </a:p>
        </p:txBody>
      </p:sp>
      <p:pic>
        <p:nvPicPr>
          <p:cNvPr id="55298" name="Image 3" descr="Une image contenant bâtiment, intérieur, personne, table&#10;&#10;Description générée automatiquement"/>
          <p:cNvPicPr>
            <a:picLocks noChangeAspect="1" noChangeArrowheads="1"/>
          </p:cNvPicPr>
          <p:nvPr/>
        </p:nvPicPr>
        <p:blipFill>
          <a:blip r:embed="rId2"/>
          <a:srcRect/>
          <a:stretch>
            <a:fillRect/>
          </a:stretch>
        </p:blipFill>
        <p:spPr bwMode="auto">
          <a:xfrm>
            <a:off x="485775" y="79375"/>
            <a:ext cx="8172450" cy="60356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GeographieCMMame1907_150_001.jpg">
            <a:extLst>
              <a:ext uri="{FF2B5EF4-FFF2-40B4-BE49-F238E27FC236}">
                <a16:creationId xmlns:a16="http://schemas.microsoft.com/office/drawing/2014/main" id="{CDBEF845-80CF-6A1F-703B-2DC71504102B}"/>
              </a:ext>
            </a:extLst>
          </p:cNvPr>
          <p:cNvPicPr>
            <a:picLocks noChangeAspect="1"/>
          </p:cNvPicPr>
          <p:nvPr/>
        </p:nvPicPr>
        <p:blipFill>
          <a:blip r:embed="rId2"/>
          <a:srcRect/>
          <a:stretch>
            <a:fillRect/>
          </a:stretch>
        </p:blipFill>
        <p:spPr bwMode="auto">
          <a:xfrm>
            <a:off x="56973" y="1036473"/>
            <a:ext cx="3854627" cy="4785054"/>
          </a:xfrm>
          <a:prstGeom prst="rect">
            <a:avLst/>
          </a:prstGeom>
          <a:noFill/>
          <a:ln w="9525">
            <a:noFill/>
            <a:miter lim="800000"/>
            <a:headEnd/>
            <a:tailEnd/>
          </a:ln>
        </p:spPr>
      </p:pic>
      <p:pic>
        <p:nvPicPr>
          <p:cNvPr id="3" name="Image 1" descr="GeographieCEPBel1905_150_003Total.jpg">
            <a:extLst>
              <a:ext uri="{FF2B5EF4-FFF2-40B4-BE49-F238E27FC236}">
                <a16:creationId xmlns:a16="http://schemas.microsoft.com/office/drawing/2014/main" id="{05B9352F-8F69-770F-1542-18CF79B50EEF}"/>
              </a:ext>
            </a:extLst>
          </p:cNvPr>
          <p:cNvPicPr>
            <a:picLocks noChangeAspect="1"/>
          </p:cNvPicPr>
          <p:nvPr/>
        </p:nvPicPr>
        <p:blipFill>
          <a:blip r:embed="rId3"/>
          <a:srcRect/>
          <a:stretch>
            <a:fillRect/>
          </a:stretch>
        </p:blipFill>
        <p:spPr bwMode="auto">
          <a:xfrm>
            <a:off x="3911600" y="3148"/>
            <a:ext cx="5232400" cy="6858000"/>
          </a:xfrm>
          <a:prstGeom prst="rect">
            <a:avLst/>
          </a:prstGeom>
          <a:noFill/>
          <a:ln w="9525">
            <a:noFill/>
            <a:miter lim="800000"/>
            <a:headEnd/>
            <a:tailEnd/>
          </a:ln>
        </p:spPr>
      </p:pic>
      <p:cxnSp>
        <p:nvCxnSpPr>
          <p:cNvPr id="4" name="Connecteur droit 2">
            <a:extLst>
              <a:ext uri="{FF2B5EF4-FFF2-40B4-BE49-F238E27FC236}">
                <a16:creationId xmlns:a16="http://schemas.microsoft.com/office/drawing/2014/main" id="{8C9EC07A-2D42-B030-B169-F54E70747C25}"/>
              </a:ext>
            </a:extLst>
          </p:cNvPr>
          <p:cNvCxnSpPr>
            <a:cxnSpLocks noChangeShapeType="1"/>
          </p:cNvCxnSpPr>
          <p:nvPr/>
        </p:nvCxnSpPr>
        <p:spPr bwMode="auto">
          <a:xfrm>
            <a:off x="4583113" y="2639986"/>
            <a:ext cx="1296987" cy="0"/>
          </a:xfrm>
          <a:prstGeom prst="line">
            <a:avLst/>
          </a:prstGeom>
          <a:noFill/>
          <a:ln w="25400">
            <a:solidFill>
              <a:srgbClr val="FF0000"/>
            </a:solidFill>
            <a:round/>
            <a:headEnd/>
            <a:tailEnd/>
          </a:ln>
        </p:spPr>
      </p:cxnSp>
      <p:cxnSp>
        <p:nvCxnSpPr>
          <p:cNvPr id="5" name="Connecteur droit 4">
            <a:extLst>
              <a:ext uri="{FF2B5EF4-FFF2-40B4-BE49-F238E27FC236}">
                <a16:creationId xmlns:a16="http://schemas.microsoft.com/office/drawing/2014/main" id="{E565356A-97A8-C6B4-7728-3789EFAED159}"/>
              </a:ext>
            </a:extLst>
          </p:cNvPr>
          <p:cNvCxnSpPr>
            <a:cxnSpLocks noChangeShapeType="1"/>
          </p:cNvCxnSpPr>
          <p:nvPr/>
        </p:nvCxnSpPr>
        <p:spPr bwMode="auto">
          <a:xfrm>
            <a:off x="4583113" y="5087911"/>
            <a:ext cx="1296987" cy="0"/>
          </a:xfrm>
          <a:prstGeom prst="line">
            <a:avLst/>
          </a:prstGeom>
          <a:noFill/>
          <a:ln w="25400">
            <a:solidFill>
              <a:srgbClr val="FF0000"/>
            </a:solidFill>
            <a:round/>
            <a:headEnd/>
            <a:tailEnd/>
          </a:ln>
        </p:spPr>
      </p:cxnSp>
      <p:cxnSp>
        <p:nvCxnSpPr>
          <p:cNvPr id="6" name="Connecteur droit 5">
            <a:extLst>
              <a:ext uri="{FF2B5EF4-FFF2-40B4-BE49-F238E27FC236}">
                <a16:creationId xmlns:a16="http://schemas.microsoft.com/office/drawing/2014/main" id="{F2024651-7490-B6C0-0934-61FA93F557AD}"/>
              </a:ext>
            </a:extLst>
          </p:cNvPr>
          <p:cNvCxnSpPr>
            <a:cxnSpLocks noChangeShapeType="1"/>
          </p:cNvCxnSpPr>
          <p:nvPr/>
        </p:nvCxnSpPr>
        <p:spPr bwMode="auto">
          <a:xfrm>
            <a:off x="4583113" y="5808636"/>
            <a:ext cx="1296987" cy="0"/>
          </a:xfrm>
          <a:prstGeom prst="line">
            <a:avLst/>
          </a:prstGeom>
          <a:noFill/>
          <a:ln w="25400">
            <a:solidFill>
              <a:srgbClr val="FF0000"/>
            </a:solidFill>
            <a:round/>
            <a:headEnd/>
            <a:tailEnd/>
          </a:ln>
        </p:spPr>
      </p:cxnSp>
      <p:cxnSp>
        <p:nvCxnSpPr>
          <p:cNvPr id="7" name="Connecteur droit 6">
            <a:extLst>
              <a:ext uri="{FF2B5EF4-FFF2-40B4-BE49-F238E27FC236}">
                <a16:creationId xmlns:a16="http://schemas.microsoft.com/office/drawing/2014/main" id="{C3CB2F40-418A-3C4C-D97A-3EC41A5791F8}"/>
              </a:ext>
            </a:extLst>
          </p:cNvPr>
          <p:cNvCxnSpPr>
            <a:cxnSpLocks noChangeShapeType="1"/>
          </p:cNvCxnSpPr>
          <p:nvPr/>
        </p:nvCxnSpPr>
        <p:spPr bwMode="auto">
          <a:xfrm>
            <a:off x="7175500" y="3144811"/>
            <a:ext cx="1296988" cy="0"/>
          </a:xfrm>
          <a:prstGeom prst="line">
            <a:avLst/>
          </a:prstGeom>
          <a:noFill/>
          <a:ln w="25400">
            <a:solidFill>
              <a:srgbClr val="FF0000"/>
            </a:solidFill>
            <a:round/>
            <a:headEnd/>
            <a:tailEnd/>
          </a:ln>
        </p:spPr>
      </p:cxnSp>
      <p:cxnSp>
        <p:nvCxnSpPr>
          <p:cNvPr id="8" name="Connecteur droit 7">
            <a:extLst>
              <a:ext uri="{FF2B5EF4-FFF2-40B4-BE49-F238E27FC236}">
                <a16:creationId xmlns:a16="http://schemas.microsoft.com/office/drawing/2014/main" id="{B99B7CB5-C51F-33FF-C7A7-1ED2BEB67E85}"/>
              </a:ext>
            </a:extLst>
          </p:cNvPr>
          <p:cNvCxnSpPr>
            <a:cxnSpLocks noChangeShapeType="1"/>
          </p:cNvCxnSpPr>
          <p:nvPr/>
        </p:nvCxnSpPr>
        <p:spPr bwMode="auto">
          <a:xfrm>
            <a:off x="7175500" y="4368773"/>
            <a:ext cx="1296988" cy="0"/>
          </a:xfrm>
          <a:prstGeom prst="line">
            <a:avLst/>
          </a:prstGeom>
          <a:noFill/>
          <a:ln w="25400">
            <a:solidFill>
              <a:srgbClr val="FF0000"/>
            </a:solidFill>
            <a:round/>
            <a:headEnd/>
            <a:tailEnd/>
          </a:ln>
        </p:spPr>
      </p:cxnSp>
      <p:cxnSp>
        <p:nvCxnSpPr>
          <p:cNvPr id="9" name="Connecteur droit 8">
            <a:extLst>
              <a:ext uri="{FF2B5EF4-FFF2-40B4-BE49-F238E27FC236}">
                <a16:creationId xmlns:a16="http://schemas.microsoft.com/office/drawing/2014/main" id="{D6092309-3DDE-7E5C-7FCB-3CC975FF2945}"/>
              </a:ext>
            </a:extLst>
          </p:cNvPr>
          <p:cNvCxnSpPr>
            <a:cxnSpLocks noChangeShapeType="1"/>
          </p:cNvCxnSpPr>
          <p:nvPr/>
        </p:nvCxnSpPr>
        <p:spPr bwMode="auto">
          <a:xfrm>
            <a:off x="7092280" y="5301208"/>
            <a:ext cx="1512168" cy="0"/>
          </a:xfrm>
          <a:prstGeom prst="line">
            <a:avLst/>
          </a:prstGeom>
          <a:noFill/>
          <a:ln w="25400">
            <a:solidFill>
              <a:srgbClr val="FF0000"/>
            </a:solidFill>
            <a:round/>
            <a:headEnd/>
            <a:tailEnd/>
          </a:ln>
        </p:spPr>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8" descr="m061b"/>
          <p:cNvPicPr>
            <a:picLocks noChangeAspect="1" noChangeArrowheads="1"/>
          </p:cNvPicPr>
          <p:nvPr/>
        </p:nvPicPr>
        <p:blipFill>
          <a:blip r:embed="rId3"/>
          <a:srcRect/>
          <a:stretch>
            <a:fillRect/>
          </a:stretch>
        </p:blipFill>
        <p:spPr bwMode="auto">
          <a:xfrm>
            <a:off x="153020" y="190199"/>
            <a:ext cx="3206024" cy="1055688"/>
          </a:xfrm>
          <a:prstGeom prst="rect">
            <a:avLst/>
          </a:prstGeom>
          <a:noFill/>
          <a:ln w="9525">
            <a:noFill/>
            <a:miter lim="800000"/>
            <a:headEnd/>
            <a:tailEnd/>
          </a:ln>
        </p:spPr>
      </p:pic>
      <p:pic>
        <p:nvPicPr>
          <p:cNvPr id="30723" name="Picture 9" descr="m061a"/>
          <p:cNvPicPr>
            <a:picLocks noChangeAspect="1" noChangeArrowheads="1"/>
          </p:cNvPicPr>
          <p:nvPr/>
        </p:nvPicPr>
        <p:blipFill>
          <a:blip r:embed="rId4"/>
          <a:srcRect/>
          <a:stretch>
            <a:fillRect/>
          </a:stretch>
        </p:blipFill>
        <p:spPr bwMode="auto">
          <a:xfrm>
            <a:off x="139700" y="1349953"/>
            <a:ext cx="3206024" cy="959210"/>
          </a:xfrm>
          <a:prstGeom prst="rect">
            <a:avLst/>
          </a:prstGeom>
          <a:noFill/>
          <a:ln w="9525">
            <a:noFill/>
            <a:miter lim="800000"/>
            <a:headEnd/>
            <a:tailEnd/>
          </a:ln>
        </p:spPr>
      </p:pic>
      <p:pic>
        <p:nvPicPr>
          <p:cNvPr id="30724" name="Picture 10" descr="m061"/>
          <p:cNvPicPr>
            <a:picLocks noChangeAspect="1" noChangeArrowheads="1"/>
          </p:cNvPicPr>
          <p:nvPr/>
        </p:nvPicPr>
        <p:blipFill>
          <a:blip r:embed="rId5"/>
          <a:srcRect/>
          <a:stretch>
            <a:fillRect/>
          </a:stretch>
        </p:blipFill>
        <p:spPr bwMode="auto">
          <a:xfrm>
            <a:off x="539552" y="2434371"/>
            <a:ext cx="3548953" cy="4431063"/>
          </a:xfrm>
          <a:prstGeom prst="rect">
            <a:avLst/>
          </a:prstGeom>
          <a:noFill/>
          <a:ln w="9525">
            <a:noFill/>
            <a:miter lim="800000"/>
            <a:headEnd/>
            <a:tailEnd/>
          </a:ln>
        </p:spPr>
      </p:pic>
      <p:pic>
        <p:nvPicPr>
          <p:cNvPr id="30725" name="Image 10" descr="CarteVidalRelief72.jpg"/>
          <p:cNvPicPr>
            <a:picLocks noChangeAspect="1"/>
          </p:cNvPicPr>
          <p:nvPr/>
        </p:nvPicPr>
        <p:blipFill>
          <a:blip r:embed="rId6"/>
          <a:srcRect/>
          <a:stretch>
            <a:fillRect/>
          </a:stretch>
        </p:blipFill>
        <p:spPr bwMode="auto">
          <a:xfrm>
            <a:off x="5028917" y="3320"/>
            <a:ext cx="3974112" cy="3422013"/>
          </a:xfrm>
          <a:prstGeom prst="rect">
            <a:avLst/>
          </a:prstGeom>
          <a:noFill/>
          <a:ln w="9525">
            <a:noFill/>
            <a:miter lim="800000"/>
            <a:headEnd/>
            <a:tailEnd/>
          </a:ln>
        </p:spPr>
      </p:pic>
      <p:pic>
        <p:nvPicPr>
          <p:cNvPr id="30726" name="Image 11" descr="CarteVidalChemindeFer36.jpg"/>
          <p:cNvPicPr>
            <a:picLocks noChangeAspect="1"/>
          </p:cNvPicPr>
          <p:nvPr/>
        </p:nvPicPr>
        <p:blipFill>
          <a:blip r:embed="rId7"/>
          <a:srcRect/>
          <a:stretch>
            <a:fillRect/>
          </a:stretch>
        </p:blipFill>
        <p:spPr bwMode="auto">
          <a:xfrm>
            <a:off x="4923441" y="3425333"/>
            <a:ext cx="4185063" cy="3420350"/>
          </a:xfrm>
          <a:prstGeom prst="rect">
            <a:avLst/>
          </a:prstGeom>
          <a:noFill/>
          <a:ln w="9525">
            <a:noFill/>
            <a:miter lim="800000"/>
            <a:headEnd/>
            <a:tailEnd/>
          </a:ln>
        </p:spPr>
      </p:pic>
      <p:sp>
        <p:nvSpPr>
          <p:cNvPr id="30727" name="ZoneTexte 1"/>
          <p:cNvSpPr txBox="1">
            <a:spLocks noChangeArrowheads="1"/>
          </p:cNvSpPr>
          <p:nvPr/>
        </p:nvSpPr>
        <p:spPr bwMode="auto">
          <a:xfrm>
            <a:off x="3563888" y="195046"/>
            <a:ext cx="1701800" cy="2309813"/>
          </a:xfrm>
          <a:prstGeom prst="rect">
            <a:avLst/>
          </a:prstGeom>
          <a:noFill/>
          <a:ln w="9525">
            <a:noFill/>
            <a:miter lim="800000"/>
            <a:headEnd/>
            <a:tailEnd/>
          </a:ln>
        </p:spPr>
        <p:txBody>
          <a:bodyPr>
            <a:prstTxWarp prst="textNoShape">
              <a:avLst/>
            </a:prstTxWarp>
            <a:spAutoFit/>
          </a:bodyPr>
          <a:lstStyle/>
          <a:p>
            <a:r>
              <a:rPr lang="fr-FR" dirty="0"/>
              <a:t>Cartes scolaires produites par Vidal de la Blache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p:nvPr>
        </p:nvSpPr>
        <p:spPr>
          <a:xfrm>
            <a:off x="0" y="457200"/>
            <a:ext cx="9144000" cy="1143000"/>
          </a:xfrm>
        </p:spPr>
        <p:txBody>
          <a:bodyPr/>
          <a:lstStyle/>
          <a:p>
            <a:pPr eaLnBrk="1" hangingPunct="1"/>
            <a:r>
              <a:rPr lang="fr-FR"/>
              <a:t>IV) L’enseignement de la géographie (à l’école primaire)</a:t>
            </a:r>
          </a:p>
        </p:txBody>
      </p:sp>
      <p:sp>
        <p:nvSpPr>
          <p:cNvPr id="57346" name="Rectangle 3"/>
          <p:cNvSpPr>
            <a:spLocks noGrp="1" noChangeArrowheads="1"/>
          </p:cNvSpPr>
          <p:nvPr>
            <p:ph type="body" idx="1"/>
          </p:nvPr>
        </p:nvSpPr>
        <p:spPr>
          <a:xfrm>
            <a:off x="323850" y="2349500"/>
            <a:ext cx="8675688" cy="4073525"/>
          </a:xfrm>
        </p:spPr>
        <p:txBody>
          <a:bodyPr/>
          <a:lstStyle/>
          <a:p>
            <a:pPr eaLnBrk="1" hangingPunct="1">
              <a:buFontTx/>
              <a:buNone/>
            </a:pPr>
            <a:r>
              <a:rPr lang="fr-FR" u="sng"/>
              <a:t>4.2. L’évolution des programmes de géographie au cycle 3 (CM) depuis 1985</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Image 1" descr="GeographieCMProgrammes1985EcolePrimaire.jpg"/>
          <p:cNvPicPr>
            <a:picLocks noChangeAspect="1"/>
          </p:cNvPicPr>
          <p:nvPr/>
        </p:nvPicPr>
        <p:blipFill>
          <a:blip r:embed="rId2"/>
          <a:srcRect/>
          <a:stretch>
            <a:fillRect/>
          </a:stretch>
        </p:blipFill>
        <p:spPr bwMode="auto">
          <a:xfrm>
            <a:off x="0" y="1052513"/>
            <a:ext cx="9144000" cy="3851275"/>
          </a:xfrm>
          <a:prstGeom prst="rect">
            <a:avLst/>
          </a:prstGeom>
          <a:noFill/>
          <a:ln w="9525">
            <a:noFill/>
            <a:miter lim="800000"/>
            <a:headEnd/>
            <a:tailEnd/>
          </a:ln>
        </p:spPr>
      </p:pic>
      <p:sp>
        <p:nvSpPr>
          <p:cNvPr id="59394" name="ZoneTexte 2"/>
          <p:cNvSpPr txBox="1">
            <a:spLocks noChangeArrowheads="1"/>
          </p:cNvSpPr>
          <p:nvPr/>
        </p:nvSpPr>
        <p:spPr bwMode="auto">
          <a:xfrm>
            <a:off x="-6350" y="20638"/>
            <a:ext cx="9144000" cy="954087"/>
          </a:xfrm>
          <a:prstGeom prst="rect">
            <a:avLst/>
          </a:prstGeom>
          <a:noFill/>
          <a:ln w="9525">
            <a:noFill/>
            <a:miter lim="800000"/>
            <a:headEnd/>
            <a:tailEnd/>
          </a:ln>
        </p:spPr>
        <p:txBody>
          <a:bodyPr>
            <a:prstTxWarp prst="textNoShape">
              <a:avLst/>
            </a:prstTxWarp>
            <a:spAutoFit/>
          </a:bodyPr>
          <a:lstStyle/>
          <a:p>
            <a:r>
              <a:rPr lang="fr-FR" sz="2800" dirty="0"/>
              <a:t>Les programmes de géographie </a:t>
            </a:r>
            <a:r>
              <a:rPr lang="fr-FR" sz="2800" dirty="0">
                <a:solidFill>
                  <a:srgbClr val="FFFF00"/>
                </a:solidFill>
              </a:rPr>
              <a:t>en 1985 </a:t>
            </a:r>
            <a:r>
              <a:rPr lang="fr-FR" sz="2800" dirty="0"/>
              <a:t>au cours moyen (CM1-CM2)</a:t>
            </a:r>
          </a:p>
        </p:txBody>
      </p:sp>
      <p:sp>
        <p:nvSpPr>
          <p:cNvPr id="59396" name="ZoneTexte 5"/>
          <p:cNvSpPr txBox="1">
            <a:spLocks noChangeArrowheads="1"/>
          </p:cNvSpPr>
          <p:nvPr/>
        </p:nvSpPr>
        <p:spPr bwMode="auto">
          <a:xfrm>
            <a:off x="1619250" y="4868863"/>
            <a:ext cx="7372350" cy="1939925"/>
          </a:xfrm>
          <a:prstGeom prst="rect">
            <a:avLst/>
          </a:prstGeom>
          <a:noFill/>
          <a:ln>
            <a:noFill/>
          </a:ln>
        </p:spPr>
        <p:txBody>
          <a:bodyPr>
            <a:prstTxWarp prst="textNoShape">
              <a:avLst/>
            </a:prstTxWarp>
            <a:spAutoFit/>
          </a:bodyPr>
          <a:lstStyle/>
          <a:p>
            <a:r>
              <a:rPr lang="fr-FR" dirty="0">
                <a:solidFill>
                  <a:srgbClr val="FFFF00"/>
                </a:solidFill>
              </a:rPr>
              <a:t>- tableau planétaire et politique, </a:t>
            </a:r>
          </a:p>
          <a:p>
            <a:r>
              <a:rPr lang="fr-FR" dirty="0">
                <a:solidFill>
                  <a:srgbClr val="FFFF00"/>
                </a:solidFill>
              </a:rPr>
              <a:t>- milieux définis par le relief et le mode d’occupation à travers le paysage, </a:t>
            </a:r>
          </a:p>
          <a:p>
            <a:pPr>
              <a:buFontTx/>
              <a:buChar char="-"/>
            </a:pPr>
            <a:r>
              <a:rPr lang="fr-FR" dirty="0">
                <a:solidFill>
                  <a:srgbClr val="FFFF00"/>
                </a:solidFill>
              </a:rPr>
              <a:t>activités, aménagements</a:t>
            </a:r>
          </a:p>
          <a:p>
            <a:pPr>
              <a:buFontTx/>
              <a:buChar char="-"/>
            </a:pPr>
            <a:r>
              <a:rPr lang="fr-FR" dirty="0">
                <a:solidFill>
                  <a:srgbClr val="FFFF00"/>
                </a:solidFill>
              </a:rPr>
              <a:t>France dans le monde (géopolitique)</a:t>
            </a:r>
          </a:p>
        </p:txBody>
      </p:sp>
      <p:sp>
        <p:nvSpPr>
          <p:cNvPr id="2" name="ZoneTexte 1"/>
          <p:cNvSpPr txBox="1">
            <a:spLocks noChangeArrowheads="1"/>
          </p:cNvSpPr>
          <p:nvPr/>
        </p:nvSpPr>
        <p:spPr bwMode="auto">
          <a:xfrm>
            <a:off x="152400" y="4981575"/>
            <a:ext cx="1296988" cy="461963"/>
          </a:xfrm>
          <a:prstGeom prst="rect">
            <a:avLst/>
          </a:prstGeom>
          <a:noFill/>
          <a:ln w="9525">
            <a:noFill/>
            <a:miter lim="800000"/>
            <a:headEnd/>
            <a:tailEnd/>
          </a:ln>
        </p:spPr>
        <p:txBody>
          <a:bodyPr wrap="none">
            <a:prstTxWarp prst="textNoShape">
              <a:avLst/>
            </a:prstTxWarp>
            <a:spAutoFit/>
          </a:bodyPr>
          <a:lstStyle/>
          <a:p>
            <a:r>
              <a:rPr lang="fr-FR" dirty="0">
                <a:solidFill>
                  <a:srgbClr val="FFC000"/>
                </a:solidFill>
              </a:rPr>
              <a:t>ORDRE</a:t>
            </a:r>
          </a:p>
        </p:txBody>
      </p:sp>
      <p:cxnSp>
        <p:nvCxnSpPr>
          <p:cNvPr id="59397" name="Connecteur droit 5"/>
          <p:cNvCxnSpPr>
            <a:cxnSpLocks noChangeShapeType="1"/>
          </p:cNvCxnSpPr>
          <p:nvPr/>
        </p:nvCxnSpPr>
        <p:spPr bwMode="auto">
          <a:xfrm>
            <a:off x="152400" y="1844675"/>
            <a:ext cx="1295400" cy="0"/>
          </a:xfrm>
          <a:prstGeom prst="line">
            <a:avLst/>
          </a:prstGeom>
          <a:noFill/>
          <a:ln w="25400">
            <a:solidFill>
              <a:srgbClr val="FF0000"/>
            </a:solidFill>
            <a:round/>
            <a:headEnd/>
            <a:tailEnd/>
          </a:ln>
        </p:spPr>
      </p:cxnSp>
      <p:cxnSp>
        <p:nvCxnSpPr>
          <p:cNvPr id="59398" name="Connecteur droit 6"/>
          <p:cNvCxnSpPr>
            <a:cxnSpLocks noChangeShapeType="1"/>
          </p:cNvCxnSpPr>
          <p:nvPr/>
        </p:nvCxnSpPr>
        <p:spPr bwMode="auto">
          <a:xfrm>
            <a:off x="250825" y="2708275"/>
            <a:ext cx="1296988" cy="0"/>
          </a:xfrm>
          <a:prstGeom prst="line">
            <a:avLst/>
          </a:prstGeom>
          <a:noFill/>
          <a:ln w="25400">
            <a:solidFill>
              <a:srgbClr val="FF0000"/>
            </a:solidFill>
            <a:round/>
            <a:headEnd/>
            <a:tailEnd/>
          </a:ln>
        </p:spPr>
      </p:cxnSp>
      <p:cxnSp>
        <p:nvCxnSpPr>
          <p:cNvPr id="59399" name="Connecteur droit 7"/>
          <p:cNvCxnSpPr>
            <a:cxnSpLocks noChangeShapeType="1"/>
          </p:cNvCxnSpPr>
          <p:nvPr/>
        </p:nvCxnSpPr>
        <p:spPr bwMode="auto">
          <a:xfrm>
            <a:off x="250825" y="3284538"/>
            <a:ext cx="1296988" cy="0"/>
          </a:xfrm>
          <a:prstGeom prst="line">
            <a:avLst/>
          </a:prstGeom>
          <a:noFill/>
          <a:ln w="25400">
            <a:solidFill>
              <a:srgbClr val="FF0000"/>
            </a:solidFill>
            <a:round/>
            <a:headEnd/>
            <a:tailEnd/>
          </a:ln>
        </p:spPr>
      </p:cxnSp>
      <p:cxnSp>
        <p:nvCxnSpPr>
          <p:cNvPr id="59400" name="Connecteur droit 8"/>
          <p:cNvCxnSpPr>
            <a:cxnSpLocks noChangeShapeType="1"/>
          </p:cNvCxnSpPr>
          <p:nvPr/>
        </p:nvCxnSpPr>
        <p:spPr bwMode="auto">
          <a:xfrm>
            <a:off x="179388" y="4581525"/>
            <a:ext cx="1296987" cy="0"/>
          </a:xfrm>
          <a:prstGeom prst="line">
            <a:avLst/>
          </a:prstGeom>
          <a:noFill/>
          <a:ln w="25400">
            <a:solidFill>
              <a:srgbClr val="FF0000"/>
            </a:solidFill>
            <a:round/>
            <a:headEnd/>
            <a:tailEnd/>
          </a:ln>
        </p:spPr>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ZoneTexte 2"/>
          <p:cNvSpPr txBox="1">
            <a:spLocks noChangeArrowheads="1"/>
          </p:cNvSpPr>
          <p:nvPr/>
        </p:nvSpPr>
        <p:spPr bwMode="auto">
          <a:xfrm>
            <a:off x="101600" y="58738"/>
            <a:ext cx="3505200" cy="1384300"/>
          </a:xfrm>
          <a:prstGeom prst="rect">
            <a:avLst/>
          </a:prstGeom>
          <a:noFill/>
          <a:ln w="9525">
            <a:noFill/>
            <a:miter lim="800000"/>
            <a:headEnd/>
            <a:tailEnd/>
          </a:ln>
        </p:spPr>
        <p:txBody>
          <a:bodyPr>
            <a:prstTxWarp prst="textNoShape">
              <a:avLst/>
            </a:prstTxWarp>
            <a:spAutoFit/>
          </a:bodyPr>
          <a:lstStyle/>
          <a:p>
            <a:r>
              <a:rPr lang="fr-FR" sz="2800"/>
              <a:t>Les programmes de géographie en </a:t>
            </a:r>
            <a:r>
              <a:rPr lang="fr-FR" sz="2800">
                <a:solidFill>
                  <a:srgbClr val="FFFF00"/>
                </a:solidFill>
              </a:rPr>
              <a:t>1995</a:t>
            </a:r>
            <a:r>
              <a:rPr lang="fr-FR" sz="2800"/>
              <a:t> </a:t>
            </a:r>
          </a:p>
          <a:p>
            <a:r>
              <a:rPr lang="fr-FR" sz="2800"/>
              <a:t>au cycle 3 (CE2-CM)</a:t>
            </a:r>
          </a:p>
        </p:txBody>
      </p:sp>
      <p:sp>
        <p:nvSpPr>
          <p:cNvPr id="60418" name="ZoneTexte 5"/>
          <p:cNvSpPr txBox="1">
            <a:spLocks noChangeArrowheads="1"/>
          </p:cNvSpPr>
          <p:nvPr/>
        </p:nvSpPr>
        <p:spPr bwMode="auto">
          <a:xfrm>
            <a:off x="0" y="2205038"/>
            <a:ext cx="4211638" cy="4524375"/>
          </a:xfrm>
          <a:prstGeom prst="rect">
            <a:avLst/>
          </a:prstGeom>
          <a:noFill/>
          <a:ln w="9525">
            <a:noFill/>
            <a:miter lim="800000"/>
            <a:headEnd/>
            <a:tailEnd/>
          </a:ln>
        </p:spPr>
        <p:txBody>
          <a:bodyPr>
            <a:prstTxWarp prst="textNoShape">
              <a:avLst/>
            </a:prstTxWarp>
            <a:spAutoFit/>
          </a:bodyPr>
          <a:lstStyle/>
          <a:p>
            <a:r>
              <a:rPr lang="fr-FR">
                <a:solidFill>
                  <a:srgbClr val="FFFF00"/>
                </a:solidFill>
              </a:rPr>
              <a:t>- Echelles (monde, Europe, France, région…), </a:t>
            </a:r>
          </a:p>
          <a:p>
            <a:r>
              <a:rPr lang="fr-FR">
                <a:solidFill>
                  <a:srgbClr val="FFFF00"/>
                </a:solidFill>
              </a:rPr>
              <a:t>- D’abord éléments physiques avant les éléments humains</a:t>
            </a:r>
          </a:p>
          <a:p>
            <a:r>
              <a:rPr lang="fr-FR">
                <a:solidFill>
                  <a:srgbClr val="FFFF00"/>
                </a:solidFill>
              </a:rPr>
              <a:t>- Paysages-milieux définis par le relief et le mode d’occupation,</a:t>
            </a:r>
          </a:p>
          <a:p>
            <a:r>
              <a:rPr lang="fr-FR">
                <a:solidFill>
                  <a:srgbClr val="FFFF00"/>
                </a:solidFill>
              </a:rPr>
              <a:t>- Travail (aménagements, activités productives), </a:t>
            </a:r>
          </a:p>
          <a:p>
            <a:r>
              <a:rPr lang="fr-FR">
                <a:solidFill>
                  <a:srgbClr val="FFFF00"/>
                </a:solidFill>
              </a:rPr>
              <a:t>- Diversités régionales</a:t>
            </a:r>
          </a:p>
          <a:p>
            <a:r>
              <a:rPr lang="fr-FR">
                <a:solidFill>
                  <a:srgbClr val="FFFF00"/>
                </a:solidFill>
              </a:rPr>
              <a:t>- France/Europe/monde</a:t>
            </a:r>
          </a:p>
        </p:txBody>
      </p:sp>
      <p:pic>
        <p:nvPicPr>
          <p:cNvPr id="60419" name="Image 8" descr="GeographieC3Programmes1995EcolePrimaire1 copie.jpg"/>
          <p:cNvPicPr>
            <a:picLocks noChangeAspect="1"/>
          </p:cNvPicPr>
          <p:nvPr/>
        </p:nvPicPr>
        <p:blipFill>
          <a:blip r:embed="rId2"/>
          <a:srcRect/>
          <a:stretch>
            <a:fillRect/>
          </a:stretch>
        </p:blipFill>
        <p:spPr bwMode="auto">
          <a:xfrm>
            <a:off x="4103688" y="44450"/>
            <a:ext cx="5018087" cy="6553200"/>
          </a:xfrm>
          <a:prstGeom prst="rect">
            <a:avLst/>
          </a:prstGeom>
          <a:noFill/>
          <a:ln w="9525">
            <a:noFill/>
            <a:miter lim="800000"/>
            <a:headEnd/>
            <a:tailEnd/>
          </a:ln>
        </p:spPr>
      </p:pic>
      <p:sp>
        <p:nvSpPr>
          <p:cNvPr id="60420" name="ZoneTexte 4"/>
          <p:cNvSpPr txBox="1">
            <a:spLocks noChangeArrowheads="1"/>
          </p:cNvSpPr>
          <p:nvPr/>
        </p:nvSpPr>
        <p:spPr bwMode="auto">
          <a:xfrm>
            <a:off x="100013" y="1704975"/>
            <a:ext cx="1296987" cy="460375"/>
          </a:xfrm>
          <a:prstGeom prst="rect">
            <a:avLst/>
          </a:prstGeom>
          <a:noFill/>
          <a:ln w="9525">
            <a:noFill/>
            <a:miter lim="800000"/>
            <a:headEnd/>
            <a:tailEnd/>
          </a:ln>
        </p:spPr>
        <p:txBody>
          <a:bodyPr wrap="none">
            <a:prstTxWarp prst="textNoShape">
              <a:avLst/>
            </a:prstTxWarp>
            <a:spAutoFit/>
          </a:bodyPr>
          <a:lstStyle/>
          <a:p>
            <a:r>
              <a:rPr lang="fr-FR" dirty="0">
                <a:solidFill>
                  <a:srgbClr val="FFC000"/>
                </a:solidFill>
              </a:rPr>
              <a:t>ORDRE</a:t>
            </a:r>
          </a:p>
        </p:txBody>
      </p:sp>
      <p:sp>
        <p:nvSpPr>
          <p:cNvPr id="60421" name="Rectangle 1"/>
          <p:cNvSpPr>
            <a:spLocks noChangeArrowheads="1"/>
          </p:cNvSpPr>
          <p:nvPr/>
        </p:nvSpPr>
        <p:spPr bwMode="auto">
          <a:xfrm>
            <a:off x="5867400" y="44450"/>
            <a:ext cx="1584325" cy="257175"/>
          </a:xfrm>
          <a:prstGeom prst="rect">
            <a:avLst/>
          </a:prstGeom>
          <a:noFill/>
          <a:ln w="38100">
            <a:solidFill>
              <a:srgbClr val="FF0000"/>
            </a:solidFill>
            <a:round/>
            <a:headEnd/>
            <a:tailEnd/>
          </a:ln>
        </p:spPr>
        <p:txBody>
          <a:bodyPr>
            <a:prstTxWarp prst="textNoShape">
              <a:avLst/>
            </a:prstTxWarp>
          </a:bodyPr>
          <a:lstStyle/>
          <a:p>
            <a:endParaRPr lang="fr-FR"/>
          </a:p>
        </p:txBody>
      </p:sp>
      <p:sp>
        <p:nvSpPr>
          <p:cNvPr id="60422" name="Rectangle 6"/>
          <p:cNvSpPr>
            <a:spLocks noChangeArrowheads="1"/>
          </p:cNvSpPr>
          <p:nvPr/>
        </p:nvSpPr>
        <p:spPr bwMode="auto">
          <a:xfrm>
            <a:off x="5843588" y="2349500"/>
            <a:ext cx="1582737" cy="255588"/>
          </a:xfrm>
          <a:prstGeom prst="rect">
            <a:avLst/>
          </a:prstGeom>
          <a:noFill/>
          <a:ln w="38100">
            <a:solidFill>
              <a:srgbClr val="FF0000"/>
            </a:solidFill>
            <a:round/>
            <a:headEnd/>
            <a:tailEnd/>
          </a:ln>
        </p:spPr>
        <p:txBody>
          <a:bodyPr>
            <a:prstTxWarp prst="textNoShape">
              <a:avLst/>
            </a:prstTxWarp>
          </a:bodyPr>
          <a:lstStyle/>
          <a:p>
            <a:endParaRPr lang="fr-FR"/>
          </a:p>
        </p:txBody>
      </p:sp>
      <p:sp>
        <p:nvSpPr>
          <p:cNvPr id="60423" name="Rectangle 7"/>
          <p:cNvSpPr>
            <a:spLocks noChangeArrowheads="1"/>
          </p:cNvSpPr>
          <p:nvPr/>
        </p:nvSpPr>
        <p:spPr bwMode="auto">
          <a:xfrm>
            <a:off x="4765675" y="3224213"/>
            <a:ext cx="3694113" cy="257175"/>
          </a:xfrm>
          <a:prstGeom prst="rect">
            <a:avLst/>
          </a:prstGeom>
          <a:noFill/>
          <a:ln w="38100">
            <a:solidFill>
              <a:srgbClr val="FF0000"/>
            </a:solidFill>
            <a:round/>
            <a:headEnd/>
            <a:tailEnd/>
          </a:ln>
        </p:spPr>
        <p:txBody>
          <a:bodyPr>
            <a:prstTxWarp prst="textNoShape">
              <a:avLst/>
            </a:prstTxWarp>
          </a:bodyPr>
          <a:lstStyle/>
          <a:p>
            <a:endParaRPr lang="fr-FR"/>
          </a:p>
        </p:txBody>
      </p:sp>
      <p:sp>
        <p:nvSpPr>
          <p:cNvPr id="60424" name="Rectangle 8"/>
          <p:cNvSpPr>
            <a:spLocks noChangeArrowheads="1"/>
          </p:cNvSpPr>
          <p:nvPr/>
        </p:nvSpPr>
        <p:spPr bwMode="auto">
          <a:xfrm>
            <a:off x="4932363" y="4338638"/>
            <a:ext cx="3494087" cy="257175"/>
          </a:xfrm>
          <a:prstGeom prst="rect">
            <a:avLst/>
          </a:prstGeom>
          <a:noFill/>
          <a:ln w="38100">
            <a:solidFill>
              <a:srgbClr val="FF0000"/>
            </a:solidFill>
            <a:round/>
            <a:headEnd/>
            <a:tailEnd/>
          </a:ln>
        </p:spPr>
        <p:txBody>
          <a:bodyPr>
            <a:prstTxWarp prst="textNoShape">
              <a:avLst/>
            </a:prstTxWarp>
          </a:bodyPr>
          <a:lstStyle/>
          <a:p>
            <a:endParaRPr lang="fr-FR"/>
          </a:p>
        </p:txBody>
      </p:sp>
      <p:sp>
        <p:nvSpPr>
          <p:cNvPr id="60425" name="Rectangle 9"/>
          <p:cNvSpPr>
            <a:spLocks noChangeArrowheads="1"/>
          </p:cNvSpPr>
          <p:nvPr/>
        </p:nvSpPr>
        <p:spPr bwMode="auto">
          <a:xfrm>
            <a:off x="5843588" y="5084763"/>
            <a:ext cx="1465262" cy="257175"/>
          </a:xfrm>
          <a:prstGeom prst="rect">
            <a:avLst/>
          </a:prstGeom>
          <a:noFill/>
          <a:ln w="38100">
            <a:solidFill>
              <a:srgbClr val="FF0000"/>
            </a:solidFill>
            <a:round/>
            <a:headEnd/>
            <a:tailEnd/>
          </a:ln>
        </p:spPr>
        <p:txBody>
          <a:bodyPr>
            <a:prstTxWarp prst="textNoShape">
              <a:avLst/>
            </a:prstTxWarp>
          </a:bodyPr>
          <a:lstStyle/>
          <a:p>
            <a:endParaRPr lang="fr-FR"/>
          </a:p>
        </p:txBody>
      </p:sp>
      <p:sp>
        <p:nvSpPr>
          <p:cNvPr id="60426" name="Rectangle 10"/>
          <p:cNvSpPr>
            <a:spLocks noChangeArrowheads="1"/>
          </p:cNvSpPr>
          <p:nvPr/>
        </p:nvSpPr>
        <p:spPr bwMode="auto">
          <a:xfrm>
            <a:off x="5453063" y="5859463"/>
            <a:ext cx="2214562" cy="255587"/>
          </a:xfrm>
          <a:prstGeom prst="rect">
            <a:avLst/>
          </a:prstGeom>
          <a:noFill/>
          <a:ln w="38100">
            <a:solidFill>
              <a:srgbClr val="FF0000"/>
            </a:solidFill>
            <a:round/>
            <a:headEnd/>
            <a:tailEnd/>
          </a:ln>
        </p:spPr>
        <p:txBody>
          <a:bodyPr>
            <a:prstTxWarp prst="textNoShape">
              <a:avLst/>
            </a:prstTxWarp>
          </a:bodyPr>
          <a:lstStyle/>
          <a:p>
            <a:endParaRPr lang="fr-FR"/>
          </a:p>
        </p:txBody>
      </p:sp>
      <p:sp>
        <p:nvSpPr>
          <p:cNvPr id="2" name="Rectangle 6">
            <a:extLst>
              <a:ext uri="{FF2B5EF4-FFF2-40B4-BE49-F238E27FC236}">
                <a16:creationId xmlns:a16="http://schemas.microsoft.com/office/drawing/2014/main" id="{1DBDBD56-54F8-A416-C39A-372A79F0F99F}"/>
              </a:ext>
            </a:extLst>
          </p:cNvPr>
          <p:cNvSpPr>
            <a:spLocks noChangeArrowheads="1"/>
          </p:cNvSpPr>
          <p:nvPr/>
        </p:nvSpPr>
        <p:spPr bwMode="auto">
          <a:xfrm>
            <a:off x="4260851" y="643048"/>
            <a:ext cx="1606549" cy="442801"/>
          </a:xfrm>
          <a:prstGeom prst="rect">
            <a:avLst/>
          </a:prstGeom>
          <a:noFill/>
          <a:ln w="38100">
            <a:solidFill>
              <a:srgbClr val="7030A0"/>
            </a:solidFill>
            <a:round/>
            <a:headEnd/>
            <a:tailEnd/>
          </a:ln>
        </p:spPr>
        <p:txBody>
          <a:bodyPr>
            <a:prstTxWarp prst="textNoShape">
              <a:avLst/>
            </a:prstTxWarp>
          </a:bodyPr>
          <a:lstStyle/>
          <a:p>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0" y="0"/>
            <a:ext cx="9144000" cy="1219200"/>
          </a:xfrm>
        </p:spPr>
        <p:txBody>
          <a:bodyPr/>
          <a:lstStyle/>
          <a:p>
            <a:pPr algn="l" eaLnBrk="1" hangingPunct="1"/>
            <a:r>
              <a:rPr lang="fr-FR" sz="3600" b="1"/>
              <a:t>I) La géographie qui caractérise les lieux</a:t>
            </a:r>
          </a:p>
        </p:txBody>
      </p:sp>
      <p:sp>
        <p:nvSpPr>
          <p:cNvPr id="18434" name="Rectangle 3"/>
          <p:cNvSpPr>
            <a:spLocks noGrp="1" noChangeArrowheads="1"/>
          </p:cNvSpPr>
          <p:nvPr>
            <p:ph type="body" idx="1"/>
          </p:nvPr>
        </p:nvSpPr>
        <p:spPr>
          <a:xfrm>
            <a:off x="685800" y="1052736"/>
            <a:ext cx="7772400" cy="1295400"/>
          </a:xfrm>
        </p:spPr>
        <p:txBody>
          <a:bodyPr/>
          <a:lstStyle/>
          <a:p>
            <a:pPr eaLnBrk="1" hangingPunct="1">
              <a:buFontTx/>
              <a:buNone/>
            </a:pPr>
            <a:r>
              <a:rPr lang="fr-FR" u="sng" dirty="0"/>
              <a:t>1.1. De l’Antiquité aux Lumières</a:t>
            </a:r>
          </a:p>
          <a:p>
            <a:pPr eaLnBrk="1" hangingPunct="1">
              <a:buFontTx/>
              <a:buNone/>
            </a:pPr>
            <a:r>
              <a:rPr lang="fr-FR" dirty="0"/>
              <a:t>• Les premiers géographes grecs</a:t>
            </a:r>
          </a:p>
          <a:p>
            <a:pPr algn="just" eaLnBrk="1" hangingPunct="1">
              <a:lnSpc>
                <a:spcPct val="90000"/>
              </a:lnSpc>
              <a:buFontTx/>
              <a:buNone/>
            </a:pPr>
            <a:r>
              <a:rPr lang="fr-FR" sz="2800" b="1" dirty="0"/>
              <a:t>L’exploration du monde </a:t>
            </a:r>
            <a:r>
              <a:rPr lang="fr-FR" sz="2800" dirty="0"/>
              <a:t>:</a:t>
            </a:r>
          </a:p>
          <a:p>
            <a:pPr algn="just" eaLnBrk="1" hangingPunct="1">
              <a:lnSpc>
                <a:spcPct val="90000"/>
              </a:lnSpc>
              <a:buFontTx/>
              <a:buNone/>
            </a:pPr>
            <a:r>
              <a:rPr lang="fr-FR" sz="2800" dirty="0">
                <a:latin typeface="Times New Roman" charset="0"/>
              </a:rPr>
              <a:t>« </a:t>
            </a:r>
            <a:r>
              <a:rPr lang="fr-FR" sz="2800" i="1" dirty="0">
                <a:solidFill>
                  <a:srgbClr val="FFFF00"/>
                </a:solidFill>
                <a:latin typeface="Times New Roman" charset="0"/>
              </a:rPr>
              <a:t>Les Celtes ont une passion pour les bijoux. Ils aiment se couvrir d’or ; ils portent des colliers autour du cou et des cercles d’or aux bras et aux poignets […] Les Gaulois sont passionnés par la guerre, ils se mettent vite en colère et aiment se battre. Si on les excite, ils se ruent tous ensemble à la bataille, sans se cacher et sans regarder à droite ni à gauche. Ils sont simples et très irréfléchis, vantards, barbares et sauvages.</a:t>
            </a:r>
            <a:r>
              <a:rPr lang="fr-FR" sz="2800" dirty="0">
                <a:solidFill>
                  <a:srgbClr val="FFFF00"/>
                </a:solidFill>
                <a:latin typeface="Times New Roman" charset="0"/>
              </a:rPr>
              <a:t> </a:t>
            </a:r>
            <a:r>
              <a:rPr lang="fr-FR" sz="2800" dirty="0">
                <a:latin typeface="Times New Roman" charset="0"/>
              </a:rPr>
              <a:t>»</a:t>
            </a:r>
          </a:p>
          <a:p>
            <a:pPr algn="just" eaLnBrk="1" hangingPunct="1">
              <a:lnSpc>
                <a:spcPct val="90000"/>
              </a:lnSpc>
              <a:buFontTx/>
              <a:buNone/>
            </a:pPr>
            <a:r>
              <a:rPr lang="fr-FR" sz="2400" dirty="0">
                <a:latin typeface="Times New Roman" charset="0"/>
              </a:rPr>
              <a:t>D’après Strabon (60 av. J.-C. – 20 </a:t>
            </a:r>
            <a:r>
              <a:rPr lang="fr-FR" sz="2400" dirty="0" err="1">
                <a:latin typeface="Times New Roman" charset="0"/>
              </a:rPr>
              <a:t>ap</a:t>
            </a:r>
            <a:r>
              <a:rPr lang="fr-FR" sz="2400" dirty="0">
                <a:latin typeface="Times New Roman" charset="0"/>
              </a:rPr>
              <a:t>. J.-C.), géographe grec.</a:t>
            </a:r>
          </a:p>
          <a:p>
            <a:pPr eaLnBrk="1" hangingPunct="1">
              <a:buFontTx/>
              <a:buNone/>
            </a:pPr>
            <a:endParaRPr lang="fr-F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ZoneTexte 2"/>
          <p:cNvSpPr txBox="1">
            <a:spLocks noChangeArrowheads="1"/>
          </p:cNvSpPr>
          <p:nvPr/>
        </p:nvSpPr>
        <p:spPr bwMode="auto">
          <a:xfrm>
            <a:off x="0" y="-100013"/>
            <a:ext cx="3124200" cy="1816101"/>
          </a:xfrm>
          <a:prstGeom prst="rect">
            <a:avLst/>
          </a:prstGeom>
          <a:noFill/>
          <a:ln w="9525">
            <a:noFill/>
            <a:miter lim="800000"/>
            <a:headEnd/>
            <a:tailEnd/>
          </a:ln>
        </p:spPr>
        <p:txBody>
          <a:bodyPr>
            <a:prstTxWarp prst="textNoShape">
              <a:avLst/>
            </a:prstTxWarp>
            <a:spAutoFit/>
          </a:bodyPr>
          <a:lstStyle/>
          <a:p>
            <a:r>
              <a:rPr lang="fr-FR" sz="2800"/>
              <a:t>Les programmes de géographie </a:t>
            </a:r>
            <a:r>
              <a:rPr lang="fr-FR" sz="2800">
                <a:solidFill>
                  <a:srgbClr val="FFFF00"/>
                </a:solidFill>
              </a:rPr>
              <a:t>en 2002 </a:t>
            </a:r>
            <a:r>
              <a:rPr lang="fr-FR" sz="2800"/>
              <a:t>au cycle 3 (CE2-CM)</a:t>
            </a:r>
          </a:p>
        </p:txBody>
      </p:sp>
      <p:sp>
        <p:nvSpPr>
          <p:cNvPr id="61442" name="ZoneTexte 5"/>
          <p:cNvSpPr txBox="1">
            <a:spLocks noChangeArrowheads="1"/>
          </p:cNvSpPr>
          <p:nvPr/>
        </p:nvSpPr>
        <p:spPr bwMode="auto">
          <a:xfrm>
            <a:off x="0" y="2205038"/>
            <a:ext cx="2971800" cy="4692650"/>
          </a:xfrm>
          <a:prstGeom prst="rect">
            <a:avLst/>
          </a:prstGeom>
          <a:noFill/>
          <a:ln w="9525">
            <a:noFill/>
            <a:miter lim="800000"/>
            <a:headEnd/>
            <a:tailEnd/>
          </a:ln>
        </p:spPr>
        <p:txBody>
          <a:bodyPr>
            <a:prstTxWarp prst="textNoShape">
              <a:avLst/>
            </a:prstTxWarp>
            <a:spAutoFit/>
          </a:bodyPr>
          <a:lstStyle/>
          <a:p>
            <a:r>
              <a:rPr lang="fr-FR" sz="2300">
                <a:solidFill>
                  <a:srgbClr val="FFFF00"/>
                </a:solidFill>
              </a:rPr>
              <a:t>- « centrés sur la France avec 3 entrées : le monde, l’Europe, la France » </a:t>
            </a:r>
          </a:p>
          <a:p>
            <a:endParaRPr lang="fr-FR" sz="2300">
              <a:solidFill>
                <a:srgbClr val="FFFF00"/>
              </a:solidFill>
            </a:endParaRPr>
          </a:p>
          <a:p>
            <a:r>
              <a:rPr lang="fr-FR" sz="2300">
                <a:solidFill>
                  <a:srgbClr val="FFFF00"/>
                </a:solidFill>
              </a:rPr>
              <a:t>- d’abord la présence humaine avant les éléments physiques</a:t>
            </a:r>
          </a:p>
          <a:p>
            <a:endParaRPr lang="fr-FR" sz="2300">
              <a:solidFill>
                <a:srgbClr val="FFFF00"/>
              </a:solidFill>
            </a:endParaRPr>
          </a:p>
          <a:p>
            <a:r>
              <a:rPr lang="fr-FR" sz="2300">
                <a:solidFill>
                  <a:srgbClr val="FFFF00"/>
                </a:solidFill>
              </a:rPr>
              <a:t>- nouvelles notions : « genres de vie », « réseaux », « facteurs »</a:t>
            </a:r>
          </a:p>
        </p:txBody>
      </p:sp>
      <p:pic>
        <p:nvPicPr>
          <p:cNvPr id="61443" name="Image 4" descr="GeographieC3Programmes2002.jpg"/>
          <p:cNvPicPr>
            <a:picLocks noChangeAspect="1"/>
          </p:cNvPicPr>
          <p:nvPr/>
        </p:nvPicPr>
        <p:blipFill>
          <a:blip r:embed="rId2"/>
          <a:srcRect/>
          <a:stretch>
            <a:fillRect/>
          </a:stretch>
        </p:blipFill>
        <p:spPr bwMode="auto">
          <a:xfrm>
            <a:off x="2867025" y="0"/>
            <a:ext cx="6276975" cy="6858000"/>
          </a:xfrm>
          <a:prstGeom prst="rect">
            <a:avLst/>
          </a:prstGeom>
          <a:noFill/>
          <a:ln w="9525">
            <a:noFill/>
            <a:miter lim="800000"/>
            <a:headEnd/>
            <a:tailEnd/>
          </a:ln>
        </p:spPr>
      </p:pic>
      <p:sp>
        <p:nvSpPr>
          <p:cNvPr id="61444" name="ZoneTexte 4"/>
          <p:cNvSpPr txBox="1">
            <a:spLocks noChangeArrowheads="1"/>
          </p:cNvSpPr>
          <p:nvPr/>
        </p:nvSpPr>
        <p:spPr bwMode="auto">
          <a:xfrm>
            <a:off x="0" y="1700213"/>
            <a:ext cx="1296988" cy="461962"/>
          </a:xfrm>
          <a:prstGeom prst="rect">
            <a:avLst/>
          </a:prstGeom>
          <a:noFill/>
          <a:ln w="9525">
            <a:noFill/>
            <a:miter lim="800000"/>
            <a:headEnd/>
            <a:tailEnd/>
          </a:ln>
        </p:spPr>
        <p:txBody>
          <a:bodyPr wrap="none">
            <a:prstTxWarp prst="textNoShape">
              <a:avLst/>
            </a:prstTxWarp>
            <a:spAutoFit/>
          </a:bodyPr>
          <a:lstStyle/>
          <a:p>
            <a:r>
              <a:rPr lang="fr-FR" dirty="0">
                <a:solidFill>
                  <a:srgbClr val="FFC000"/>
                </a:solidFill>
              </a:rPr>
              <a:t>ORDRE</a:t>
            </a:r>
          </a:p>
        </p:txBody>
      </p:sp>
      <p:sp>
        <p:nvSpPr>
          <p:cNvPr id="2" name="Rectangle 6">
            <a:extLst>
              <a:ext uri="{FF2B5EF4-FFF2-40B4-BE49-F238E27FC236}">
                <a16:creationId xmlns:a16="http://schemas.microsoft.com/office/drawing/2014/main" id="{C50BC4B2-AEA5-2610-63F3-43D359991321}"/>
              </a:ext>
            </a:extLst>
          </p:cNvPr>
          <p:cNvSpPr>
            <a:spLocks noChangeArrowheads="1"/>
          </p:cNvSpPr>
          <p:nvPr/>
        </p:nvSpPr>
        <p:spPr bwMode="auto">
          <a:xfrm>
            <a:off x="2965451" y="3356992"/>
            <a:ext cx="2971800" cy="576064"/>
          </a:xfrm>
          <a:prstGeom prst="rect">
            <a:avLst/>
          </a:prstGeom>
          <a:noFill/>
          <a:ln w="38100">
            <a:solidFill>
              <a:srgbClr val="7030A0"/>
            </a:solidFill>
            <a:round/>
            <a:headEnd/>
            <a:tailEnd/>
          </a:ln>
        </p:spPr>
        <p:txBody>
          <a:bodyPr>
            <a:prstTxWarp prst="textNoShape">
              <a:avLst/>
            </a:prstTxWarp>
          </a:bodyPr>
          <a:lstStyle/>
          <a:p>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ZoneTexte 2"/>
          <p:cNvSpPr txBox="1">
            <a:spLocks noChangeArrowheads="1"/>
          </p:cNvSpPr>
          <p:nvPr/>
        </p:nvSpPr>
        <p:spPr bwMode="auto">
          <a:xfrm>
            <a:off x="0" y="0"/>
            <a:ext cx="3124200" cy="1754188"/>
          </a:xfrm>
          <a:prstGeom prst="rect">
            <a:avLst/>
          </a:prstGeom>
          <a:noFill/>
          <a:ln w="9525">
            <a:noFill/>
            <a:miter lim="800000"/>
            <a:headEnd/>
            <a:tailEnd/>
          </a:ln>
        </p:spPr>
        <p:txBody>
          <a:bodyPr>
            <a:prstTxWarp prst="textNoShape">
              <a:avLst/>
            </a:prstTxWarp>
            <a:spAutoFit/>
          </a:bodyPr>
          <a:lstStyle/>
          <a:p>
            <a:r>
              <a:rPr lang="fr-FR" sz="2800"/>
              <a:t>Les programmes de géographie </a:t>
            </a:r>
            <a:r>
              <a:rPr lang="fr-FR" sz="2800">
                <a:solidFill>
                  <a:srgbClr val="FFFF00"/>
                </a:solidFill>
              </a:rPr>
              <a:t>en 2008</a:t>
            </a:r>
            <a:r>
              <a:rPr lang="fr-FR" sz="2800"/>
              <a:t> au cycle 3 </a:t>
            </a:r>
            <a:r>
              <a:rPr lang="fr-FR"/>
              <a:t>(CE2-CM)</a:t>
            </a:r>
          </a:p>
        </p:txBody>
      </p:sp>
      <p:sp>
        <p:nvSpPr>
          <p:cNvPr id="62466" name="ZoneTexte 5"/>
          <p:cNvSpPr txBox="1">
            <a:spLocks noChangeArrowheads="1"/>
          </p:cNvSpPr>
          <p:nvPr/>
        </p:nvSpPr>
        <p:spPr bwMode="auto">
          <a:xfrm>
            <a:off x="0" y="2205038"/>
            <a:ext cx="2971800" cy="4524375"/>
          </a:xfrm>
          <a:prstGeom prst="rect">
            <a:avLst/>
          </a:prstGeom>
          <a:noFill/>
          <a:ln w="9525">
            <a:noFill/>
            <a:miter lim="800000"/>
            <a:headEnd/>
            <a:tailEnd/>
          </a:ln>
        </p:spPr>
        <p:txBody>
          <a:bodyPr>
            <a:prstTxWarp prst="textNoShape">
              <a:avLst/>
            </a:prstTxWarp>
            <a:spAutoFit/>
          </a:bodyPr>
          <a:lstStyle/>
          <a:p>
            <a:r>
              <a:rPr lang="fr-FR">
                <a:solidFill>
                  <a:srgbClr val="FFFF00"/>
                </a:solidFill>
              </a:rPr>
              <a:t>Nouveautés :</a:t>
            </a:r>
          </a:p>
          <a:p>
            <a:pPr>
              <a:buFontTx/>
              <a:buChar char="-"/>
            </a:pPr>
            <a:r>
              <a:rPr lang="fr-FR">
                <a:solidFill>
                  <a:srgbClr val="FFFF00"/>
                </a:solidFill>
              </a:rPr>
              <a:t> partir du local</a:t>
            </a:r>
          </a:p>
          <a:p>
            <a:pPr>
              <a:buFontTx/>
              <a:buChar char="-"/>
            </a:pPr>
            <a:endParaRPr lang="fr-FR">
              <a:solidFill>
                <a:srgbClr val="FFFF00"/>
              </a:solidFill>
            </a:endParaRPr>
          </a:p>
          <a:p>
            <a:pPr>
              <a:buFontTx/>
              <a:buChar char="-"/>
            </a:pPr>
            <a:r>
              <a:rPr lang="fr-FR">
                <a:solidFill>
                  <a:srgbClr val="FFFF00"/>
                </a:solidFill>
              </a:rPr>
              <a:t> la France, échelle de référence (/local, /régional,/Europe, /monde)</a:t>
            </a:r>
          </a:p>
          <a:p>
            <a:pPr>
              <a:buFontTx/>
              <a:buChar char="-"/>
            </a:pPr>
            <a:endParaRPr lang="fr-FR">
              <a:solidFill>
                <a:srgbClr val="FFFF00"/>
              </a:solidFill>
            </a:endParaRPr>
          </a:p>
          <a:p>
            <a:pPr>
              <a:buFontTx/>
              <a:buChar char="-"/>
            </a:pPr>
            <a:r>
              <a:rPr lang="fr-FR">
                <a:solidFill>
                  <a:srgbClr val="FFFF00"/>
                </a:solidFill>
              </a:rPr>
              <a:t> apparition de verbes d’action « se déplacer », « produire »</a:t>
            </a:r>
          </a:p>
        </p:txBody>
      </p:sp>
      <p:pic>
        <p:nvPicPr>
          <p:cNvPr id="62467" name="Image 6" descr="GeographieC3Programmes2008DARCOS.jpg"/>
          <p:cNvPicPr>
            <a:picLocks noChangeAspect="1"/>
          </p:cNvPicPr>
          <p:nvPr/>
        </p:nvPicPr>
        <p:blipFill>
          <a:blip r:embed="rId2"/>
          <a:srcRect/>
          <a:stretch>
            <a:fillRect/>
          </a:stretch>
        </p:blipFill>
        <p:spPr bwMode="auto">
          <a:xfrm>
            <a:off x="2967038" y="152400"/>
            <a:ext cx="6176962" cy="6553200"/>
          </a:xfrm>
          <a:prstGeom prst="rect">
            <a:avLst/>
          </a:prstGeom>
          <a:noFill/>
          <a:ln w="9525">
            <a:noFill/>
            <a:miter lim="800000"/>
            <a:headEnd/>
            <a:tailEnd/>
          </a:ln>
        </p:spPr>
      </p:pic>
      <p:sp>
        <p:nvSpPr>
          <p:cNvPr id="62468" name="ZoneTexte 4"/>
          <p:cNvSpPr txBox="1">
            <a:spLocks noChangeArrowheads="1"/>
          </p:cNvSpPr>
          <p:nvPr/>
        </p:nvSpPr>
        <p:spPr bwMode="auto">
          <a:xfrm>
            <a:off x="0" y="1754188"/>
            <a:ext cx="1296988" cy="461962"/>
          </a:xfrm>
          <a:prstGeom prst="rect">
            <a:avLst/>
          </a:prstGeom>
          <a:noFill/>
          <a:ln w="9525">
            <a:noFill/>
            <a:miter lim="800000"/>
            <a:headEnd/>
            <a:tailEnd/>
          </a:ln>
        </p:spPr>
        <p:txBody>
          <a:bodyPr wrap="none">
            <a:prstTxWarp prst="textNoShape">
              <a:avLst/>
            </a:prstTxWarp>
            <a:spAutoFit/>
          </a:bodyPr>
          <a:lstStyle/>
          <a:p>
            <a:r>
              <a:rPr lang="fr-FR" dirty="0">
                <a:solidFill>
                  <a:srgbClr val="FFC000"/>
                </a:solidFill>
              </a:rPr>
              <a:t>ORDRE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ZoneTexte 2"/>
          <p:cNvSpPr txBox="1">
            <a:spLocks noChangeArrowheads="1"/>
          </p:cNvSpPr>
          <p:nvPr/>
        </p:nvSpPr>
        <p:spPr bwMode="auto">
          <a:xfrm>
            <a:off x="0" y="0"/>
            <a:ext cx="9296400" cy="523875"/>
          </a:xfrm>
          <a:prstGeom prst="rect">
            <a:avLst/>
          </a:prstGeom>
          <a:noFill/>
          <a:ln w="9525">
            <a:noFill/>
            <a:miter lim="800000"/>
            <a:headEnd/>
            <a:tailEnd/>
          </a:ln>
        </p:spPr>
        <p:txBody>
          <a:bodyPr>
            <a:prstTxWarp prst="textNoShape">
              <a:avLst/>
            </a:prstTxWarp>
            <a:spAutoFit/>
          </a:bodyPr>
          <a:lstStyle/>
          <a:p>
            <a:r>
              <a:rPr lang="fr-FR" sz="2800" dirty="0"/>
              <a:t>Les programmes de géographie </a:t>
            </a:r>
            <a:r>
              <a:rPr lang="fr-FR" sz="2800" dirty="0">
                <a:solidFill>
                  <a:srgbClr val="FFFF00"/>
                </a:solidFill>
              </a:rPr>
              <a:t>en 2020 </a:t>
            </a:r>
            <a:r>
              <a:rPr lang="fr-FR" sz="2800" dirty="0"/>
              <a:t>au cycle 3 (CM)</a:t>
            </a:r>
          </a:p>
        </p:txBody>
      </p:sp>
      <p:sp>
        <p:nvSpPr>
          <p:cNvPr id="63490" name="ZoneTexte 5"/>
          <p:cNvSpPr txBox="1">
            <a:spLocks noChangeArrowheads="1"/>
          </p:cNvSpPr>
          <p:nvPr/>
        </p:nvSpPr>
        <p:spPr bwMode="auto">
          <a:xfrm>
            <a:off x="0" y="5271939"/>
            <a:ext cx="9296400" cy="1570037"/>
          </a:xfrm>
          <a:prstGeom prst="rect">
            <a:avLst/>
          </a:prstGeom>
          <a:noFill/>
          <a:ln w="9525">
            <a:noFill/>
            <a:miter lim="800000"/>
            <a:headEnd/>
            <a:tailEnd/>
          </a:ln>
        </p:spPr>
        <p:txBody>
          <a:bodyPr>
            <a:prstTxWarp prst="textNoShape">
              <a:avLst/>
            </a:prstTxWarp>
            <a:spAutoFit/>
          </a:bodyPr>
          <a:lstStyle/>
          <a:p>
            <a:pPr>
              <a:buFontTx/>
              <a:buChar char="-"/>
            </a:pPr>
            <a:r>
              <a:rPr lang="fr-FR" dirty="0">
                <a:solidFill>
                  <a:srgbClr val="FFFF00"/>
                </a:solidFill>
              </a:rPr>
              <a:t> </a:t>
            </a:r>
            <a:r>
              <a:rPr lang="fr-FR" dirty="0">
                <a:solidFill>
                  <a:srgbClr val="FFC000"/>
                </a:solidFill>
              </a:rPr>
              <a:t>partir du local</a:t>
            </a:r>
            <a:r>
              <a:rPr lang="fr-FR" dirty="0">
                <a:solidFill>
                  <a:srgbClr val="FFFF00"/>
                </a:solidFill>
              </a:rPr>
              <a:t>, identifier les </a:t>
            </a:r>
            <a:r>
              <a:rPr lang="fr-FR" dirty="0">
                <a:solidFill>
                  <a:srgbClr val="FFC000"/>
                </a:solidFill>
              </a:rPr>
              <a:t>usages spatiaux</a:t>
            </a:r>
            <a:r>
              <a:rPr lang="fr-FR" dirty="0">
                <a:solidFill>
                  <a:srgbClr val="FFFF00"/>
                </a:solidFill>
              </a:rPr>
              <a:t>, intégrer les </a:t>
            </a:r>
            <a:r>
              <a:rPr lang="fr-FR" altLang="ja-JP" dirty="0">
                <a:solidFill>
                  <a:srgbClr val="FFFF00"/>
                </a:solidFill>
              </a:rPr>
              <a:t>mobilités</a:t>
            </a:r>
          </a:p>
          <a:p>
            <a:pPr>
              <a:buFontTx/>
              <a:buChar char="-"/>
            </a:pPr>
            <a:r>
              <a:rPr lang="fr-FR" dirty="0">
                <a:solidFill>
                  <a:srgbClr val="FFFF00"/>
                </a:solidFill>
              </a:rPr>
              <a:t> une démarche d’</a:t>
            </a:r>
            <a:r>
              <a:rPr lang="fr-FR" dirty="0">
                <a:solidFill>
                  <a:srgbClr val="FFC000"/>
                </a:solidFill>
              </a:rPr>
              <a:t>exploration</a:t>
            </a:r>
            <a:r>
              <a:rPr lang="fr-FR" dirty="0">
                <a:solidFill>
                  <a:srgbClr val="FFFF00"/>
                </a:solidFill>
              </a:rPr>
              <a:t> et d’</a:t>
            </a:r>
            <a:r>
              <a:rPr lang="fr-FR" dirty="0">
                <a:solidFill>
                  <a:srgbClr val="FFC000"/>
                </a:solidFill>
              </a:rPr>
              <a:t>études de cas </a:t>
            </a:r>
            <a:r>
              <a:rPr lang="fr-FR" dirty="0">
                <a:solidFill>
                  <a:srgbClr val="FFFF00"/>
                </a:solidFill>
              </a:rPr>
              <a:t>(du subjectif à l’objectif, du proche au lointain) </a:t>
            </a:r>
            <a:r>
              <a:rPr lang="fr-FR" dirty="0">
                <a:solidFill>
                  <a:srgbClr val="FFC000"/>
                </a:solidFill>
              </a:rPr>
              <a:t>avec verbes d’action </a:t>
            </a:r>
            <a:r>
              <a:rPr lang="fr-FR" dirty="0">
                <a:solidFill>
                  <a:srgbClr val="FFFF00"/>
                </a:solidFill>
              </a:rPr>
              <a:t>: habiter, consommer, se déplacer, communiquer, mieux habiter </a:t>
            </a:r>
            <a:r>
              <a:rPr lang="fr-FR" sz="2000" i="1" dirty="0">
                <a:solidFill>
                  <a:srgbClr val="FFFF00"/>
                </a:solidFill>
              </a:rPr>
              <a:t>(prospective)</a:t>
            </a:r>
          </a:p>
        </p:txBody>
      </p:sp>
      <p:pic>
        <p:nvPicPr>
          <p:cNvPr id="63491" name="Image 7" descr="C3ReperesAnnuelsProgrammationGeoCM1Net.jpg"/>
          <p:cNvPicPr>
            <a:picLocks noChangeAspect="1"/>
          </p:cNvPicPr>
          <p:nvPr/>
        </p:nvPicPr>
        <p:blipFill>
          <a:blip r:embed="rId2"/>
          <a:srcRect/>
          <a:stretch>
            <a:fillRect/>
          </a:stretch>
        </p:blipFill>
        <p:spPr bwMode="auto">
          <a:xfrm>
            <a:off x="0" y="881608"/>
            <a:ext cx="4386263" cy="4419600"/>
          </a:xfrm>
          <a:prstGeom prst="rect">
            <a:avLst/>
          </a:prstGeom>
          <a:noFill/>
          <a:ln w="9525">
            <a:noFill/>
            <a:miter lim="800000"/>
            <a:headEnd/>
            <a:tailEnd/>
          </a:ln>
        </p:spPr>
      </p:pic>
      <p:pic>
        <p:nvPicPr>
          <p:cNvPr id="63492" name="Image 8" descr="C3ReperesAnnuelsProgrammationGeoCM2Net.jpg"/>
          <p:cNvPicPr>
            <a:picLocks noChangeAspect="1"/>
          </p:cNvPicPr>
          <p:nvPr/>
        </p:nvPicPr>
        <p:blipFill>
          <a:blip r:embed="rId3"/>
          <a:srcRect/>
          <a:stretch>
            <a:fillRect/>
          </a:stretch>
        </p:blipFill>
        <p:spPr bwMode="auto">
          <a:xfrm>
            <a:off x="4367213" y="891133"/>
            <a:ext cx="4776787" cy="4410075"/>
          </a:xfrm>
          <a:prstGeom prst="rect">
            <a:avLst/>
          </a:prstGeom>
          <a:noFill/>
          <a:ln w="9525">
            <a:noFill/>
            <a:miter lim="800000"/>
            <a:headEnd/>
            <a:tailEnd/>
          </a:ln>
        </p:spPr>
      </p:pic>
      <p:sp>
        <p:nvSpPr>
          <p:cNvPr id="2" name="ZoneTexte 1">
            <a:extLst>
              <a:ext uri="{FF2B5EF4-FFF2-40B4-BE49-F238E27FC236}">
                <a16:creationId xmlns:a16="http://schemas.microsoft.com/office/drawing/2014/main" id="{F7B6EB3B-761D-BA41-941B-3C2C2BA1DA2B}"/>
              </a:ext>
            </a:extLst>
          </p:cNvPr>
          <p:cNvSpPr txBox="1"/>
          <p:nvPr/>
        </p:nvSpPr>
        <p:spPr>
          <a:xfrm>
            <a:off x="2700334" y="467147"/>
            <a:ext cx="3720890" cy="461665"/>
          </a:xfrm>
          <a:prstGeom prst="rect">
            <a:avLst/>
          </a:prstGeom>
          <a:noFill/>
        </p:spPr>
        <p:txBody>
          <a:bodyPr wrap="none" rtlCol="0">
            <a:spAutoFit/>
          </a:bodyPr>
          <a:lstStyle/>
          <a:p>
            <a:r>
              <a:rPr lang="fr-US" b="1" dirty="0">
                <a:solidFill>
                  <a:srgbClr val="FFFF00"/>
                </a:solidFill>
              </a:rPr>
              <a:t>La notion clé : HABITER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89BC2F59-E429-AC1A-12C6-FA7C6EC49CF9}"/>
              </a:ext>
            </a:extLst>
          </p:cNvPr>
          <p:cNvSpPr>
            <a:spLocks noGrp="1"/>
          </p:cNvSpPr>
          <p:nvPr>
            <p:ph type="title"/>
          </p:nvPr>
        </p:nvSpPr>
        <p:spPr>
          <a:xfrm>
            <a:off x="-1" y="260648"/>
            <a:ext cx="9144000" cy="606175"/>
          </a:xfrm>
          <a:solidFill>
            <a:schemeClr val="tx1">
              <a:lumMod val="95000"/>
            </a:schemeClr>
          </a:solidFill>
        </p:spPr>
        <p:txBody>
          <a:bodyPr/>
          <a:lstStyle/>
          <a:p>
            <a:r>
              <a:rPr lang="fr-FR" sz="2400" b="1" kern="100" dirty="0">
                <a:solidFill>
                  <a:srgbClr val="002060"/>
                </a:solidFill>
                <a:effectLst/>
                <a:latin typeface="Calibri" panose="020F0502020204030204" pitchFamily="34" charset="0"/>
                <a:ea typeface="DengXian" panose="02010600030101010101" pitchFamily="2" charset="-122"/>
                <a:cs typeface="Times New Roman" panose="02020603050405020304" pitchFamily="18" charset="0"/>
              </a:rPr>
              <a:t>Les projets de nouveaux programmes 2025 en géographie </a:t>
            </a:r>
            <a:r>
              <a:rPr lang="fr-FR" sz="2400" b="1" kern="100" dirty="0">
                <a:solidFill>
                  <a:srgbClr val="002060"/>
                </a:solidFill>
                <a:latin typeface="Calibri" panose="020F0502020204030204" pitchFamily="34" charset="0"/>
                <a:ea typeface="DengXian" panose="02010600030101010101" pitchFamily="2" charset="-122"/>
                <a:cs typeface="Times New Roman" panose="02020603050405020304" pitchFamily="18" charset="0"/>
              </a:rPr>
              <a:t>(</a:t>
            </a:r>
            <a:r>
              <a:rPr lang="fr-FR" sz="2400" b="1" kern="100" dirty="0">
                <a:solidFill>
                  <a:srgbClr val="002060"/>
                </a:solidFill>
                <a:effectLst/>
                <a:latin typeface="Calibri" panose="020F0502020204030204" pitchFamily="34" charset="0"/>
                <a:ea typeface="DengXian" panose="02010600030101010101" pitchFamily="2" charset="-122"/>
                <a:cs typeface="Times New Roman" panose="02020603050405020304" pitchFamily="18" charset="0"/>
              </a:rPr>
              <a:t>cycle 2 et 3)</a:t>
            </a:r>
            <a:endParaRPr lang="fr-FR" sz="2400" dirty="0">
              <a:solidFill>
                <a:srgbClr val="002060"/>
              </a:solidFill>
            </a:endParaRPr>
          </a:p>
        </p:txBody>
      </p:sp>
      <p:pic>
        <p:nvPicPr>
          <p:cNvPr id="7" name="Image 6">
            <a:extLst>
              <a:ext uri="{FF2B5EF4-FFF2-40B4-BE49-F238E27FC236}">
                <a16:creationId xmlns:a16="http://schemas.microsoft.com/office/drawing/2014/main" id="{3C930147-B12C-E381-5375-524B7EB74279}"/>
              </a:ext>
            </a:extLst>
          </p:cNvPr>
          <p:cNvPicPr>
            <a:picLocks noChangeAspect="1"/>
          </p:cNvPicPr>
          <p:nvPr/>
        </p:nvPicPr>
        <p:blipFill>
          <a:blip r:embed="rId2"/>
          <a:stretch>
            <a:fillRect/>
          </a:stretch>
        </p:blipFill>
        <p:spPr>
          <a:xfrm>
            <a:off x="39050" y="1196752"/>
            <a:ext cx="9065899" cy="5229630"/>
          </a:xfrm>
          <a:prstGeom prst="rect">
            <a:avLst/>
          </a:prstGeom>
        </p:spPr>
      </p:pic>
    </p:spTree>
    <p:extLst>
      <p:ext uri="{BB962C8B-B14F-4D97-AF65-F5344CB8AC3E}">
        <p14:creationId xmlns:p14="http://schemas.microsoft.com/office/powerpoint/2010/main" val="13389717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title"/>
          </p:nvPr>
        </p:nvSpPr>
        <p:spPr>
          <a:xfrm>
            <a:off x="381000" y="-152400"/>
            <a:ext cx="7772400" cy="838200"/>
          </a:xfrm>
        </p:spPr>
        <p:txBody>
          <a:bodyPr/>
          <a:lstStyle/>
          <a:p>
            <a:pPr eaLnBrk="1" hangingPunct="1"/>
            <a:r>
              <a:rPr lang="fr-FR"/>
              <a:t>Conclusion</a:t>
            </a:r>
          </a:p>
        </p:txBody>
      </p:sp>
      <p:sp>
        <p:nvSpPr>
          <p:cNvPr id="53251" name="Rectangle 3"/>
          <p:cNvSpPr>
            <a:spLocks noGrp="1" noChangeArrowheads="1"/>
          </p:cNvSpPr>
          <p:nvPr>
            <p:ph type="body" idx="1"/>
          </p:nvPr>
        </p:nvSpPr>
        <p:spPr>
          <a:xfrm>
            <a:off x="107504" y="476250"/>
            <a:ext cx="8497886" cy="3276600"/>
          </a:xfrm>
        </p:spPr>
        <p:txBody>
          <a:bodyPr/>
          <a:lstStyle/>
          <a:p>
            <a:pPr algn="just" eaLnBrk="1" hangingPunct="1">
              <a:buFontTx/>
              <a:buNone/>
            </a:pPr>
            <a:r>
              <a:rPr lang="fr-FR" sz="2800" dirty="0"/>
              <a:t>« </a:t>
            </a:r>
            <a:r>
              <a:rPr lang="fr-FR" sz="2800" dirty="0">
                <a:solidFill>
                  <a:srgbClr val="FFFF00"/>
                </a:solidFill>
                <a:latin typeface="Times" charset="0"/>
              </a:rPr>
              <a:t>La </a:t>
            </a:r>
            <a:r>
              <a:rPr lang="fr-FR" sz="2800" b="1" dirty="0">
                <a:solidFill>
                  <a:srgbClr val="FFFF00"/>
                </a:solidFill>
                <a:latin typeface="Times" charset="0"/>
              </a:rPr>
              <a:t>géographie, [est l’] étude de l’organisation de l’espace par les sociétés</a:t>
            </a:r>
            <a:r>
              <a:rPr lang="fr-FR" sz="2800" dirty="0">
                <a:latin typeface="Times" charset="0"/>
              </a:rPr>
              <a:t>, centrée [au cycle 3] sur la </a:t>
            </a:r>
            <a:r>
              <a:rPr lang="fr-FR" sz="2800" b="1" dirty="0">
                <a:solidFill>
                  <a:srgbClr val="FF6600"/>
                </a:solidFill>
                <a:latin typeface="Times" charset="0"/>
              </a:rPr>
              <a:t>lecture </a:t>
            </a:r>
            <a:r>
              <a:rPr lang="fr-FR" sz="2800" dirty="0">
                <a:latin typeface="Times" charset="0"/>
              </a:rPr>
              <a:t>[l’analyse] </a:t>
            </a:r>
            <a:r>
              <a:rPr lang="fr-FR" sz="2800" b="1" dirty="0">
                <a:solidFill>
                  <a:srgbClr val="FF6600"/>
                </a:solidFill>
                <a:latin typeface="Times" charset="0"/>
              </a:rPr>
              <a:t>des paysages </a:t>
            </a:r>
            <a:r>
              <a:rPr lang="fr-FR" sz="2800" dirty="0">
                <a:latin typeface="Times" charset="0"/>
              </a:rPr>
              <a:t>et des </a:t>
            </a:r>
            <a:r>
              <a:rPr lang="fr-FR" sz="2800" b="1" dirty="0">
                <a:solidFill>
                  <a:srgbClr val="FF6600"/>
                </a:solidFill>
                <a:latin typeface="Times" charset="0"/>
              </a:rPr>
              <a:t>représentations de l’espace</a:t>
            </a:r>
            <a:r>
              <a:rPr lang="fr-FR" sz="2800" b="1" dirty="0">
                <a:solidFill>
                  <a:srgbClr val="B9FFB9"/>
                </a:solidFill>
                <a:latin typeface="Times" charset="0"/>
              </a:rPr>
              <a:t> </a:t>
            </a:r>
            <a:r>
              <a:rPr lang="fr-FR" sz="2800" dirty="0">
                <a:latin typeface="Times" charset="0"/>
              </a:rPr>
              <a:t>[les cartes] » 	 </a:t>
            </a:r>
            <a:r>
              <a:rPr lang="fr-FR" sz="2800" u="sng" dirty="0">
                <a:solidFill>
                  <a:srgbClr val="2CFF2C"/>
                </a:solidFill>
                <a:latin typeface="Times" charset="0"/>
              </a:rPr>
              <a:t>Programme </a:t>
            </a:r>
            <a:r>
              <a:rPr lang="fr-FR" altLang="ja-JP" sz="2800" u="sng" dirty="0">
                <a:solidFill>
                  <a:srgbClr val="2CFF2C"/>
                </a:solidFill>
                <a:latin typeface="Times" charset="0"/>
              </a:rPr>
              <a:t>2002, c</a:t>
            </a:r>
            <a:r>
              <a:rPr lang="fr-FR" sz="2800" u="sng" dirty="0">
                <a:solidFill>
                  <a:srgbClr val="2CFF2C"/>
                </a:solidFill>
                <a:latin typeface="Times" charset="0"/>
              </a:rPr>
              <a:t>ycle 3, Géographie, objectifs</a:t>
            </a:r>
            <a:r>
              <a:rPr lang="fr-FR" sz="2800" dirty="0">
                <a:latin typeface="Times" charset="0"/>
              </a:rPr>
              <a:t>.</a:t>
            </a:r>
          </a:p>
        </p:txBody>
      </p:sp>
      <p:sp>
        <p:nvSpPr>
          <p:cNvPr id="64515" name="Rectangle 4"/>
          <p:cNvSpPr>
            <a:spLocks noChangeArrowheads="1"/>
          </p:cNvSpPr>
          <p:nvPr/>
        </p:nvSpPr>
        <p:spPr bwMode="auto">
          <a:xfrm>
            <a:off x="381000" y="2708275"/>
            <a:ext cx="8305800" cy="1800225"/>
          </a:xfrm>
          <a:prstGeom prst="rect">
            <a:avLst/>
          </a:prstGeom>
          <a:noFill/>
          <a:ln w="9525">
            <a:noFill/>
            <a:miter lim="800000"/>
            <a:headEnd/>
            <a:tailEnd/>
          </a:ln>
        </p:spPr>
        <p:txBody>
          <a:bodyPr>
            <a:prstTxWarp prst="textNoShape">
              <a:avLst/>
            </a:prstTxWarp>
            <a:spAutoFit/>
          </a:bodyPr>
          <a:lstStyle/>
          <a:p>
            <a:pPr algn="just"/>
            <a:r>
              <a:rPr lang="fr-FR" sz="2800">
                <a:latin typeface="Times New Roman" charset="0"/>
              </a:rPr>
              <a:t>« Le programme de géographie a pour </a:t>
            </a:r>
            <a:r>
              <a:rPr lang="fr-FR" sz="2800" b="1">
                <a:solidFill>
                  <a:srgbClr val="FFFF00"/>
                </a:solidFill>
                <a:latin typeface="Times New Roman" charset="0"/>
              </a:rPr>
              <a:t>objectif</a:t>
            </a:r>
            <a:r>
              <a:rPr lang="fr-FR" sz="2800">
                <a:latin typeface="Times New Roman" charset="0"/>
              </a:rPr>
              <a:t> de </a:t>
            </a:r>
            <a:r>
              <a:rPr lang="fr-FR" sz="2800" b="1">
                <a:solidFill>
                  <a:srgbClr val="FFFF00"/>
                </a:solidFill>
                <a:latin typeface="Times New Roman" charset="0"/>
              </a:rPr>
              <a:t>décrire et de comprendre comment les hommes vivent et aménagent leurs territoires</a:t>
            </a:r>
            <a:r>
              <a:rPr lang="fr-FR" sz="2800">
                <a:latin typeface="Times New Roman" charset="0"/>
              </a:rPr>
              <a:t>. »</a:t>
            </a:r>
          </a:p>
          <a:p>
            <a:pPr algn="just"/>
            <a:r>
              <a:rPr lang="fr-FR" sz="2800" u="sng">
                <a:solidFill>
                  <a:srgbClr val="2CFF2C"/>
                </a:solidFill>
                <a:latin typeface="Times" charset="0"/>
              </a:rPr>
              <a:t>Programme </a:t>
            </a:r>
            <a:r>
              <a:rPr lang="fr-FR" altLang="ja-JP" sz="2800" u="sng">
                <a:solidFill>
                  <a:srgbClr val="2CFF2C"/>
                </a:solidFill>
                <a:latin typeface="Times" charset="0"/>
              </a:rPr>
              <a:t>2008, c</a:t>
            </a:r>
            <a:r>
              <a:rPr lang="fr-FR" sz="2800" u="sng">
                <a:solidFill>
                  <a:srgbClr val="2CFF2C"/>
                </a:solidFill>
                <a:latin typeface="Times" charset="0"/>
              </a:rPr>
              <a:t>ycle 3, Géographie</a:t>
            </a:r>
            <a:r>
              <a:rPr lang="fr-FR" sz="2800">
                <a:latin typeface="Times" charset="0"/>
              </a:rPr>
              <a:t>.</a:t>
            </a:r>
          </a:p>
        </p:txBody>
      </p:sp>
      <p:sp>
        <p:nvSpPr>
          <p:cNvPr id="64516" name="Rectangle 4"/>
          <p:cNvSpPr>
            <a:spLocks noChangeArrowheads="1"/>
          </p:cNvSpPr>
          <p:nvPr/>
        </p:nvSpPr>
        <p:spPr bwMode="auto">
          <a:xfrm>
            <a:off x="395288" y="4495800"/>
            <a:ext cx="8497887" cy="2246313"/>
          </a:xfrm>
          <a:prstGeom prst="rect">
            <a:avLst/>
          </a:prstGeom>
          <a:noFill/>
          <a:ln w="9525">
            <a:noFill/>
            <a:miter lim="800000"/>
            <a:headEnd/>
            <a:tailEnd/>
          </a:ln>
        </p:spPr>
        <p:txBody>
          <a:bodyPr>
            <a:prstTxWarp prst="textNoShape">
              <a:avLst/>
            </a:prstTxWarp>
            <a:spAutoFit/>
          </a:bodyPr>
          <a:lstStyle/>
          <a:p>
            <a:pPr algn="just"/>
            <a:r>
              <a:rPr lang="fr-FR" sz="2800" dirty="0">
                <a:latin typeface="Times New Roman" charset="0"/>
              </a:rPr>
              <a:t>« faire entrer les élèves, </a:t>
            </a:r>
            <a:r>
              <a:rPr lang="fr-FR" sz="2800" b="1" dirty="0">
                <a:solidFill>
                  <a:srgbClr val="FFFF00"/>
                </a:solidFill>
                <a:latin typeface="Times New Roman" charset="0"/>
              </a:rPr>
              <a:t>à partir de cas très concrets</a:t>
            </a:r>
            <a:r>
              <a:rPr lang="fr-FR" sz="2800" dirty="0">
                <a:latin typeface="Times New Roman" charset="0"/>
              </a:rPr>
              <a:t>, dans le </a:t>
            </a:r>
            <a:r>
              <a:rPr lang="fr-FR" sz="2800" b="1" dirty="0">
                <a:solidFill>
                  <a:srgbClr val="FFFF00"/>
                </a:solidFill>
                <a:latin typeface="Times New Roman" charset="0"/>
              </a:rPr>
              <a:t>raisonnement géographique </a:t>
            </a:r>
            <a:r>
              <a:rPr lang="fr-FR" sz="2800" dirty="0">
                <a:latin typeface="Times New Roman" charset="0"/>
              </a:rPr>
              <a:t>par la découverte »</a:t>
            </a:r>
          </a:p>
          <a:p>
            <a:pPr algn="just"/>
            <a:r>
              <a:rPr lang="fr-FR" sz="2800" dirty="0">
                <a:latin typeface="Times New Roman" charset="0"/>
              </a:rPr>
              <a:t>« observer </a:t>
            </a:r>
            <a:r>
              <a:rPr lang="fr-FR" sz="2800" b="1" dirty="0">
                <a:solidFill>
                  <a:srgbClr val="FFFF00"/>
                </a:solidFill>
                <a:latin typeface="Times New Roman" charset="0"/>
              </a:rPr>
              <a:t>les façons dont les humains organisent et pratiquent leurs espaces de vie à toutes les échelles</a:t>
            </a:r>
            <a:r>
              <a:rPr lang="fr-FR" sz="2800" dirty="0">
                <a:latin typeface="Times New Roman" charset="0"/>
              </a:rPr>
              <a:t> »</a:t>
            </a:r>
          </a:p>
          <a:p>
            <a:pPr algn="just"/>
            <a:r>
              <a:rPr lang="fr-FR" sz="2800" u="sng" dirty="0">
                <a:solidFill>
                  <a:srgbClr val="2CFF2C"/>
                </a:solidFill>
                <a:latin typeface="Times" charset="0"/>
              </a:rPr>
              <a:t>Programme </a:t>
            </a:r>
            <a:r>
              <a:rPr lang="fr-FR" altLang="ja-JP" sz="2800" u="sng" dirty="0">
                <a:solidFill>
                  <a:srgbClr val="2CFF2C"/>
                </a:solidFill>
                <a:latin typeface="Times" charset="0"/>
              </a:rPr>
              <a:t>c</a:t>
            </a:r>
            <a:r>
              <a:rPr lang="fr-FR" sz="2800" u="sng" dirty="0">
                <a:solidFill>
                  <a:srgbClr val="2CFF2C"/>
                </a:solidFill>
                <a:latin typeface="Times" charset="0"/>
              </a:rPr>
              <a:t>ycle 3, Géographie, 2020</a:t>
            </a:r>
            <a:r>
              <a:rPr lang="fr-FR" sz="2800" dirty="0">
                <a:latin typeface="Times"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5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5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p:bldP spid="64515" grpId="0"/>
      <p:bldP spid="6451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AutoShape 1"/>
          <p:cNvSpPr>
            <a:spLocks noChangeArrowheads="1"/>
          </p:cNvSpPr>
          <p:nvPr/>
        </p:nvSpPr>
        <p:spPr bwMode="auto">
          <a:xfrm>
            <a:off x="2926904" y="623838"/>
            <a:ext cx="2895600" cy="1797050"/>
          </a:xfrm>
          <a:prstGeom prst="roundRect">
            <a:avLst>
              <a:gd name="adj" fmla="val 16667"/>
            </a:avLst>
          </a:prstGeom>
          <a:solidFill>
            <a:srgbClr val="FFFF99"/>
          </a:solidFill>
          <a:ln w="9525">
            <a:solidFill>
              <a:srgbClr val="000000"/>
            </a:solidFill>
            <a:round/>
            <a:headEnd/>
            <a:tailEnd/>
          </a:ln>
        </p:spPr>
        <p:txBody>
          <a:bodyPr wrap="none" lIns="81639" tIns="60021" rIns="81639" bIns="40820" anchor="ctr">
            <a:prstTxWarp prst="textNoShape">
              <a:avLst/>
            </a:prstTxWarp>
          </a:bodyPr>
          <a:lstStyle/>
          <a:p>
            <a:pPr algn="ctr">
              <a:tabLst>
                <a:tab pos="655638" algn="l"/>
                <a:tab pos="1312863" algn="l"/>
                <a:tab pos="1968500" algn="l"/>
                <a:tab pos="2625725" algn="l"/>
                <a:tab pos="3282950" algn="l"/>
              </a:tabLst>
            </a:pPr>
            <a:r>
              <a:rPr lang="fr-FR" sz="2200" b="1" dirty="0">
                <a:solidFill>
                  <a:srgbClr val="FF0000"/>
                </a:solidFill>
              </a:rPr>
              <a:t>Quelle géographie</a:t>
            </a:r>
          </a:p>
          <a:p>
            <a:pPr algn="ctr">
              <a:tabLst>
                <a:tab pos="655638" algn="l"/>
                <a:tab pos="1312863" algn="l"/>
                <a:tab pos="1968500" algn="l"/>
                <a:tab pos="2625725" algn="l"/>
                <a:tab pos="3282950" algn="l"/>
              </a:tabLst>
            </a:pPr>
            <a:r>
              <a:rPr lang="fr-FR" sz="2200" b="1" dirty="0">
                <a:solidFill>
                  <a:srgbClr val="FF0000"/>
                </a:solidFill>
              </a:rPr>
              <a:t>enseigner</a:t>
            </a:r>
          </a:p>
          <a:p>
            <a:pPr algn="ctr">
              <a:tabLst>
                <a:tab pos="655638" algn="l"/>
                <a:tab pos="1312863" algn="l"/>
                <a:tab pos="1968500" algn="l"/>
                <a:tab pos="2625725" algn="l"/>
                <a:tab pos="3282950" algn="l"/>
              </a:tabLst>
            </a:pPr>
            <a:r>
              <a:rPr lang="fr-FR" sz="2200" b="1" dirty="0">
                <a:solidFill>
                  <a:srgbClr val="FF0000"/>
                </a:solidFill>
              </a:rPr>
              <a:t>aujourd'hui ?</a:t>
            </a:r>
          </a:p>
        </p:txBody>
      </p:sp>
      <p:sp>
        <p:nvSpPr>
          <p:cNvPr id="66562" name="Rectangle 2"/>
          <p:cNvSpPr>
            <a:spLocks noChangeArrowheads="1"/>
          </p:cNvSpPr>
          <p:nvPr/>
        </p:nvSpPr>
        <p:spPr bwMode="auto">
          <a:xfrm>
            <a:off x="1282552" y="3048000"/>
            <a:ext cx="5987752" cy="1524000"/>
          </a:xfrm>
          <a:prstGeom prst="rect">
            <a:avLst/>
          </a:prstGeom>
          <a:solidFill>
            <a:srgbClr val="FFFFFF"/>
          </a:solidFill>
          <a:ln w="9525">
            <a:solidFill>
              <a:srgbClr val="000000"/>
            </a:solidFill>
            <a:round/>
            <a:headEnd/>
            <a:tailEnd/>
          </a:ln>
        </p:spPr>
        <p:txBody>
          <a:bodyPr wrap="none" lIns="81639" tIns="55221" rIns="81639" bIns="40820" anchor="ctr">
            <a:prstTxWarp prst="textNoShape">
              <a:avLst/>
            </a:prstTxWarp>
          </a:bodyPr>
          <a:lstStyle/>
          <a:p>
            <a:pPr algn="ctr">
              <a:tabLst>
                <a:tab pos="655638" algn="l"/>
                <a:tab pos="1312863" algn="l"/>
                <a:tab pos="1968500" algn="l"/>
                <a:tab pos="2625725" algn="l"/>
                <a:tab pos="3282950" algn="l"/>
              </a:tabLst>
            </a:pPr>
            <a:r>
              <a:rPr lang="fr-FR" dirty="0">
                <a:solidFill>
                  <a:srgbClr val="000000"/>
                </a:solidFill>
              </a:rPr>
              <a:t>Une géographie</a:t>
            </a:r>
          </a:p>
          <a:p>
            <a:pPr algn="ctr">
              <a:tabLst>
                <a:tab pos="655638" algn="l"/>
                <a:tab pos="1312863" algn="l"/>
                <a:tab pos="1968500" algn="l"/>
                <a:tab pos="2625725" algn="l"/>
                <a:tab pos="3282950" algn="l"/>
              </a:tabLst>
            </a:pPr>
            <a:r>
              <a:rPr lang="fr-FR" dirty="0">
                <a:solidFill>
                  <a:srgbClr val="000000"/>
                </a:solidFill>
              </a:rPr>
              <a:t>qui n’est plus une étude du « milieu », </a:t>
            </a:r>
          </a:p>
          <a:p>
            <a:pPr algn="ctr">
              <a:tabLst>
                <a:tab pos="655638" algn="l"/>
                <a:tab pos="1312863" algn="l"/>
                <a:tab pos="1968500" algn="l"/>
                <a:tab pos="2625725" algn="l"/>
                <a:tab pos="3282950" algn="l"/>
              </a:tabLst>
            </a:pPr>
            <a:r>
              <a:rPr lang="fr-FR" dirty="0">
                <a:solidFill>
                  <a:srgbClr val="000000"/>
                </a:solidFill>
              </a:rPr>
              <a:t>mais rend compte des </a:t>
            </a:r>
            <a:r>
              <a:rPr lang="fr-FR" b="1" dirty="0">
                <a:solidFill>
                  <a:srgbClr val="000000"/>
                </a:solidFill>
              </a:rPr>
              <a:t>pratiques spatiales</a:t>
            </a:r>
          </a:p>
        </p:txBody>
      </p:sp>
      <p:sp>
        <p:nvSpPr>
          <p:cNvPr id="66563" name="Rectangle 3"/>
          <p:cNvSpPr>
            <a:spLocks noChangeArrowheads="1"/>
          </p:cNvSpPr>
          <p:nvPr/>
        </p:nvSpPr>
        <p:spPr bwMode="auto">
          <a:xfrm>
            <a:off x="6051104" y="685800"/>
            <a:ext cx="2971800" cy="1589088"/>
          </a:xfrm>
          <a:prstGeom prst="rect">
            <a:avLst/>
          </a:prstGeom>
          <a:solidFill>
            <a:srgbClr val="FFFFFF"/>
          </a:solidFill>
          <a:ln w="9525">
            <a:solidFill>
              <a:srgbClr val="000000"/>
            </a:solidFill>
            <a:round/>
            <a:headEnd/>
            <a:tailEnd/>
          </a:ln>
        </p:spPr>
        <p:txBody>
          <a:bodyPr wrap="none" lIns="81639" tIns="55221" rIns="81639" bIns="40820" anchor="ctr">
            <a:prstTxWarp prst="textNoShape">
              <a:avLst/>
            </a:prstTxWarp>
          </a:bodyPr>
          <a:lstStyle/>
          <a:p>
            <a:pPr algn="ctr">
              <a:tabLst>
                <a:tab pos="655638" algn="l"/>
                <a:tab pos="1312863" algn="l"/>
                <a:tab pos="1968500" algn="l"/>
              </a:tabLst>
            </a:pPr>
            <a:r>
              <a:rPr lang="fr-FR">
                <a:solidFill>
                  <a:srgbClr val="000000"/>
                </a:solidFill>
              </a:rPr>
              <a:t>...qui étudie</a:t>
            </a:r>
          </a:p>
          <a:p>
            <a:pPr algn="ctr">
              <a:tabLst>
                <a:tab pos="655638" algn="l"/>
                <a:tab pos="1312863" algn="l"/>
                <a:tab pos="1968500" algn="l"/>
              </a:tabLst>
            </a:pPr>
            <a:r>
              <a:rPr lang="fr-FR">
                <a:solidFill>
                  <a:srgbClr val="000000"/>
                </a:solidFill>
              </a:rPr>
              <a:t>des espaces produits</a:t>
            </a:r>
          </a:p>
          <a:p>
            <a:pPr algn="ctr">
              <a:tabLst>
                <a:tab pos="655638" algn="l"/>
                <a:tab pos="1312863" algn="l"/>
                <a:tab pos="1968500" algn="l"/>
              </a:tabLst>
            </a:pPr>
            <a:r>
              <a:rPr lang="fr-FR">
                <a:solidFill>
                  <a:srgbClr val="000000"/>
                </a:solidFill>
              </a:rPr>
              <a:t>et organisés</a:t>
            </a:r>
          </a:p>
          <a:p>
            <a:pPr algn="ctr">
              <a:tabLst>
                <a:tab pos="655638" algn="l"/>
                <a:tab pos="1312863" algn="l"/>
                <a:tab pos="1968500" algn="l"/>
              </a:tabLst>
            </a:pPr>
            <a:r>
              <a:rPr lang="fr-FR">
                <a:solidFill>
                  <a:srgbClr val="000000"/>
                </a:solidFill>
              </a:rPr>
              <a:t>par les sociétés</a:t>
            </a:r>
          </a:p>
        </p:txBody>
      </p:sp>
      <p:sp>
        <p:nvSpPr>
          <p:cNvPr id="66564" name="Rectangle 4"/>
          <p:cNvSpPr>
            <a:spLocks noChangeArrowheads="1"/>
          </p:cNvSpPr>
          <p:nvPr/>
        </p:nvSpPr>
        <p:spPr bwMode="auto">
          <a:xfrm>
            <a:off x="107504" y="304800"/>
            <a:ext cx="2590800" cy="1317625"/>
          </a:xfrm>
          <a:prstGeom prst="rect">
            <a:avLst/>
          </a:prstGeom>
          <a:solidFill>
            <a:srgbClr val="FFFFFF"/>
          </a:solidFill>
          <a:ln w="9525">
            <a:solidFill>
              <a:srgbClr val="000000"/>
            </a:solidFill>
            <a:round/>
            <a:headEnd/>
            <a:tailEnd/>
          </a:ln>
        </p:spPr>
        <p:txBody>
          <a:bodyPr wrap="none" lIns="81639" tIns="55221" rIns="81639" bIns="40820" anchor="ctr">
            <a:prstTxWarp prst="textNoShape">
              <a:avLst/>
            </a:prstTxWarp>
          </a:bodyPr>
          <a:lstStyle/>
          <a:p>
            <a:pPr algn="ctr">
              <a:tabLst>
                <a:tab pos="655638" algn="l"/>
                <a:tab pos="1312863" algn="l"/>
                <a:tab pos="1968500" algn="l"/>
              </a:tabLst>
            </a:pPr>
            <a:r>
              <a:rPr lang="fr-FR" dirty="0">
                <a:solidFill>
                  <a:srgbClr val="000000"/>
                </a:solidFill>
              </a:rPr>
              <a:t>Une géographie</a:t>
            </a:r>
          </a:p>
          <a:p>
            <a:pPr algn="ctr">
              <a:tabLst>
                <a:tab pos="655638" algn="l"/>
                <a:tab pos="1312863" algn="l"/>
                <a:tab pos="1968500" algn="l"/>
              </a:tabLst>
            </a:pPr>
            <a:r>
              <a:rPr lang="fr-FR" dirty="0">
                <a:solidFill>
                  <a:srgbClr val="000000"/>
                </a:solidFill>
              </a:rPr>
              <a:t>science sociale...</a:t>
            </a:r>
          </a:p>
        </p:txBody>
      </p:sp>
      <p:sp>
        <p:nvSpPr>
          <p:cNvPr id="66565" name="Line 5"/>
          <p:cNvSpPr>
            <a:spLocks noChangeShapeType="1"/>
          </p:cNvSpPr>
          <p:nvPr/>
        </p:nvSpPr>
        <p:spPr bwMode="auto">
          <a:xfrm>
            <a:off x="4450904" y="2274888"/>
            <a:ext cx="0" cy="956018"/>
          </a:xfrm>
          <a:prstGeom prst="line">
            <a:avLst/>
          </a:prstGeom>
          <a:noFill/>
          <a:ln w="50800">
            <a:solidFill>
              <a:srgbClr val="000000"/>
            </a:solidFill>
            <a:round/>
            <a:headEnd/>
            <a:tailEnd type="triangle" w="med" len="med"/>
          </a:ln>
        </p:spPr>
        <p:txBody>
          <a:bodyPr lIns="82945" tIns="41473" rIns="82945" bIns="41473">
            <a:prstTxWarp prst="textNoShape">
              <a:avLst/>
            </a:prstTxWarp>
          </a:bodyPr>
          <a:lstStyle/>
          <a:p>
            <a:endParaRPr lang="fr-FR"/>
          </a:p>
        </p:txBody>
      </p:sp>
      <p:sp>
        <p:nvSpPr>
          <p:cNvPr id="66566" name="Line 6"/>
          <p:cNvSpPr>
            <a:spLocks noChangeShapeType="1"/>
          </p:cNvSpPr>
          <p:nvPr/>
        </p:nvSpPr>
        <p:spPr bwMode="auto">
          <a:xfrm flipH="1">
            <a:off x="2545904" y="1131888"/>
            <a:ext cx="330200" cy="1587"/>
          </a:xfrm>
          <a:prstGeom prst="line">
            <a:avLst/>
          </a:prstGeom>
          <a:noFill/>
          <a:ln w="41275">
            <a:solidFill>
              <a:srgbClr val="000000"/>
            </a:solidFill>
            <a:round/>
            <a:headEnd/>
            <a:tailEnd type="triangle" w="med" len="med"/>
          </a:ln>
        </p:spPr>
        <p:txBody>
          <a:bodyPr lIns="82945" tIns="41473" rIns="82945" bIns="41473">
            <a:prstTxWarp prst="textNoShape">
              <a:avLst/>
            </a:prstTxWarp>
          </a:bodyPr>
          <a:lstStyle/>
          <a:p>
            <a:endParaRPr lang="fr-FR"/>
          </a:p>
        </p:txBody>
      </p:sp>
      <p:sp>
        <p:nvSpPr>
          <p:cNvPr id="66567" name="Line 7"/>
          <p:cNvSpPr>
            <a:spLocks noChangeShapeType="1"/>
          </p:cNvSpPr>
          <p:nvPr/>
        </p:nvSpPr>
        <p:spPr bwMode="auto">
          <a:xfrm>
            <a:off x="5876479" y="1785938"/>
            <a:ext cx="327025" cy="1587"/>
          </a:xfrm>
          <a:prstGeom prst="line">
            <a:avLst/>
          </a:prstGeom>
          <a:noFill/>
          <a:ln w="38100">
            <a:solidFill>
              <a:srgbClr val="000000"/>
            </a:solidFill>
            <a:round/>
            <a:headEnd/>
            <a:tailEnd type="triangle" w="med" len="med"/>
          </a:ln>
        </p:spPr>
        <p:txBody>
          <a:bodyPr lIns="82945" tIns="41473" rIns="82945" bIns="41473">
            <a:prstTxWarp prst="textNoShape">
              <a:avLst/>
            </a:prstTxWarp>
          </a:bodyPr>
          <a:lstStyle/>
          <a:p>
            <a:endParaRPr lang="fr-FR"/>
          </a:p>
        </p:txBody>
      </p:sp>
      <p:sp>
        <p:nvSpPr>
          <p:cNvPr id="66568" name="Rectangle 2"/>
          <p:cNvSpPr>
            <a:spLocks noChangeArrowheads="1"/>
          </p:cNvSpPr>
          <p:nvPr/>
        </p:nvSpPr>
        <p:spPr bwMode="auto">
          <a:xfrm>
            <a:off x="259904" y="4953000"/>
            <a:ext cx="8305800" cy="1676400"/>
          </a:xfrm>
          <a:prstGeom prst="rect">
            <a:avLst/>
          </a:prstGeom>
          <a:solidFill>
            <a:srgbClr val="FFFFFF"/>
          </a:solidFill>
          <a:ln w="66675">
            <a:solidFill>
              <a:srgbClr val="FFFF00"/>
            </a:solidFill>
            <a:round/>
            <a:headEnd/>
            <a:tailEnd/>
          </a:ln>
        </p:spPr>
        <p:txBody>
          <a:bodyPr wrap="none" lIns="81639" tIns="55221" rIns="81639" bIns="40820" anchor="ctr">
            <a:prstTxWarp prst="textNoShape">
              <a:avLst/>
            </a:prstTxWarp>
          </a:bodyPr>
          <a:lstStyle/>
          <a:p>
            <a:pPr algn="ctr">
              <a:tabLst>
                <a:tab pos="655638" algn="l"/>
                <a:tab pos="1312863" algn="l"/>
                <a:tab pos="1968500" algn="l"/>
                <a:tab pos="2625725" algn="l"/>
                <a:tab pos="3282950" algn="l"/>
              </a:tabLst>
            </a:pPr>
            <a:r>
              <a:rPr lang="fr-FR" b="1" dirty="0">
                <a:solidFill>
                  <a:srgbClr val="0000FF"/>
                </a:solidFill>
              </a:rPr>
              <a:t>« La géographie est une science sociale </a:t>
            </a:r>
          </a:p>
          <a:p>
            <a:pPr algn="ctr">
              <a:tabLst>
                <a:tab pos="655638" algn="l"/>
                <a:tab pos="1312863" algn="l"/>
                <a:tab pos="1968500" algn="l"/>
                <a:tab pos="2625725" algn="l"/>
                <a:tab pos="3282950" algn="l"/>
              </a:tabLst>
            </a:pPr>
            <a:r>
              <a:rPr lang="fr-FR" b="1" dirty="0">
                <a:solidFill>
                  <a:srgbClr val="0000FF"/>
                </a:solidFill>
              </a:rPr>
              <a:t>qui a pour objet l’espace des sociétés. </a:t>
            </a:r>
          </a:p>
          <a:p>
            <a:pPr algn="ctr">
              <a:tabLst>
                <a:tab pos="655638" algn="l"/>
                <a:tab pos="1312863" algn="l"/>
                <a:tab pos="1968500" algn="l"/>
                <a:tab pos="2625725" algn="l"/>
                <a:tab pos="3282950" algn="l"/>
              </a:tabLst>
            </a:pPr>
            <a:r>
              <a:rPr lang="fr-FR" b="1" dirty="0">
                <a:solidFill>
                  <a:srgbClr val="0000FF"/>
                </a:solidFill>
              </a:rPr>
              <a:t>Elle étudie la dimension spatiale du social. » </a:t>
            </a:r>
          </a:p>
          <a:p>
            <a:pPr algn="ctr">
              <a:tabLst>
                <a:tab pos="655638" algn="l"/>
                <a:tab pos="1312863" algn="l"/>
                <a:tab pos="1968500" algn="l"/>
                <a:tab pos="2625725" algn="l"/>
                <a:tab pos="3282950" algn="l"/>
              </a:tabLst>
            </a:pPr>
            <a:r>
              <a:rPr lang="fr-FR" b="1" dirty="0">
                <a:solidFill>
                  <a:srgbClr val="0000FF"/>
                </a:solidFill>
              </a:rPr>
              <a:t>(Lévy, Lussault, 2013)</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5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Image 1" descr="DictionnnairedelaGeographieLussaultLevy.gif"/>
          <p:cNvPicPr>
            <a:picLocks noChangeAspect="1"/>
          </p:cNvPicPr>
          <p:nvPr/>
        </p:nvPicPr>
        <p:blipFill>
          <a:blip r:embed="rId2"/>
          <a:srcRect/>
          <a:stretch>
            <a:fillRect/>
          </a:stretch>
        </p:blipFill>
        <p:spPr bwMode="auto">
          <a:xfrm>
            <a:off x="5786183" y="150018"/>
            <a:ext cx="3209113" cy="4456410"/>
          </a:xfrm>
          <a:prstGeom prst="rect">
            <a:avLst/>
          </a:prstGeom>
          <a:noFill/>
          <a:ln w="9525">
            <a:noFill/>
            <a:miter lim="800000"/>
            <a:headEnd/>
            <a:tailEnd/>
          </a:ln>
        </p:spPr>
      </p:pic>
      <p:sp>
        <p:nvSpPr>
          <p:cNvPr id="68610" name="ZoneTexte 2"/>
          <p:cNvSpPr txBox="1">
            <a:spLocks noChangeArrowheads="1"/>
          </p:cNvSpPr>
          <p:nvPr/>
        </p:nvSpPr>
        <p:spPr bwMode="auto">
          <a:xfrm>
            <a:off x="7011052" y="4598961"/>
            <a:ext cx="1655763" cy="461963"/>
          </a:xfrm>
          <a:prstGeom prst="rect">
            <a:avLst/>
          </a:prstGeom>
          <a:noFill/>
          <a:ln w="9525">
            <a:noFill/>
            <a:miter lim="800000"/>
            <a:headEnd/>
            <a:tailEnd/>
          </a:ln>
        </p:spPr>
        <p:txBody>
          <a:bodyPr wrap="none">
            <a:prstTxWarp prst="textNoShape">
              <a:avLst/>
            </a:prstTxWarp>
            <a:spAutoFit/>
          </a:bodyPr>
          <a:lstStyle/>
          <a:p>
            <a:r>
              <a:rPr lang="fr-FR" dirty="0"/>
              <a:t>2003-2013</a:t>
            </a:r>
          </a:p>
        </p:txBody>
      </p:sp>
      <p:pic>
        <p:nvPicPr>
          <p:cNvPr id="68611" name="Image 4" descr="Qu-est-ce-que-la-geographie-.jpg"/>
          <p:cNvPicPr>
            <a:picLocks noChangeAspect="1"/>
          </p:cNvPicPr>
          <p:nvPr/>
        </p:nvPicPr>
        <p:blipFill>
          <a:blip r:embed="rId3"/>
          <a:srcRect/>
          <a:stretch>
            <a:fillRect/>
          </a:stretch>
        </p:blipFill>
        <p:spPr bwMode="auto">
          <a:xfrm>
            <a:off x="148704" y="692697"/>
            <a:ext cx="2863169" cy="3960440"/>
          </a:xfrm>
          <a:prstGeom prst="rect">
            <a:avLst/>
          </a:prstGeom>
          <a:noFill/>
          <a:ln w="9525">
            <a:noFill/>
            <a:miter lim="800000"/>
            <a:headEnd/>
            <a:tailEnd/>
          </a:ln>
        </p:spPr>
      </p:pic>
      <p:sp>
        <p:nvSpPr>
          <p:cNvPr id="68612" name="ZoneTexte 5"/>
          <p:cNvSpPr txBox="1">
            <a:spLocks noChangeArrowheads="1"/>
          </p:cNvSpPr>
          <p:nvPr/>
        </p:nvSpPr>
        <p:spPr bwMode="auto">
          <a:xfrm>
            <a:off x="148704" y="4681711"/>
            <a:ext cx="1655762" cy="461962"/>
          </a:xfrm>
          <a:prstGeom prst="rect">
            <a:avLst/>
          </a:prstGeom>
          <a:noFill/>
          <a:ln w="9525">
            <a:noFill/>
            <a:miter lim="800000"/>
            <a:headEnd/>
            <a:tailEnd/>
          </a:ln>
        </p:spPr>
        <p:txBody>
          <a:bodyPr wrap="none">
            <a:prstTxWarp prst="textNoShape">
              <a:avLst/>
            </a:prstTxWarp>
            <a:spAutoFit/>
          </a:bodyPr>
          <a:lstStyle/>
          <a:p>
            <a:r>
              <a:rPr lang="fr-FR" dirty="0"/>
              <a:t>1999-2015</a:t>
            </a:r>
          </a:p>
        </p:txBody>
      </p:sp>
      <p:sp>
        <p:nvSpPr>
          <p:cNvPr id="68613" name="ZoneTexte 5"/>
          <p:cNvSpPr txBox="1">
            <a:spLocks noChangeArrowheads="1"/>
          </p:cNvSpPr>
          <p:nvPr/>
        </p:nvSpPr>
        <p:spPr bwMode="auto">
          <a:xfrm>
            <a:off x="28054" y="150018"/>
            <a:ext cx="1758950" cy="461963"/>
          </a:xfrm>
          <a:prstGeom prst="rect">
            <a:avLst/>
          </a:prstGeom>
          <a:noFill/>
          <a:ln w="9525">
            <a:noFill/>
            <a:miter lim="800000"/>
            <a:headEnd/>
            <a:tailEnd/>
          </a:ln>
        </p:spPr>
        <p:txBody>
          <a:bodyPr wrap="none">
            <a:prstTxWarp prst="textNoShape">
              <a:avLst/>
            </a:prstTxWarp>
            <a:spAutoFit/>
          </a:bodyPr>
          <a:lstStyle/>
          <a:p>
            <a:r>
              <a:rPr lang="fr-FR" u="sng" dirty="0"/>
              <a:t>Références</a:t>
            </a:r>
          </a:p>
        </p:txBody>
      </p:sp>
      <p:pic>
        <p:nvPicPr>
          <p:cNvPr id="3" name="Image 2">
            <a:extLst>
              <a:ext uri="{FF2B5EF4-FFF2-40B4-BE49-F238E27FC236}">
                <a16:creationId xmlns:a16="http://schemas.microsoft.com/office/drawing/2014/main" id="{807A106E-40A4-6087-F1AA-3ACD117AC345}"/>
              </a:ext>
            </a:extLst>
          </p:cNvPr>
          <p:cNvPicPr>
            <a:picLocks noChangeAspect="1"/>
          </p:cNvPicPr>
          <p:nvPr/>
        </p:nvPicPr>
        <p:blipFill>
          <a:blip r:embed="rId4"/>
          <a:stretch>
            <a:fillRect/>
          </a:stretch>
        </p:blipFill>
        <p:spPr>
          <a:xfrm>
            <a:off x="3011873" y="1772816"/>
            <a:ext cx="3054085" cy="4581128"/>
          </a:xfrm>
          <a:prstGeom prst="rect">
            <a:avLst/>
          </a:prstGeom>
        </p:spPr>
      </p:pic>
      <p:sp>
        <p:nvSpPr>
          <p:cNvPr id="4" name="ZoneTexte 3">
            <a:extLst>
              <a:ext uri="{FF2B5EF4-FFF2-40B4-BE49-F238E27FC236}">
                <a16:creationId xmlns:a16="http://schemas.microsoft.com/office/drawing/2014/main" id="{955D0FAC-00B3-F6F1-6B17-C651D47BF115}"/>
              </a:ext>
            </a:extLst>
          </p:cNvPr>
          <p:cNvSpPr txBox="1"/>
          <p:nvPr/>
        </p:nvSpPr>
        <p:spPr>
          <a:xfrm>
            <a:off x="3742285" y="6353944"/>
            <a:ext cx="1659429" cy="461665"/>
          </a:xfrm>
          <a:prstGeom prst="rect">
            <a:avLst/>
          </a:prstGeom>
          <a:noFill/>
        </p:spPr>
        <p:txBody>
          <a:bodyPr wrap="none" rtlCol="0">
            <a:spAutoFit/>
          </a:bodyPr>
          <a:lstStyle/>
          <a:p>
            <a:r>
              <a:rPr lang="fr-US" dirty="0"/>
              <a:t>2013-2019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027"/>
          <p:cNvSpPr>
            <a:spLocks noGrp="1" noChangeArrowheads="1"/>
          </p:cNvSpPr>
          <p:nvPr>
            <p:ph type="body" idx="1"/>
          </p:nvPr>
        </p:nvSpPr>
        <p:spPr>
          <a:xfrm>
            <a:off x="685800" y="914400"/>
            <a:ext cx="7772400" cy="5181600"/>
          </a:xfrm>
        </p:spPr>
        <p:txBody>
          <a:bodyPr/>
          <a:lstStyle/>
          <a:p>
            <a:pPr eaLnBrk="1" hangingPunct="1">
              <a:lnSpc>
                <a:spcPct val="90000"/>
              </a:lnSpc>
              <a:buFontTx/>
              <a:buNone/>
            </a:pPr>
            <a:endParaRPr lang="fr-FR" sz="2800" dirty="0"/>
          </a:p>
        </p:txBody>
      </p:sp>
      <p:pic>
        <p:nvPicPr>
          <p:cNvPr id="2" name="Picture 4" descr="MondeEratosthèneIIIeavJC">
            <a:extLst>
              <a:ext uri="{FF2B5EF4-FFF2-40B4-BE49-F238E27FC236}">
                <a16:creationId xmlns:a16="http://schemas.microsoft.com/office/drawing/2014/main" id="{E2055281-8201-9043-3D0C-0AD012A3BE2A}"/>
              </a:ext>
            </a:extLst>
          </p:cNvPr>
          <p:cNvPicPr>
            <a:picLocks noChangeAspect="1" noChangeArrowheads="1"/>
          </p:cNvPicPr>
          <p:nvPr/>
        </p:nvPicPr>
        <p:blipFill>
          <a:blip r:embed="rId3"/>
          <a:srcRect/>
          <a:stretch>
            <a:fillRect/>
          </a:stretch>
        </p:blipFill>
        <p:spPr bwMode="auto">
          <a:xfrm>
            <a:off x="-21526" y="188640"/>
            <a:ext cx="9167259" cy="6022675"/>
          </a:xfrm>
          <a:prstGeom prst="rect">
            <a:avLst/>
          </a:prstGeom>
          <a:noFill/>
          <a:ln w="9525">
            <a:noFill/>
            <a:miter lim="800000"/>
            <a:headEnd/>
            <a:tailEnd/>
          </a:ln>
        </p:spPr>
      </p:pic>
      <p:sp>
        <p:nvSpPr>
          <p:cNvPr id="3" name="ZoneTexte 2">
            <a:extLst>
              <a:ext uri="{FF2B5EF4-FFF2-40B4-BE49-F238E27FC236}">
                <a16:creationId xmlns:a16="http://schemas.microsoft.com/office/drawing/2014/main" id="{AD912743-0FEC-06C4-7031-E2C47DBDF159}"/>
              </a:ext>
            </a:extLst>
          </p:cNvPr>
          <p:cNvSpPr txBox="1"/>
          <p:nvPr/>
        </p:nvSpPr>
        <p:spPr>
          <a:xfrm>
            <a:off x="539552" y="6243214"/>
            <a:ext cx="7667484" cy="461665"/>
          </a:xfrm>
          <a:prstGeom prst="rect">
            <a:avLst/>
          </a:prstGeom>
          <a:noFill/>
        </p:spPr>
        <p:txBody>
          <a:bodyPr wrap="none" rtlCol="0">
            <a:spAutoFit/>
          </a:bodyPr>
          <a:lstStyle/>
          <a:p>
            <a:r>
              <a:rPr lang="fr-FR" dirty="0"/>
              <a:t>en lien avec l’histoire, les mathématiques, l’astronomie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ZoneTexte 1"/>
          <p:cNvSpPr txBox="1">
            <a:spLocks noChangeArrowheads="1"/>
          </p:cNvSpPr>
          <p:nvPr/>
        </p:nvSpPr>
        <p:spPr bwMode="auto">
          <a:xfrm>
            <a:off x="107950" y="749697"/>
            <a:ext cx="6109365" cy="523220"/>
          </a:xfrm>
          <a:prstGeom prst="rect">
            <a:avLst/>
          </a:prstGeom>
          <a:noFill/>
          <a:ln w="9525">
            <a:noFill/>
            <a:miter lim="800000"/>
            <a:headEnd/>
            <a:tailEnd/>
          </a:ln>
        </p:spPr>
        <p:txBody>
          <a:bodyPr wrap="none">
            <a:prstTxWarp prst="textNoShape">
              <a:avLst/>
            </a:prstTxWarp>
            <a:spAutoFit/>
          </a:bodyPr>
          <a:lstStyle/>
          <a:p>
            <a:r>
              <a:rPr lang="fr-FR" sz="2800" dirty="0"/>
              <a:t>• Kant et la philosophie des Lumières</a:t>
            </a:r>
          </a:p>
        </p:txBody>
      </p:sp>
      <p:sp>
        <p:nvSpPr>
          <p:cNvPr id="20483" name="ZoneTexte 2"/>
          <p:cNvSpPr txBox="1">
            <a:spLocks noChangeArrowheads="1"/>
          </p:cNvSpPr>
          <p:nvPr/>
        </p:nvSpPr>
        <p:spPr bwMode="auto">
          <a:xfrm>
            <a:off x="179512" y="4864497"/>
            <a:ext cx="8583488" cy="1938992"/>
          </a:xfrm>
          <a:prstGeom prst="rect">
            <a:avLst/>
          </a:prstGeom>
          <a:noFill/>
          <a:ln w="9525">
            <a:noFill/>
            <a:miter lim="800000"/>
            <a:headEnd/>
            <a:tailEnd/>
          </a:ln>
        </p:spPr>
        <p:txBody>
          <a:bodyPr wrap="square">
            <a:prstTxWarp prst="textNoShape">
              <a:avLst/>
            </a:prstTxWarp>
            <a:spAutoFit/>
          </a:bodyPr>
          <a:lstStyle/>
          <a:p>
            <a:pPr algn="just"/>
            <a:r>
              <a:rPr lang="fr-FR" dirty="0"/>
              <a:t>« </a:t>
            </a:r>
            <a:r>
              <a:rPr lang="fr-FR" i="1" dirty="0"/>
              <a:t>C’est que l’Européen se promène pour son plaisir, ce que ne fait pas l’Indien qui est tout juste capable d’imaginer un tel comportement, les Indiens sont aussi très pusillanimes, et les deux, paresse et pusillanimité, sont également propres aux nations du Grand Nord.</a:t>
            </a:r>
            <a:r>
              <a:rPr lang="fr-FR" dirty="0"/>
              <a:t>» (rapports entre nature et hommes)</a:t>
            </a:r>
          </a:p>
        </p:txBody>
      </p:sp>
      <p:sp>
        <p:nvSpPr>
          <p:cNvPr id="20487" name="ZoneTexte 6"/>
          <p:cNvSpPr txBox="1">
            <a:spLocks noChangeArrowheads="1"/>
          </p:cNvSpPr>
          <p:nvPr/>
        </p:nvSpPr>
        <p:spPr bwMode="auto">
          <a:xfrm>
            <a:off x="179512" y="4406821"/>
            <a:ext cx="2375971" cy="461665"/>
          </a:xfrm>
          <a:prstGeom prst="rect">
            <a:avLst/>
          </a:prstGeom>
          <a:noFill/>
          <a:ln w="9525">
            <a:noFill/>
            <a:miter lim="800000"/>
            <a:headEnd/>
            <a:tailEnd/>
          </a:ln>
        </p:spPr>
        <p:txBody>
          <a:bodyPr wrap="none">
            <a:prstTxWarp prst="textNoShape">
              <a:avLst/>
            </a:prstTxWarp>
            <a:spAutoFit/>
          </a:bodyPr>
          <a:lstStyle/>
          <a:p>
            <a:r>
              <a:rPr lang="fr-FR" dirty="0"/>
              <a:t>Emmanuel Kant</a:t>
            </a:r>
          </a:p>
        </p:txBody>
      </p:sp>
      <p:sp>
        <p:nvSpPr>
          <p:cNvPr id="8" name="Rectangle 3">
            <a:extLst>
              <a:ext uri="{FF2B5EF4-FFF2-40B4-BE49-F238E27FC236}">
                <a16:creationId xmlns:a16="http://schemas.microsoft.com/office/drawing/2014/main" id="{CFE59AC2-A37F-D04F-BE16-8102C105C68F}"/>
              </a:ext>
            </a:extLst>
          </p:cNvPr>
          <p:cNvSpPr txBox="1">
            <a:spLocks noChangeArrowheads="1"/>
          </p:cNvSpPr>
          <p:nvPr/>
        </p:nvSpPr>
        <p:spPr>
          <a:xfrm>
            <a:off x="381000" y="116632"/>
            <a:ext cx="8763000" cy="4114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eaLnBrk="1" hangingPunct="1">
              <a:buFontTx/>
              <a:buNone/>
            </a:pPr>
            <a:r>
              <a:rPr lang="fr-FR" u="sng" kern="0" dirty="0"/>
              <a:t>1.2. La question du déterminisme « naturel »</a:t>
            </a:r>
          </a:p>
        </p:txBody>
      </p:sp>
      <p:pic>
        <p:nvPicPr>
          <p:cNvPr id="4" name="Image 3">
            <a:extLst>
              <a:ext uri="{FF2B5EF4-FFF2-40B4-BE49-F238E27FC236}">
                <a16:creationId xmlns:a16="http://schemas.microsoft.com/office/drawing/2014/main" id="{A41093CB-CEF3-78C4-02EA-12ED2925D208}"/>
              </a:ext>
            </a:extLst>
          </p:cNvPr>
          <p:cNvPicPr>
            <a:picLocks noChangeAspect="1"/>
          </p:cNvPicPr>
          <p:nvPr/>
        </p:nvPicPr>
        <p:blipFill>
          <a:blip r:embed="rId2"/>
          <a:stretch>
            <a:fillRect/>
          </a:stretch>
        </p:blipFill>
        <p:spPr>
          <a:xfrm>
            <a:off x="6395631" y="697956"/>
            <a:ext cx="2277950" cy="3523132"/>
          </a:xfrm>
          <a:prstGeom prst="rect">
            <a:avLst/>
          </a:prstGeom>
        </p:spPr>
      </p:pic>
      <p:pic>
        <p:nvPicPr>
          <p:cNvPr id="6" name="Image 5">
            <a:extLst>
              <a:ext uri="{FF2B5EF4-FFF2-40B4-BE49-F238E27FC236}">
                <a16:creationId xmlns:a16="http://schemas.microsoft.com/office/drawing/2014/main" id="{8467C976-BB79-ADF9-884D-B1FCBB26B601}"/>
              </a:ext>
            </a:extLst>
          </p:cNvPr>
          <p:cNvPicPr>
            <a:picLocks noChangeAspect="1"/>
          </p:cNvPicPr>
          <p:nvPr/>
        </p:nvPicPr>
        <p:blipFill>
          <a:blip r:embed="rId3"/>
          <a:stretch>
            <a:fillRect/>
          </a:stretch>
        </p:blipFill>
        <p:spPr>
          <a:xfrm>
            <a:off x="2488542" y="1345162"/>
            <a:ext cx="4042136" cy="3379713"/>
          </a:xfrm>
          <a:prstGeom prst="rect">
            <a:avLst/>
          </a:prstGeom>
        </p:spPr>
      </p:pic>
      <p:pic>
        <p:nvPicPr>
          <p:cNvPr id="9" name="Image 8">
            <a:extLst>
              <a:ext uri="{FF2B5EF4-FFF2-40B4-BE49-F238E27FC236}">
                <a16:creationId xmlns:a16="http://schemas.microsoft.com/office/drawing/2014/main" id="{BA6B7512-BE5B-26BB-21C9-737D21C06488}"/>
              </a:ext>
            </a:extLst>
          </p:cNvPr>
          <p:cNvPicPr>
            <a:picLocks noChangeAspect="1"/>
          </p:cNvPicPr>
          <p:nvPr/>
        </p:nvPicPr>
        <p:blipFill>
          <a:blip r:embed="rId4"/>
          <a:stretch>
            <a:fillRect/>
          </a:stretch>
        </p:blipFill>
        <p:spPr>
          <a:xfrm>
            <a:off x="179512" y="1317936"/>
            <a:ext cx="2342638" cy="3057143"/>
          </a:xfrm>
          <a:prstGeom prst="rect">
            <a:avLst/>
          </a:prstGeom>
        </p:spPr>
      </p:pic>
      <p:sp>
        <p:nvSpPr>
          <p:cNvPr id="2" name="ZoneTexte 1">
            <a:extLst>
              <a:ext uri="{FF2B5EF4-FFF2-40B4-BE49-F238E27FC236}">
                <a16:creationId xmlns:a16="http://schemas.microsoft.com/office/drawing/2014/main" id="{3B3FA867-2B81-2119-C32B-052AFC906DBD}"/>
              </a:ext>
            </a:extLst>
          </p:cNvPr>
          <p:cNvSpPr txBox="1"/>
          <p:nvPr/>
        </p:nvSpPr>
        <p:spPr>
          <a:xfrm>
            <a:off x="6513597" y="4182800"/>
            <a:ext cx="2579552" cy="400110"/>
          </a:xfrm>
          <a:prstGeom prst="rect">
            <a:avLst/>
          </a:prstGeom>
          <a:noFill/>
        </p:spPr>
        <p:txBody>
          <a:bodyPr wrap="none" rtlCol="0">
            <a:spAutoFit/>
          </a:bodyPr>
          <a:lstStyle/>
          <a:p>
            <a:r>
              <a:rPr lang="fr-FR" sz="2000" dirty="0"/>
              <a:t>Cours de géographie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8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4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9" grpId="0"/>
      <p:bldP spid="20483" grpId="0"/>
      <p:bldP spid="2048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5410B-A81C-929E-15BB-CD1C58443F4F}"/>
            </a:ext>
          </a:extLst>
        </p:cNvPr>
        <p:cNvGrpSpPr/>
        <p:nvPr/>
      </p:nvGrpSpPr>
      <p:grpSpPr>
        <a:xfrm>
          <a:off x="0" y="0"/>
          <a:ext cx="0" cy="0"/>
          <a:chOff x="0" y="0"/>
          <a:chExt cx="0" cy="0"/>
        </a:xfrm>
      </p:grpSpPr>
      <p:sp>
        <p:nvSpPr>
          <p:cNvPr id="22529" name="ZoneTexte 1">
            <a:extLst>
              <a:ext uri="{FF2B5EF4-FFF2-40B4-BE49-F238E27FC236}">
                <a16:creationId xmlns:a16="http://schemas.microsoft.com/office/drawing/2014/main" id="{29421C1D-6328-8F09-3A75-A739F5FB8FD8}"/>
              </a:ext>
            </a:extLst>
          </p:cNvPr>
          <p:cNvSpPr txBox="1">
            <a:spLocks noChangeArrowheads="1"/>
          </p:cNvSpPr>
          <p:nvPr/>
        </p:nvSpPr>
        <p:spPr bwMode="auto">
          <a:xfrm>
            <a:off x="107950" y="749697"/>
            <a:ext cx="9169400" cy="523875"/>
          </a:xfrm>
          <a:prstGeom prst="rect">
            <a:avLst/>
          </a:prstGeom>
          <a:noFill/>
          <a:ln w="9525">
            <a:noFill/>
            <a:miter lim="800000"/>
            <a:headEnd/>
            <a:tailEnd/>
          </a:ln>
        </p:spPr>
        <p:txBody>
          <a:bodyPr wrap="none">
            <a:prstTxWarp prst="textNoShape">
              <a:avLst/>
            </a:prstTxWarp>
            <a:spAutoFit/>
          </a:bodyPr>
          <a:lstStyle/>
          <a:p>
            <a:r>
              <a:rPr lang="fr-FR" sz="2800" dirty="0"/>
              <a:t>• Les géographes allemands du milieu du XIXème siècle</a:t>
            </a:r>
          </a:p>
        </p:txBody>
      </p:sp>
      <p:sp>
        <p:nvSpPr>
          <p:cNvPr id="20483" name="ZoneTexte 2">
            <a:extLst>
              <a:ext uri="{FF2B5EF4-FFF2-40B4-BE49-F238E27FC236}">
                <a16:creationId xmlns:a16="http://schemas.microsoft.com/office/drawing/2014/main" id="{1DC09389-87F7-C1E4-3295-3698AA55CC71}"/>
              </a:ext>
            </a:extLst>
          </p:cNvPr>
          <p:cNvSpPr txBox="1">
            <a:spLocks noChangeArrowheads="1"/>
          </p:cNvSpPr>
          <p:nvPr/>
        </p:nvSpPr>
        <p:spPr bwMode="auto">
          <a:xfrm>
            <a:off x="990600" y="5975176"/>
            <a:ext cx="7162800" cy="838200"/>
          </a:xfrm>
          <a:prstGeom prst="rect">
            <a:avLst/>
          </a:prstGeom>
          <a:noFill/>
          <a:ln w="9525">
            <a:noFill/>
            <a:miter lim="800000"/>
            <a:headEnd/>
            <a:tailEnd/>
          </a:ln>
        </p:spPr>
        <p:txBody>
          <a:bodyPr>
            <a:prstTxWarp prst="textNoShape">
              <a:avLst/>
            </a:prstTxWarp>
            <a:spAutoFit/>
          </a:bodyPr>
          <a:lstStyle/>
          <a:p>
            <a:r>
              <a:rPr lang="fr-FR" dirty="0"/>
              <a:t>Le géographe doit analyser « </a:t>
            </a:r>
            <a:r>
              <a:rPr lang="fr-FR" i="1" dirty="0">
                <a:solidFill>
                  <a:srgbClr val="FFFF00"/>
                </a:solidFill>
              </a:rPr>
              <a:t>l’influence fatale de la nature</a:t>
            </a:r>
            <a:r>
              <a:rPr lang="fr-FR" dirty="0"/>
              <a:t> » (dixit Carl Ritter) sur les sociétés.</a:t>
            </a:r>
          </a:p>
        </p:txBody>
      </p:sp>
      <p:pic>
        <p:nvPicPr>
          <p:cNvPr id="20484" name="Image 3" descr="Carl_Ritter.jpg">
            <a:extLst>
              <a:ext uri="{FF2B5EF4-FFF2-40B4-BE49-F238E27FC236}">
                <a16:creationId xmlns:a16="http://schemas.microsoft.com/office/drawing/2014/main" id="{CF1214FF-FA5E-03AD-A0B6-880D28EB56DE}"/>
              </a:ext>
            </a:extLst>
          </p:cNvPr>
          <p:cNvPicPr>
            <a:picLocks noChangeAspect="1"/>
          </p:cNvPicPr>
          <p:nvPr/>
        </p:nvPicPr>
        <p:blipFill>
          <a:blip r:embed="rId2"/>
          <a:srcRect/>
          <a:stretch>
            <a:fillRect/>
          </a:stretch>
        </p:blipFill>
        <p:spPr bwMode="auto">
          <a:xfrm>
            <a:off x="4343400" y="1627584"/>
            <a:ext cx="3517900" cy="3848100"/>
          </a:xfrm>
          <a:prstGeom prst="rect">
            <a:avLst/>
          </a:prstGeom>
          <a:noFill/>
          <a:ln w="9525">
            <a:noFill/>
            <a:miter lim="800000"/>
            <a:headEnd/>
            <a:tailEnd/>
          </a:ln>
        </p:spPr>
      </p:pic>
      <p:sp>
        <p:nvSpPr>
          <p:cNvPr id="20485" name="ZoneTexte 4">
            <a:extLst>
              <a:ext uri="{FF2B5EF4-FFF2-40B4-BE49-F238E27FC236}">
                <a16:creationId xmlns:a16="http://schemas.microsoft.com/office/drawing/2014/main" id="{41961F96-8E1E-D580-7A9D-5369E36CAFB2}"/>
              </a:ext>
            </a:extLst>
          </p:cNvPr>
          <p:cNvSpPr txBox="1">
            <a:spLocks noChangeArrowheads="1"/>
          </p:cNvSpPr>
          <p:nvPr/>
        </p:nvSpPr>
        <p:spPr bwMode="auto">
          <a:xfrm>
            <a:off x="5486400" y="5513784"/>
            <a:ext cx="1570038" cy="461963"/>
          </a:xfrm>
          <a:prstGeom prst="rect">
            <a:avLst/>
          </a:prstGeom>
          <a:noFill/>
          <a:ln w="9525">
            <a:noFill/>
            <a:miter lim="800000"/>
            <a:headEnd/>
            <a:tailEnd/>
          </a:ln>
        </p:spPr>
        <p:txBody>
          <a:bodyPr wrap="none">
            <a:prstTxWarp prst="textNoShape">
              <a:avLst/>
            </a:prstTxWarp>
            <a:spAutoFit/>
          </a:bodyPr>
          <a:lstStyle/>
          <a:p>
            <a:r>
              <a:rPr lang="fr-FR"/>
              <a:t>Carl Ritter</a:t>
            </a:r>
          </a:p>
        </p:txBody>
      </p:sp>
      <p:pic>
        <p:nvPicPr>
          <p:cNvPr id="20486" name="Image 5" descr="AvHumboldt.jpg">
            <a:extLst>
              <a:ext uri="{FF2B5EF4-FFF2-40B4-BE49-F238E27FC236}">
                <a16:creationId xmlns:a16="http://schemas.microsoft.com/office/drawing/2014/main" id="{1B841C38-BCA5-AB2B-D12F-903419A305FA}"/>
              </a:ext>
            </a:extLst>
          </p:cNvPr>
          <p:cNvPicPr>
            <a:picLocks noChangeAspect="1"/>
          </p:cNvPicPr>
          <p:nvPr/>
        </p:nvPicPr>
        <p:blipFill>
          <a:blip r:embed="rId3"/>
          <a:srcRect/>
          <a:stretch>
            <a:fillRect/>
          </a:stretch>
        </p:blipFill>
        <p:spPr bwMode="auto">
          <a:xfrm>
            <a:off x="990600" y="1551384"/>
            <a:ext cx="2822575" cy="3959225"/>
          </a:xfrm>
          <a:prstGeom prst="rect">
            <a:avLst/>
          </a:prstGeom>
          <a:noFill/>
          <a:ln w="9525">
            <a:noFill/>
            <a:miter lim="800000"/>
            <a:headEnd/>
            <a:tailEnd/>
          </a:ln>
        </p:spPr>
      </p:pic>
      <p:sp>
        <p:nvSpPr>
          <p:cNvPr id="20487" name="ZoneTexte 6">
            <a:extLst>
              <a:ext uri="{FF2B5EF4-FFF2-40B4-BE49-F238E27FC236}">
                <a16:creationId xmlns:a16="http://schemas.microsoft.com/office/drawing/2014/main" id="{679C5174-0A2B-EF39-D628-71EC75E9EF97}"/>
              </a:ext>
            </a:extLst>
          </p:cNvPr>
          <p:cNvSpPr txBox="1">
            <a:spLocks noChangeArrowheads="1"/>
          </p:cNvSpPr>
          <p:nvPr/>
        </p:nvSpPr>
        <p:spPr bwMode="auto">
          <a:xfrm>
            <a:off x="685800" y="5513784"/>
            <a:ext cx="3608388" cy="461963"/>
          </a:xfrm>
          <a:prstGeom prst="rect">
            <a:avLst/>
          </a:prstGeom>
          <a:noFill/>
          <a:ln w="9525">
            <a:noFill/>
            <a:miter lim="800000"/>
            <a:headEnd/>
            <a:tailEnd/>
          </a:ln>
        </p:spPr>
        <p:txBody>
          <a:bodyPr wrap="none">
            <a:prstTxWarp prst="textNoShape">
              <a:avLst/>
            </a:prstTxWarp>
            <a:spAutoFit/>
          </a:bodyPr>
          <a:lstStyle/>
          <a:p>
            <a:r>
              <a:rPr lang="fr-FR"/>
              <a:t>Alexandre Von Humboldt</a:t>
            </a:r>
          </a:p>
        </p:txBody>
      </p:sp>
      <p:sp>
        <p:nvSpPr>
          <p:cNvPr id="8" name="Rectangle 3">
            <a:extLst>
              <a:ext uri="{FF2B5EF4-FFF2-40B4-BE49-F238E27FC236}">
                <a16:creationId xmlns:a16="http://schemas.microsoft.com/office/drawing/2014/main" id="{40AACC11-A495-1A73-D11C-28B3D2BDE72A}"/>
              </a:ext>
            </a:extLst>
          </p:cNvPr>
          <p:cNvSpPr txBox="1">
            <a:spLocks noChangeArrowheads="1"/>
          </p:cNvSpPr>
          <p:nvPr/>
        </p:nvSpPr>
        <p:spPr>
          <a:xfrm>
            <a:off x="381000" y="116632"/>
            <a:ext cx="8763000" cy="4114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eaLnBrk="1" hangingPunct="1">
              <a:buFontTx/>
              <a:buNone/>
            </a:pPr>
            <a:r>
              <a:rPr lang="fr-FR" u="sng" kern="0" dirty="0"/>
              <a:t>1.2. La question du déterminisme « naturel »</a:t>
            </a:r>
          </a:p>
        </p:txBody>
      </p:sp>
    </p:spTree>
    <p:extLst>
      <p:ext uri="{BB962C8B-B14F-4D97-AF65-F5344CB8AC3E}">
        <p14:creationId xmlns:p14="http://schemas.microsoft.com/office/powerpoint/2010/main" val="30878472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8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48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48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48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4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9" grpId="0"/>
      <p:bldP spid="20483" grpId="0"/>
      <p:bldP spid="20485" grpId="0"/>
      <p:bldP spid="2048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3"/>
          <p:cNvSpPr>
            <a:spLocks noGrp="1" noChangeArrowheads="1"/>
          </p:cNvSpPr>
          <p:nvPr>
            <p:ph type="body" idx="1"/>
          </p:nvPr>
        </p:nvSpPr>
        <p:spPr>
          <a:xfrm>
            <a:off x="381000" y="404813"/>
            <a:ext cx="8763000" cy="4114800"/>
          </a:xfrm>
        </p:spPr>
        <p:txBody>
          <a:bodyPr/>
          <a:lstStyle/>
          <a:p>
            <a:pPr eaLnBrk="1" hangingPunct="1">
              <a:buFontTx/>
              <a:buNone/>
            </a:pPr>
            <a:r>
              <a:rPr lang="fr-FR" u="sng" dirty="0"/>
              <a:t>1.3. L’école française de géographie (fin XIXe)</a:t>
            </a:r>
          </a:p>
        </p:txBody>
      </p:sp>
      <p:pic>
        <p:nvPicPr>
          <p:cNvPr id="23554" name="Picture 4" descr="vidal"/>
          <p:cNvPicPr>
            <a:picLocks noChangeAspect="1" noChangeArrowheads="1"/>
          </p:cNvPicPr>
          <p:nvPr/>
        </p:nvPicPr>
        <p:blipFill>
          <a:blip r:embed="rId3"/>
          <a:srcRect/>
          <a:stretch>
            <a:fillRect/>
          </a:stretch>
        </p:blipFill>
        <p:spPr bwMode="auto">
          <a:xfrm>
            <a:off x="3048000" y="1741488"/>
            <a:ext cx="2419350" cy="3375025"/>
          </a:xfrm>
          <a:prstGeom prst="rect">
            <a:avLst/>
          </a:prstGeom>
          <a:noFill/>
          <a:ln w="9525">
            <a:noFill/>
            <a:miter lim="800000"/>
            <a:headEnd/>
            <a:tailEnd/>
          </a:ln>
        </p:spPr>
      </p:pic>
      <p:pic>
        <p:nvPicPr>
          <p:cNvPr id="23555" name="Picture 14" descr="CartesEtatmajorEncyUniv300"/>
          <p:cNvPicPr>
            <a:picLocks noChangeAspect="1" noChangeArrowheads="1"/>
          </p:cNvPicPr>
          <p:nvPr/>
        </p:nvPicPr>
        <p:blipFill>
          <a:blip r:embed="rId4"/>
          <a:srcRect/>
          <a:stretch>
            <a:fillRect/>
          </a:stretch>
        </p:blipFill>
        <p:spPr bwMode="auto">
          <a:xfrm>
            <a:off x="228600" y="1143000"/>
            <a:ext cx="2808288" cy="2819400"/>
          </a:xfrm>
          <a:prstGeom prst="rect">
            <a:avLst/>
          </a:prstGeom>
          <a:noFill/>
          <a:ln w="9525">
            <a:noFill/>
            <a:miter lim="800000"/>
            <a:headEnd/>
            <a:tailEnd/>
          </a:ln>
        </p:spPr>
      </p:pic>
      <p:pic>
        <p:nvPicPr>
          <p:cNvPr id="23556" name="Picture 15" descr="CartesIGNEncyUniv300"/>
          <p:cNvPicPr>
            <a:picLocks noChangeAspect="1" noChangeArrowheads="1"/>
          </p:cNvPicPr>
          <p:nvPr/>
        </p:nvPicPr>
        <p:blipFill>
          <a:blip r:embed="rId5"/>
          <a:srcRect/>
          <a:stretch>
            <a:fillRect/>
          </a:stretch>
        </p:blipFill>
        <p:spPr bwMode="auto">
          <a:xfrm>
            <a:off x="5403850" y="3171825"/>
            <a:ext cx="3740150" cy="3686175"/>
          </a:xfrm>
          <a:prstGeom prst="rect">
            <a:avLst/>
          </a:prstGeom>
          <a:noFill/>
          <a:ln w="9525">
            <a:noFill/>
            <a:miter lim="800000"/>
            <a:headEnd/>
            <a:tailEnd/>
          </a:ln>
        </p:spPr>
      </p:pic>
      <p:sp>
        <p:nvSpPr>
          <p:cNvPr id="23557" name="ZoneTexte 5"/>
          <p:cNvSpPr txBox="1">
            <a:spLocks noChangeArrowheads="1"/>
          </p:cNvSpPr>
          <p:nvPr/>
        </p:nvSpPr>
        <p:spPr bwMode="auto">
          <a:xfrm>
            <a:off x="228600" y="5943600"/>
            <a:ext cx="4872038" cy="830263"/>
          </a:xfrm>
          <a:prstGeom prst="rect">
            <a:avLst/>
          </a:prstGeom>
          <a:noFill/>
          <a:ln w="9525">
            <a:noFill/>
            <a:miter lim="800000"/>
            <a:headEnd/>
            <a:tailEnd/>
          </a:ln>
        </p:spPr>
        <p:txBody>
          <a:bodyPr>
            <a:prstTxWarp prst="textNoShape">
              <a:avLst/>
            </a:prstTxWarp>
            <a:spAutoFit/>
          </a:bodyPr>
          <a:lstStyle/>
          <a:p>
            <a:r>
              <a:rPr lang="fr-FR" dirty="0"/>
              <a:t>Deux cartes d’état-major datant de la fin du XIXème siècle</a:t>
            </a:r>
          </a:p>
        </p:txBody>
      </p:sp>
      <p:sp>
        <p:nvSpPr>
          <p:cNvPr id="23558" name="ZoneTexte 6"/>
          <p:cNvSpPr txBox="1">
            <a:spLocks noChangeArrowheads="1"/>
          </p:cNvSpPr>
          <p:nvPr/>
        </p:nvSpPr>
        <p:spPr bwMode="auto">
          <a:xfrm>
            <a:off x="2819400" y="5105400"/>
            <a:ext cx="2643188" cy="830263"/>
          </a:xfrm>
          <a:prstGeom prst="rect">
            <a:avLst/>
          </a:prstGeom>
          <a:noFill/>
          <a:ln w="9525">
            <a:noFill/>
            <a:miter lim="800000"/>
            <a:headEnd/>
            <a:tailEnd/>
          </a:ln>
        </p:spPr>
        <p:txBody>
          <a:bodyPr wrap="none">
            <a:prstTxWarp prst="textNoShape">
              <a:avLst/>
            </a:prstTxWarp>
            <a:spAutoFit/>
          </a:bodyPr>
          <a:lstStyle/>
          <a:p>
            <a:pPr algn="ctr"/>
            <a:r>
              <a:rPr lang="fr-FR"/>
              <a:t>Vidal de la Blache</a:t>
            </a:r>
          </a:p>
          <a:p>
            <a:pPr algn="ctr"/>
            <a:r>
              <a:rPr lang="fr-FR"/>
              <a:t>(1845-1918)</a:t>
            </a:r>
          </a:p>
        </p:txBody>
      </p:sp>
      <p:sp>
        <p:nvSpPr>
          <p:cNvPr id="2" name="ZoneTexte 1">
            <a:extLst>
              <a:ext uri="{FF2B5EF4-FFF2-40B4-BE49-F238E27FC236}">
                <a16:creationId xmlns:a16="http://schemas.microsoft.com/office/drawing/2014/main" id="{274DAA8D-9FEA-A4FB-83D3-E672AF2D7CDF}"/>
              </a:ext>
            </a:extLst>
          </p:cNvPr>
          <p:cNvSpPr txBox="1"/>
          <p:nvPr/>
        </p:nvSpPr>
        <p:spPr>
          <a:xfrm>
            <a:off x="3048000" y="1195941"/>
            <a:ext cx="4379725" cy="461665"/>
          </a:xfrm>
          <a:prstGeom prst="rect">
            <a:avLst/>
          </a:prstGeom>
          <a:noFill/>
        </p:spPr>
        <p:txBody>
          <a:bodyPr wrap="none" rtlCol="0">
            <a:spAutoFit/>
          </a:bodyPr>
          <a:lstStyle/>
          <a:p>
            <a:r>
              <a:rPr lang="fr-FR" dirty="0"/>
              <a:t>Contexte de la défaite de 1870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026"/>
          <p:cNvSpPr>
            <a:spLocks noGrp="1" noChangeArrowheads="1"/>
          </p:cNvSpPr>
          <p:nvPr>
            <p:ph type="body" idx="1"/>
          </p:nvPr>
        </p:nvSpPr>
        <p:spPr>
          <a:xfrm>
            <a:off x="381000" y="188913"/>
            <a:ext cx="7772400" cy="4114800"/>
          </a:xfrm>
        </p:spPr>
        <p:txBody>
          <a:bodyPr/>
          <a:lstStyle/>
          <a:p>
            <a:pPr eaLnBrk="1" hangingPunct="1">
              <a:buFontTx/>
              <a:buNone/>
            </a:pPr>
            <a:r>
              <a:rPr lang="fr-FR" u="sng" dirty="0"/>
              <a:t>1.3. L’école française de géographie</a:t>
            </a:r>
          </a:p>
        </p:txBody>
      </p:sp>
      <p:pic>
        <p:nvPicPr>
          <p:cNvPr id="25602" name="Picture 1032" descr="062d"/>
          <p:cNvPicPr>
            <a:picLocks noChangeAspect="1" noChangeArrowheads="1"/>
          </p:cNvPicPr>
          <p:nvPr/>
        </p:nvPicPr>
        <p:blipFill>
          <a:blip r:embed="rId3"/>
          <a:srcRect/>
          <a:stretch>
            <a:fillRect/>
          </a:stretch>
        </p:blipFill>
        <p:spPr bwMode="auto">
          <a:xfrm>
            <a:off x="2279650" y="5105400"/>
            <a:ext cx="3948113" cy="1752600"/>
          </a:xfrm>
          <a:prstGeom prst="rect">
            <a:avLst/>
          </a:prstGeom>
          <a:noFill/>
          <a:ln w="9525">
            <a:noFill/>
            <a:miter lim="800000"/>
            <a:headEnd/>
            <a:tailEnd/>
          </a:ln>
        </p:spPr>
      </p:pic>
      <p:pic>
        <p:nvPicPr>
          <p:cNvPr id="25603" name="Picture 1"/>
          <p:cNvPicPr>
            <a:picLocks noChangeAspect="1" noChangeArrowheads="1"/>
          </p:cNvPicPr>
          <p:nvPr/>
        </p:nvPicPr>
        <p:blipFill>
          <a:blip r:embed="rId4"/>
          <a:srcRect/>
          <a:stretch>
            <a:fillRect/>
          </a:stretch>
        </p:blipFill>
        <p:spPr bwMode="auto">
          <a:xfrm>
            <a:off x="6181725" y="2205038"/>
            <a:ext cx="2944813" cy="4652962"/>
          </a:xfrm>
          <a:prstGeom prst="rect">
            <a:avLst/>
          </a:prstGeom>
          <a:noFill/>
          <a:ln w="36000">
            <a:solidFill>
              <a:srgbClr val="000000"/>
            </a:solidFill>
            <a:round/>
            <a:headEnd/>
            <a:tailEnd/>
          </a:ln>
        </p:spPr>
      </p:pic>
      <p:pic>
        <p:nvPicPr>
          <p:cNvPr id="25604" name="Image 5" descr="374px-VIdal_de_la_Blache,_Paul,_BNF_Gallica.jpg"/>
          <p:cNvPicPr>
            <a:picLocks noChangeAspect="1"/>
          </p:cNvPicPr>
          <p:nvPr/>
        </p:nvPicPr>
        <p:blipFill>
          <a:blip r:embed="rId5"/>
          <a:srcRect/>
          <a:stretch>
            <a:fillRect/>
          </a:stretch>
        </p:blipFill>
        <p:spPr bwMode="auto">
          <a:xfrm>
            <a:off x="0" y="1773238"/>
            <a:ext cx="2536825" cy="3255962"/>
          </a:xfrm>
          <a:prstGeom prst="rect">
            <a:avLst/>
          </a:prstGeom>
          <a:noFill/>
          <a:ln w="9525">
            <a:noFill/>
            <a:miter lim="800000"/>
            <a:headEnd/>
            <a:tailEnd/>
          </a:ln>
        </p:spPr>
      </p:pic>
      <p:sp>
        <p:nvSpPr>
          <p:cNvPr id="25605" name="ZoneTexte 1"/>
          <p:cNvSpPr txBox="1">
            <a:spLocks noChangeArrowheads="1"/>
          </p:cNvSpPr>
          <p:nvPr/>
        </p:nvSpPr>
        <p:spPr bwMode="auto">
          <a:xfrm>
            <a:off x="2647950" y="836613"/>
            <a:ext cx="6819900" cy="1570037"/>
          </a:xfrm>
          <a:prstGeom prst="rect">
            <a:avLst/>
          </a:prstGeom>
          <a:noFill/>
          <a:ln w="9525">
            <a:noFill/>
            <a:miter lim="800000"/>
            <a:headEnd/>
            <a:tailEnd/>
          </a:ln>
        </p:spPr>
        <p:txBody>
          <a:bodyPr>
            <a:prstTxWarp prst="textNoShape">
              <a:avLst/>
            </a:prstTxWarp>
            <a:spAutoFit/>
          </a:bodyPr>
          <a:lstStyle/>
          <a:p>
            <a:r>
              <a:rPr lang="fr-FR"/>
              <a:t>« </a:t>
            </a:r>
            <a:r>
              <a:rPr lang="fr-FR">
                <a:solidFill>
                  <a:srgbClr val="FFFF00"/>
                </a:solidFill>
              </a:rPr>
              <a:t>L’influence du milieu naturel est souveraine</a:t>
            </a:r>
            <a:r>
              <a:rPr lang="fr-FR"/>
              <a:t>»,</a:t>
            </a:r>
          </a:p>
          <a:p>
            <a:r>
              <a:rPr lang="fr-FR">
                <a:solidFill>
                  <a:srgbClr val="FFFF00"/>
                </a:solidFill>
              </a:rPr>
              <a:t>mais les sociétés ont une capacité d’adaptation. C’est le « possibilisme » </a:t>
            </a:r>
            <a:r>
              <a:rPr lang="fr-FR"/>
              <a:t>et non le déterminisme absolu.</a:t>
            </a:r>
          </a:p>
        </p:txBody>
      </p:sp>
      <p:sp>
        <p:nvSpPr>
          <p:cNvPr id="25606" name="ZoneTexte 6"/>
          <p:cNvSpPr txBox="1">
            <a:spLocks noChangeArrowheads="1"/>
          </p:cNvSpPr>
          <p:nvPr/>
        </p:nvSpPr>
        <p:spPr bwMode="auto">
          <a:xfrm>
            <a:off x="76200" y="5029200"/>
            <a:ext cx="2246313" cy="708025"/>
          </a:xfrm>
          <a:prstGeom prst="rect">
            <a:avLst/>
          </a:prstGeom>
          <a:noFill/>
          <a:ln w="9525">
            <a:noFill/>
            <a:miter lim="800000"/>
            <a:headEnd/>
            <a:tailEnd/>
          </a:ln>
        </p:spPr>
        <p:txBody>
          <a:bodyPr wrap="none">
            <a:prstTxWarp prst="textNoShape">
              <a:avLst/>
            </a:prstTxWarp>
            <a:spAutoFit/>
          </a:bodyPr>
          <a:lstStyle/>
          <a:p>
            <a:pPr algn="ctr"/>
            <a:r>
              <a:rPr lang="fr-FR" sz="2000"/>
              <a:t>Vidal de la Blache</a:t>
            </a:r>
          </a:p>
          <a:p>
            <a:pPr algn="ctr"/>
            <a:r>
              <a:rPr lang="fr-FR" sz="2000"/>
              <a:t>(1845-1918)</a:t>
            </a:r>
          </a:p>
        </p:txBody>
      </p:sp>
    </p:spTree>
  </p:cSld>
  <p:clrMapOvr>
    <a:masterClrMapping/>
  </p:clrMapOvr>
</p:sld>
</file>

<file path=ppt/theme/theme1.xml><?xml version="1.0" encoding="utf-8"?>
<a:theme xmlns:a="http://schemas.openxmlformats.org/drawingml/2006/main" name="Nouvelle présentation">
  <a:themeElements>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Nouvelle présentation">
      <a:majorFont>
        <a:latin typeface="Arial"/>
        <a:ea typeface="ＭＳ Ｐゴシック"/>
        <a:cs typeface="ＭＳ Ｐゴシック"/>
      </a:majorFont>
      <a:minorFont>
        <a:latin typeface="Arial"/>
        <a:ea typeface="ＭＳ Ｐゴシック"/>
        <a:cs typeface="ＭＳ Ｐゴシック"/>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1868</TotalTime>
  <Words>1837</Words>
  <Application>Microsoft Macintosh PowerPoint</Application>
  <PresentationFormat>Affichage à l'écran (4:3)</PresentationFormat>
  <Paragraphs>229</Paragraphs>
  <Slides>46</Slides>
  <Notes>21</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46</vt:i4>
      </vt:variant>
    </vt:vector>
  </HeadingPairs>
  <TitlesOfParts>
    <vt:vector size="53" baseType="lpstr">
      <vt:lpstr>Times</vt:lpstr>
      <vt:lpstr>Arial</vt:lpstr>
      <vt:lpstr>Calibri</vt:lpstr>
      <vt:lpstr>Nunito</vt:lpstr>
      <vt:lpstr>Open Sans</vt:lpstr>
      <vt:lpstr>Times New Roman</vt:lpstr>
      <vt:lpstr>Nouvelle présentation</vt:lpstr>
      <vt:lpstr>La géographie et son enseignement.  Qu’est-ce que la géographie ?  </vt:lpstr>
      <vt:lpstr>Présentation PowerPoint</vt:lpstr>
      <vt:lpstr>WOOCLAP – 4 questions</vt:lpstr>
      <vt:lpstr>I) La géographie qui caractérise les lieux</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la géographie vidalienne</vt:lpstr>
      <vt:lpstr>II) La géographie :        idiographie ou nomothétie ?</vt:lpstr>
      <vt:lpstr>Présentation PowerPoint</vt:lpstr>
      <vt:lpstr>Présentation PowerPoint</vt:lpstr>
      <vt:lpstr>Présentation PowerPoint</vt:lpstr>
      <vt:lpstr>Présentation PowerPoint</vt:lpstr>
      <vt:lpstr> une crise de la géographie (années 1980-1990)</vt:lpstr>
      <vt:lpstr>III) La géographie, science sociale</vt:lpstr>
      <vt:lpstr>III) La géographie, science sociale</vt:lpstr>
      <vt:lpstr>Présentation PowerPoint</vt:lpstr>
      <vt:lpstr>Présentation PowerPoint</vt:lpstr>
      <vt:lpstr>Présentation PowerPoint</vt:lpstr>
      <vt:lpstr>Présentation PowerPoint</vt:lpstr>
      <vt:lpstr>III) La géographie, science sociale</vt:lpstr>
      <vt:lpstr>Présentation PowerPoint</vt:lpstr>
      <vt:lpstr>Présentation PowerPoint</vt:lpstr>
      <vt:lpstr>IV) L’enseignement de la géographie (à l’école primaire)</vt:lpstr>
      <vt:lpstr>Présentation PowerPoint</vt:lpstr>
      <vt:lpstr>QUESTION</vt:lpstr>
      <vt:lpstr>Présentation PowerPoint</vt:lpstr>
      <vt:lpstr>Présentation PowerPoint</vt:lpstr>
      <vt:lpstr>Présentation PowerPoint</vt:lpstr>
      <vt:lpstr>IV) L’enseignement de la géographie (à l’école primaire)</vt:lpstr>
      <vt:lpstr>Présentation PowerPoint</vt:lpstr>
      <vt:lpstr>Présentation PowerPoint</vt:lpstr>
      <vt:lpstr>Présentation PowerPoint</vt:lpstr>
      <vt:lpstr>Présentation PowerPoint</vt:lpstr>
      <vt:lpstr>Présentation PowerPoint</vt:lpstr>
      <vt:lpstr>Les projets de nouveaux programmes 2025 en géographie (cycle 2 et 3)</vt:lpstr>
      <vt:lpstr>Conclusion</vt:lpstr>
      <vt:lpstr>Présentation PowerPoint</vt:lpstr>
      <vt:lpstr>Présentation PowerPoint</vt:lpstr>
    </vt:vector>
  </TitlesOfParts>
  <Company>Jean-Louis Laubry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Qu’est-ce que la géographie ?</dc:title>
  <dc:creator>Jean-Louis Laubry</dc:creator>
  <cp:lastModifiedBy>Laubry Jean-Louis</cp:lastModifiedBy>
  <cp:revision>224</cp:revision>
  <cp:lastPrinted>2017-09-04T11:25:53Z</cp:lastPrinted>
  <dcterms:created xsi:type="dcterms:W3CDTF">2020-10-11T11:03:41Z</dcterms:created>
  <dcterms:modified xsi:type="dcterms:W3CDTF">2025-11-29T17:27:45Z</dcterms:modified>
</cp:coreProperties>
</file>