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76" r:id="rId3"/>
    <p:sldId id="341" r:id="rId4"/>
    <p:sldId id="346" r:id="rId5"/>
    <p:sldId id="347" r:id="rId6"/>
    <p:sldId id="348" r:id="rId7"/>
    <p:sldId id="344" r:id="rId8"/>
    <p:sldId id="336" r:id="rId9"/>
    <p:sldId id="338" r:id="rId10"/>
    <p:sldId id="349" r:id="rId11"/>
    <p:sldId id="345" r:id="rId12"/>
    <p:sldId id="350" r:id="rId13"/>
    <p:sldId id="351" r:id="rId14"/>
    <p:sldId id="352" r:id="rId15"/>
    <p:sldId id="353" r:id="rId16"/>
    <p:sldId id="354" r:id="rId17"/>
    <p:sldId id="355" r:id="rId18"/>
    <p:sldId id="356" r:id="rId19"/>
    <p:sldId id="357" r:id="rId20"/>
    <p:sldId id="280"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CHA FONTE" initials="AF" lastIdx="3" clrIdx="0">
    <p:extLst>
      <p:ext uri="{19B8F6BF-5375-455C-9EA6-DF929625EA0E}">
        <p15:presenceInfo xmlns:p15="http://schemas.microsoft.com/office/powerpoint/2012/main" userId="AICHA F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BA002A"/>
    <a:srgbClr val="C10924"/>
    <a:srgbClr val="7E7564"/>
    <a:srgbClr val="334D57"/>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53" d="100"/>
          <a:sy n="53" d="100"/>
        </p:scale>
        <p:origin x="158" y="29"/>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26/01/2021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A7106F0-B59C-4FB9-B56D-73F1CFCD057D}" type="slidenum">
              <a:rPr lang="fr-FR" smtClean="0"/>
              <a:t>3</a:t>
            </a:fld>
            <a:endParaRPr lang="fr-FR"/>
          </a:p>
        </p:txBody>
      </p:sp>
    </p:spTree>
    <p:extLst>
      <p:ext uri="{BB962C8B-B14F-4D97-AF65-F5344CB8AC3E}">
        <p14:creationId xmlns:p14="http://schemas.microsoft.com/office/powerpoint/2010/main" val="3021598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26/01/2021</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26/01/2021</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26/01/2021</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26/01/2021</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26/01/2021</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26/01/2021</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26/01/2021</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26/01/2021</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26/01/2021</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26/01/2021</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26/01/2021</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26/01/2021</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r.wikipedia.org/wiki/Relativit%C3%A9_g%C3%A9n%C3%A9ral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fr.wikipedia.org/wiki/Global_Positioning_System#cite_note-1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rncan.gc.ca/sites/www.nrcan.gc.ca/files/earthsciences/pdf/GPS_Guide_f/GPS_Guide_f.pdf" TargetMode="External"/><Relationship Id="rId3" Type="http://schemas.openxmlformats.org/officeDocument/2006/relationships/hyperlink" Target="https://fr.wikipedia.org/wiki/Sp%C3%A9cial:Ouvrages_de_r%C3%A9f%C3%A9rence/2-10-005777-4" TargetMode="External"/><Relationship Id="rId7" Type="http://schemas.openxmlformats.org/officeDocument/2006/relationships/hyperlink" Target="http://www.cartographie.ird.fr/images/univ_ete/img/GPS_IRD_2012b.pdf" TargetMode="External"/><Relationship Id="rId2" Type="http://schemas.openxmlformats.org/officeDocument/2006/relationships/hyperlink" Target="https://fr.wikipedia.org/wiki/International_Standard_Book_Number" TargetMode="External"/><Relationship Id="rId1" Type="http://schemas.openxmlformats.org/officeDocument/2006/relationships/slideLayout" Target="../slideLayouts/slideLayout2.xml"/><Relationship Id="rId6" Type="http://schemas.openxmlformats.org/officeDocument/2006/relationships/hyperlink" Target="https://fr.wikipedia.org/wiki/Global_Positioning_System" TargetMode="External"/><Relationship Id="rId5" Type="http://schemas.openxmlformats.org/officeDocument/2006/relationships/hyperlink" Target="https://fr.wikipedia.org/wiki/R%C3%A9cepteur_GPS" TargetMode="External"/><Relationship Id="rId4" Type="http://schemas.openxmlformats.org/officeDocument/2006/relationships/hyperlink" Target="https://www.campbellsci.fr/gps16x-hvs" TargetMode="External"/><Relationship Id="rId9" Type="http://schemas.openxmlformats.org/officeDocument/2006/relationships/hyperlink" Target="https://blog.generationrobots.com/fr/qu-est-ce-que-la-technologie-lid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onne-mesure.com/systeme_international_d_unites.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echno-science.net/definition/8126.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83CE8-D092-43F4-BACF-0D35CD40D26A}"/>
              </a:ext>
            </a:extLst>
          </p:cNvPr>
          <p:cNvSpPr>
            <a:spLocks noGrp="1"/>
          </p:cNvSpPr>
          <p:nvPr>
            <p:ph type="title"/>
          </p:nvPr>
        </p:nvSpPr>
        <p:spPr/>
        <p:txBody>
          <a:bodyPr>
            <a:normAutofit/>
          </a:bodyPr>
          <a:lstStyle/>
          <a:p>
            <a:r>
              <a:rPr lang="fr-FR" sz="3600" b="1" dirty="0">
                <a:solidFill>
                  <a:srgbClr val="0070C0"/>
                </a:solidFill>
                <a:latin typeface="+mn-lt"/>
              </a:rPr>
              <a:t>Applications</a:t>
            </a:r>
          </a:p>
        </p:txBody>
      </p:sp>
      <p:sp>
        <p:nvSpPr>
          <p:cNvPr id="3" name="Espace réservé du contenu 2">
            <a:extLst>
              <a:ext uri="{FF2B5EF4-FFF2-40B4-BE49-F238E27FC236}">
                <a16:creationId xmlns:a16="http://schemas.microsoft.com/office/drawing/2014/main" id="{8F5464BA-3808-4EF0-9A48-D5256A71217F}"/>
              </a:ext>
            </a:extLst>
          </p:cNvPr>
          <p:cNvSpPr>
            <a:spLocks noGrp="1"/>
          </p:cNvSpPr>
          <p:nvPr>
            <p:ph idx="1"/>
          </p:nvPr>
        </p:nvSpPr>
        <p:spPr/>
        <p:txBody>
          <a:bodyPr>
            <a:normAutofit fontScale="92500" lnSpcReduction="10000"/>
          </a:bodyPr>
          <a:lstStyle/>
          <a:p>
            <a:pPr algn="just"/>
            <a:r>
              <a:rPr lang="fr-FR" sz="2600" b="0" i="0" dirty="0">
                <a:solidFill>
                  <a:srgbClr val="222222"/>
                </a:solidFill>
                <a:effectLst/>
              </a:rPr>
              <a:t>Les applications de ce capteur sont très diverses :</a:t>
            </a:r>
          </a:p>
          <a:p>
            <a:pPr algn="just">
              <a:buFont typeface="Arial" panose="020B0604020202020204" pitchFamily="34" charset="0"/>
              <a:buChar char="•"/>
            </a:pPr>
            <a:r>
              <a:rPr lang="fr-FR" sz="2600" b="0" i="0" dirty="0">
                <a:solidFill>
                  <a:srgbClr val="222222"/>
                </a:solidFill>
                <a:effectLst/>
              </a:rPr>
              <a:t>la mesure de </a:t>
            </a:r>
            <a:r>
              <a:rPr lang="fr-FR" sz="2600" b="0" i="0" u="none" strike="noStrike" dirty="0">
                <a:solidFill>
                  <a:srgbClr val="0066DD"/>
                </a:solidFill>
                <a:effectLst/>
              </a:rPr>
              <a:t>vitesse</a:t>
            </a:r>
            <a:r>
              <a:rPr lang="fr-FR" sz="2600" b="0" i="0" dirty="0">
                <a:solidFill>
                  <a:srgbClr val="222222"/>
                </a:solidFill>
                <a:effectLst/>
              </a:rPr>
              <a:t> (par intégration)</a:t>
            </a:r>
          </a:p>
          <a:p>
            <a:pPr algn="just">
              <a:buFont typeface="Arial" panose="020B0604020202020204" pitchFamily="34" charset="0"/>
              <a:buChar char="•"/>
            </a:pPr>
            <a:r>
              <a:rPr lang="fr-FR" sz="2600" b="0" i="0" dirty="0">
                <a:solidFill>
                  <a:srgbClr val="222222"/>
                </a:solidFill>
                <a:effectLst/>
              </a:rPr>
              <a:t>la mesure de déplacement (par double intégration)</a:t>
            </a:r>
          </a:p>
          <a:p>
            <a:pPr algn="just">
              <a:buFont typeface="Arial" panose="020B0604020202020204" pitchFamily="34" charset="0"/>
              <a:buChar char="•"/>
            </a:pPr>
            <a:r>
              <a:rPr lang="fr-FR" sz="2600" b="0" i="0" dirty="0">
                <a:solidFill>
                  <a:srgbClr val="222222"/>
                </a:solidFill>
                <a:effectLst/>
              </a:rPr>
              <a:t>le </a:t>
            </a:r>
            <a:r>
              <a:rPr lang="fr-FR" sz="2600" b="0" i="0" u="none" strike="noStrike" dirty="0">
                <a:solidFill>
                  <a:srgbClr val="0066DD"/>
                </a:solidFill>
                <a:effectLst/>
              </a:rPr>
              <a:t>diagnostique</a:t>
            </a:r>
            <a:r>
              <a:rPr lang="fr-FR" sz="2600" b="0" i="0" dirty="0">
                <a:solidFill>
                  <a:srgbClr val="222222"/>
                </a:solidFill>
                <a:effectLst/>
              </a:rPr>
              <a:t> de machine (par analyse vibratoire)</a:t>
            </a:r>
          </a:p>
          <a:p>
            <a:pPr algn="just">
              <a:buFont typeface="Arial" panose="020B0604020202020204" pitchFamily="34" charset="0"/>
              <a:buChar char="•"/>
            </a:pPr>
            <a:r>
              <a:rPr lang="fr-FR" sz="2600" b="0" i="0" dirty="0">
                <a:solidFill>
                  <a:srgbClr val="222222"/>
                </a:solidFill>
                <a:effectLst/>
              </a:rPr>
              <a:t>la détection de défaut dans les </a:t>
            </a:r>
            <a:r>
              <a:rPr lang="fr-FR" sz="2600" b="0" i="0" u="none" strike="noStrike" dirty="0">
                <a:solidFill>
                  <a:srgbClr val="0066DD"/>
                </a:solidFill>
                <a:effectLst/>
              </a:rPr>
              <a:t>matériaux</a:t>
            </a:r>
            <a:r>
              <a:rPr lang="fr-FR" sz="2600" b="0" i="0" dirty="0">
                <a:solidFill>
                  <a:srgbClr val="222222"/>
                </a:solidFill>
                <a:effectLst/>
              </a:rPr>
              <a:t> (en mesurant la propagation d'une vibration à travers les matériaux)</a:t>
            </a:r>
          </a:p>
          <a:p>
            <a:pPr algn="just"/>
            <a:r>
              <a:rPr lang="fr-FR" sz="2600" b="0" i="0" dirty="0">
                <a:solidFill>
                  <a:srgbClr val="222222"/>
                </a:solidFill>
                <a:effectLst/>
              </a:rPr>
              <a:t>Néanmoins, elles sont généralement classées en trois grandes catégories :</a:t>
            </a:r>
          </a:p>
          <a:p>
            <a:pPr algn="just">
              <a:buFont typeface="Arial" panose="020B0604020202020204" pitchFamily="34" charset="0"/>
              <a:buChar char="•"/>
            </a:pPr>
            <a:r>
              <a:rPr lang="fr-FR" sz="2600" b="0" i="0" dirty="0">
                <a:solidFill>
                  <a:srgbClr val="222222"/>
                </a:solidFill>
                <a:effectLst/>
              </a:rPr>
              <a:t>Les chocs</a:t>
            </a:r>
          </a:p>
          <a:p>
            <a:pPr algn="just">
              <a:buFont typeface="Arial" panose="020B0604020202020204" pitchFamily="34" charset="0"/>
              <a:buChar char="•"/>
            </a:pPr>
            <a:r>
              <a:rPr lang="fr-FR" sz="2600" b="0" i="0" dirty="0">
                <a:solidFill>
                  <a:srgbClr val="222222"/>
                </a:solidFill>
                <a:effectLst/>
              </a:rPr>
              <a:t>L'accélération vibratoire</a:t>
            </a:r>
          </a:p>
          <a:p>
            <a:pPr algn="just">
              <a:buFont typeface="Arial" panose="020B0604020202020204" pitchFamily="34" charset="0"/>
              <a:buChar char="•"/>
            </a:pPr>
            <a:r>
              <a:rPr lang="fr-FR" sz="2600" b="0" i="0" dirty="0">
                <a:solidFill>
                  <a:srgbClr val="222222"/>
                </a:solidFill>
                <a:effectLst/>
              </a:rPr>
              <a:t>L'accélération de mobiles</a:t>
            </a:r>
          </a:p>
          <a:p>
            <a:endParaRPr lang="fr-FR" dirty="0"/>
          </a:p>
        </p:txBody>
      </p:sp>
      <p:sp>
        <p:nvSpPr>
          <p:cNvPr id="4" name="Espace réservé du numéro de diapositive 3">
            <a:extLst>
              <a:ext uri="{FF2B5EF4-FFF2-40B4-BE49-F238E27FC236}">
                <a16:creationId xmlns:a16="http://schemas.microsoft.com/office/drawing/2014/main" id="{92D94E55-91E3-42AE-BC48-0CEF7DACE1F5}"/>
              </a:ext>
            </a:extLst>
          </p:cNvPr>
          <p:cNvSpPr>
            <a:spLocks noGrp="1"/>
          </p:cNvSpPr>
          <p:nvPr>
            <p:ph type="sldNum" sz="quarter" idx="12"/>
          </p:nvPr>
        </p:nvSpPr>
        <p:spPr/>
        <p:txBody>
          <a:bodyPr/>
          <a:lstStyle/>
          <a:p>
            <a:fld id="{3A214FC8-7A6B-454A-ADA5-8A1A54B328A5}" type="slidenum">
              <a:rPr lang="fr-FR" smtClean="0"/>
              <a:t>10</a:t>
            </a:fld>
            <a:endParaRPr lang="fr-FR"/>
          </a:p>
        </p:txBody>
      </p:sp>
    </p:spTree>
    <p:extLst>
      <p:ext uri="{BB962C8B-B14F-4D97-AF65-F5344CB8AC3E}">
        <p14:creationId xmlns:p14="http://schemas.microsoft.com/office/powerpoint/2010/main" val="365338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8CC2C2-EC83-4CCD-8728-841135A0C785}"/>
              </a:ext>
            </a:extLst>
          </p:cNvPr>
          <p:cNvSpPr>
            <a:spLocks noGrp="1"/>
          </p:cNvSpPr>
          <p:nvPr>
            <p:ph type="title"/>
          </p:nvPr>
        </p:nvSpPr>
        <p:spPr/>
        <p:txBody>
          <a:bodyPr>
            <a:normAutofit/>
          </a:bodyPr>
          <a:lstStyle/>
          <a:p>
            <a:r>
              <a:rPr lang="fr-FR" sz="3600" b="1" dirty="0">
                <a:solidFill>
                  <a:srgbClr val="0070C0"/>
                </a:solidFill>
                <a:latin typeface="+mn-lt"/>
              </a:rPr>
              <a:t>Le GPS: Introduction</a:t>
            </a:r>
          </a:p>
        </p:txBody>
      </p:sp>
      <p:sp>
        <p:nvSpPr>
          <p:cNvPr id="3" name="Espace réservé du contenu 2">
            <a:extLst>
              <a:ext uri="{FF2B5EF4-FFF2-40B4-BE49-F238E27FC236}">
                <a16:creationId xmlns:a16="http://schemas.microsoft.com/office/drawing/2014/main" id="{7D6C6097-8B2A-4ABB-BC30-CF5434316325}"/>
              </a:ext>
            </a:extLst>
          </p:cNvPr>
          <p:cNvSpPr>
            <a:spLocks noGrp="1"/>
          </p:cNvSpPr>
          <p:nvPr>
            <p:ph idx="1"/>
          </p:nvPr>
        </p:nvSpPr>
        <p:spPr>
          <a:xfrm>
            <a:off x="838200" y="1825625"/>
            <a:ext cx="6207177" cy="4351338"/>
          </a:xfrm>
        </p:spPr>
        <p:txBody>
          <a:bodyPr>
            <a:normAutofit lnSpcReduction="10000"/>
          </a:bodyPr>
          <a:lstStyle/>
          <a:p>
            <a:pPr algn="just"/>
            <a:r>
              <a:rPr lang="fr-FR" sz="2400" dirty="0"/>
              <a:t>Le Global </a:t>
            </a:r>
            <a:r>
              <a:rPr lang="fr-FR" sz="2400" dirty="0" err="1"/>
              <a:t>Positioning</a:t>
            </a:r>
            <a:r>
              <a:rPr lang="fr-FR" sz="2400" dirty="0"/>
              <a:t> System (GPS) est un système de radionavigation par satellites mis en place par la Défense américaine en vue d'applications de positionnement militaire et, en second lieu, mis à la disposition de la communauté civile. </a:t>
            </a:r>
          </a:p>
          <a:p>
            <a:pPr algn="just"/>
            <a:r>
              <a:rPr lang="fr-FR" sz="2400" dirty="0"/>
              <a:t>C’est un système complexe qui peut servir à établir une position avec une exactitude allant de 100 m à quelques millimètres, selon l'équipement utilisé et la procédure suivie. En règle générale, plus l'exactitude du positionnement est grande, plus les coûts sont élevés et plus les procédures d'observation et de traitement sont complexes. </a:t>
            </a:r>
          </a:p>
        </p:txBody>
      </p:sp>
      <p:sp>
        <p:nvSpPr>
          <p:cNvPr id="4" name="Espace réservé du numéro de diapositive 3">
            <a:extLst>
              <a:ext uri="{FF2B5EF4-FFF2-40B4-BE49-F238E27FC236}">
                <a16:creationId xmlns:a16="http://schemas.microsoft.com/office/drawing/2014/main" id="{5631B403-CA40-454D-B45C-BE15FE70B749}"/>
              </a:ext>
            </a:extLst>
          </p:cNvPr>
          <p:cNvSpPr>
            <a:spLocks noGrp="1"/>
          </p:cNvSpPr>
          <p:nvPr>
            <p:ph type="sldNum" sz="quarter" idx="12"/>
          </p:nvPr>
        </p:nvSpPr>
        <p:spPr/>
        <p:txBody>
          <a:bodyPr/>
          <a:lstStyle/>
          <a:p>
            <a:fld id="{3A214FC8-7A6B-454A-ADA5-8A1A54B328A5}" type="slidenum">
              <a:rPr lang="fr-FR" smtClean="0"/>
              <a:t>11</a:t>
            </a:fld>
            <a:endParaRPr lang="fr-FR"/>
          </a:p>
        </p:txBody>
      </p:sp>
      <p:pic>
        <p:nvPicPr>
          <p:cNvPr id="1026" name="Picture 2" descr="Récepteur GPS USB BU-353-S4 SiRFIV Étanche USGlobalSat - RobotShop">
            <a:extLst>
              <a:ext uri="{FF2B5EF4-FFF2-40B4-BE49-F238E27FC236}">
                <a16:creationId xmlns:a16="http://schemas.microsoft.com/office/drawing/2014/main" id="{AA5489F2-BFFD-4F42-BA27-533DE159D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377" y="1825625"/>
            <a:ext cx="4601315" cy="460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1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3C80E-74F6-4CB1-8648-B0A5CABAE843}"/>
              </a:ext>
            </a:extLst>
          </p:cNvPr>
          <p:cNvSpPr>
            <a:spLocks noGrp="1"/>
          </p:cNvSpPr>
          <p:nvPr>
            <p:ph type="title"/>
          </p:nvPr>
        </p:nvSpPr>
        <p:spPr>
          <a:xfrm>
            <a:off x="838200" y="325712"/>
            <a:ext cx="10515600" cy="1325563"/>
          </a:xfrm>
        </p:spPr>
        <p:txBody>
          <a:bodyPr>
            <a:normAutofit/>
          </a:bodyPr>
          <a:lstStyle/>
          <a:p>
            <a:r>
              <a:rPr lang="fr-FR" sz="3600" b="1" dirty="0">
                <a:solidFill>
                  <a:srgbClr val="0070C0"/>
                </a:solidFill>
                <a:latin typeface="+mn-lt"/>
              </a:rPr>
              <a:t>PRINCIPE DE FONCTIONNEMENT DU GPS</a:t>
            </a:r>
          </a:p>
        </p:txBody>
      </p:sp>
      <p:sp>
        <p:nvSpPr>
          <p:cNvPr id="4" name="Espace réservé du numéro de diapositive 3">
            <a:extLst>
              <a:ext uri="{FF2B5EF4-FFF2-40B4-BE49-F238E27FC236}">
                <a16:creationId xmlns:a16="http://schemas.microsoft.com/office/drawing/2014/main" id="{26303D80-35CE-423F-99BE-A59FA38D7AC1}"/>
              </a:ext>
            </a:extLst>
          </p:cNvPr>
          <p:cNvSpPr>
            <a:spLocks noGrp="1"/>
          </p:cNvSpPr>
          <p:nvPr>
            <p:ph type="sldNum" sz="quarter" idx="12"/>
          </p:nvPr>
        </p:nvSpPr>
        <p:spPr/>
        <p:txBody>
          <a:bodyPr/>
          <a:lstStyle/>
          <a:p>
            <a:fld id="{3A214FC8-7A6B-454A-ADA5-8A1A54B328A5}" type="slidenum">
              <a:rPr lang="fr-FR" smtClean="0"/>
              <a:t>12</a:t>
            </a:fld>
            <a:endParaRPr lang="fr-FR"/>
          </a:p>
        </p:txBody>
      </p:sp>
      <p:pic>
        <p:nvPicPr>
          <p:cNvPr id="7" name="Image 6">
            <a:extLst>
              <a:ext uri="{FF2B5EF4-FFF2-40B4-BE49-F238E27FC236}">
                <a16:creationId xmlns:a16="http://schemas.microsoft.com/office/drawing/2014/main" id="{97175020-AD52-450A-826D-B07A7964FC22}"/>
              </a:ext>
            </a:extLst>
          </p:cNvPr>
          <p:cNvPicPr>
            <a:picLocks noChangeAspect="1"/>
          </p:cNvPicPr>
          <p:nvPr/>
        </p:nvPicPr>
        <p:blipFill>
          <a:blip r:embed="rId2"/>
          <a:stretch>
            <a:fillRect/>
          </a:stretch>
        </p:blipFill>
        <p:spPr>
          <a:xfrm>
            <a:off x="1771186" y="1329934"/>
            <a:ext cx="8649627" cy="5026416"/>
          </a:xfrm>
          <a:prstGeom prst="rect">
            <a:avLst/>
          </a:prstGeom>
        </p:spPr>
      </p:pic>
    </p:spTree>
    <p:extLst>
      <p:ext uri="{BB962C8B-B14F-4D97-AF65-F5344CB8AC3E}">
        <p14:creationId xmlns:p14="http://schemas.microsoft.com/office/powerpoint/2010/main" val="411358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27E44-5B3A-455A-B79A-B683B7D0C650}"/>
              </a:ext>
            </a:extLst>
          </p:cNvPr>
          <p:cNvSpPr>
            <a:spLocks noGrp="1"/>
          </p:cNvSpPr>
          <p:nvPr>
            <p:ph type="title"/>
          </p:nvPr>
        </p:nvSpPr>
        <p:spPr/>
        <p:txBody>
          <a:bodyPr>
            <a:normAutofit/>
          </a:bodyPr>
          <a:lstStyle/>
          <a:p>
            <a:r>
              <a:rPr lang="fr-FR" sz="3600" b="1" dirty="0">
                <a:solidFill>
                  <a:srgbClr val="0070C0"/>
                </a:solidFill>
                <a:latin typeface="+mn-lt"/>
              </a:rPr>
              <a:t>PRINCIPE DE FONCTIONNEMENT DU GPS</a:t>
            </a:r>
            <a:endParaRPr lang="fr-FR" sz="3600" dirty="0"/>
          </a:p>
        </p:txBody>
      </p:sp>
      <p:sp>
        <p:nvSpPr>
          <p:cNvPr id="3" name="Espace réservé du numéro de diapositive 2">
            <a:extLst>
              <a:ext uri="{FF2B5EF4-FFF2-40B4-BE49-F238E27FC236}">
                <a16:creationId xmlns:a16="http://schemas.microsoft.com/office/drawing/2014/main" id="{32D1B710-98D4-419F-A78B-3BDD16F7CAE0}"/>
              </a:ext>
            </a:extLst>
          </p:cNvPr>
          <p:cNvSpPr>
            <a:spLocks noGrp="1"/>
          </p:cNvSpPr>
          <p:nvPr>
            <p:ph type="sldNum" sz="quarter" idx="12"/>
          </p:nvPr>
        </p:nvSpPr>
        <p:spPr/>
        <p:txBody>
          <a:bodyPr/>
          <a:lstStyle/>
          <a:p>
            <a:fld id="{3A214FC8-7A6B-454A-ADA5-8A1A54B328A5}" type="slidenum">
              <a:rPr lang="fr-FR" smtClean="0"/>
              <a:t>13</a:t>
            </a:fld>
            <a:endParaRPr lang="fr-FR"/>
          </a:p>
        </p:txBody>
      </p:sp>
      <p:sp>
        <p:nvSpPr>
          <p:cNvPr id="5" name="ZoneTexte 4">
            <a:extLst>
              <a:ext uri="{FF2B5EF4-FFF2-40B4-BE49-F238E27FC236}">
                <a16:creationId xmlns:a16="http://schemas.microsoft.com/office/drawing/2014/main" id="{395BBDAD-2211-4B0A-9567-022986D8C4CC}"/>
              </a:ext>
            </a:extLst>
          </p:cNvPr>
          <p:cNvSpPr txBox="1"/>
          <p:nvPr/>
        </p:nvSpPr>
        <p:spPr>
          <a:xfrm>
            <a:off x="628337" y="1690688"/>
            <a:ext cx="11153931" cy="2308324"/>
          </a:xfrm>
          <a:prstGeom prst="rect">
            <a:avLst/>
          </a:prstGeom>
          <a:noFill/>
        </p:spPr>
        <p:txBody>
          <a:bodyPr wrap="square">
            <a:spAutoFit/>
          </a:bodyPr>
          <a:lstStyle/>
          <a:p>
            <a:pPr algn="just"/>
            <a:r>
              <a:rPr lang="fr-FR" sz="2400" b="0" i="0" dirty="0">
                <a:solidFill>
                  <a:srgbClr val="202122"/>
                </a:solidFill>
                <a:effectLst/>
              </a:rPr>
              <a:t>Le principe de fonctionnement repose sur la </a:t>
            </a:r>
            <a:r>
              <a:rPr lang="fr-FR" sz="2400" b="0" i="0" dirty="0">
                <a:solidFill>
                  <a:srgbClr val="0070C0"/>
                </a:solidFill>
                <a:effectLst/>
              </a:rPr>
              <a:t>trilatération</a:t>
            </a:r>
            <a:r>
              <a:rPr lang="fr-FR" sz="2400" b="0" i="0" dirty="0">
                <a:solidFill>
                  <a:srgbClr val="202122"/>
                </a:solidFill>
                <a:effectLst/>
              </a:rPr>
              <a:t> de signaux électromagnétiques synchronisés émis par les satellites. Pour assurer la précision du positionnement, le système GPS utilise des technologies sophistiquées : </a:t>
            </a:r>
            <a:r>
              <a:rPr lang="fr-FR" sz="2400" b="0" i="0" dirty="0">
                <a:solidFill>
                  <a:srgbClr val="0070C0"/>
                </a:solidFill>
                <a:effectLst/>
              </a:rPr>
              <a:t>horloges atomiques </a:t>
            </a:r>
            <a:r>
              <a:rPr lang="fr-FR" sz="2400" b="0" i="0" dirty="0">
                <a:solidFill>
                  <a:srgbClr val="202122"/>
                </a:solidFill>
                <a:effectLst/>
              </a:rPr>
              <a:t>embarquées, compensation </a:t>
            </a:r>
            <a:r>
              <a:rPr lang="fr-FR" sz="2400" b="0" i="0" dirty="0">
                <a:solidFill>
                  <a:srgbClr val="0070C0"/>
                </a:solidFill>
                <a:effectLst/>
              </a:rPr>
              <a:t>d</a:t>
            </a:r>
            <a:r>
              <a:rPr lang="fr-FR" sz="2400" b="0" i="0" dirty="0">
                <a:solidFill>
                  <a:srgbClr val="0070C0"/>
                </a:solidFill>
                <a:effectLst/>
                <a:hlinkClick r:id="rId2" tooltip="Relativité générale">
                  <a:extLst>
                    <a:ext uri="{A12FA001-AC4F-418D-AE19-62706E023703}">
                      <ahyp:hlinkClr xmlns:ahyp="http://schemas.microsoft.com/office/drawing/2018/hyperlinkcolor" val="tx"/>
                    </a:ext>
                  </a:extLst>
                </a:hlinkClick>
              </a:rPr>
              <a:t>’</a:t>
            </a:r>
            <a:r>
              <a:rPr lang="fr-FR" sz="2400" b="0" i="0" dirty="0">
                <a:solidFill>
                  <a:srgbClr val="0070C0"/>
                </a:solidFill>
                <a:effectLst/>
              </a:rPr>
              <a:t>effets relativistes</a:t>
            </a:r>
            <a:r>
              <a:rPr lang="fr-FR" sz="2400" b="0" i="0" dirty="0">
                <a:solidFill>
                  <a:srgbClr val="202122"/>
                </a:solidFill>
                <a:effectLst/>
              </a:rPr>
              <a:t>, mise en place de stations d'observation et de </a:t>
            </a:r>
            <a:r>
              <a:rPr lang="fr-FR" sz="2400" b="0" i="0" u="none" strike="noStrike" dirty="0">
                <a:solidFill>
                  <a:srgbClr val="0645AD"/>
                </a:solidFill>
                <a:effectLst/>
              </a:rPr>
              <a:t>synchronisation</a:t>
            </a:r>
            <a:r>
              <a:rPr lang="fr-FR" sz="2400" b="0" i="0" dirty="0">
                <a:solidFill>
                  <a:srgbClr val="202122"/>
                </a:solidFill>
                <a:effectLst/>
              </a:rPr>
              <a:t>. Les coordonnées terrestres calculées se réfèrent au système géodésique </a:t>
            </a:r>
            <a:r>
              <a:rPr lang="fr-FR" sz="2400" b="0" i="0" u="none" strike="noStrike" dirty="0">
                <a:solidFill>
                  <a:srgbClr val="0645AD"/>
                </a:solidFill>
                <a:effectLst/>
              </a:rPr>
              <a:t>WGS84</a:t>
            </a:r>
            <a:endParaRPr lang="fr-FR" sz="2400" dirty="0"/>
          </a:p>
        </p:txBody>
      </p:sp>
      <p:sp>
        <p:nvSpPr>
          <p:cNvPr id="7" name="ZoneTexte 6">
            <a:extLst>
              <a:ext uri="{FF2B5EF4-FFF2-40B4-BE49-F238E27FC236}">
                <a16:creationId xmlns:a16="http://schemas.microsoft.com/office/drawing/2014/main" id="{A5506B7B-C3B9-4DF0-BA86-762CE5390BCD}"/>
              </a:ext>
            </a:extLst>
          </p:cNvPr>
          <p:cNvSpPr txBox="1"/>
          <p:nvPr/>
        </p:nvSpPr>
        <p:spPr>
          <a:xfrm>
            <a:off x="761998" y="4220876"/>
            <a:ext cx="11153931" cy="523220"/>
          </a:xfrm>
          <a:prstGeom prst="rect">
            <a:avLst/>
          </a:prstGeom>
          <a:noFill/>
        </p:spPr>
        <p:txBody>
          <a:bodyPr wrap="square">
            <a:spAutoFit/>
          </a:bodyPr>
          <a:lstStyle/>
          <a:p>
            <a:pPr algn="l"/>
            <a:r>
              <a:rPr lang="fr-FR" sz="2800" b="1" i="0" dirty="0">
                <a:solidFill>
                  <a:srgbClr val="0070C0"/>
                </a:solidFill>
                <a:effectLst/>
              </a:rPr>
              <a:t>Mesure de la distance du récepteur par rapport à un satellite</a:t>
            </a:r>
          </a:p>
        </p:txBody>
      </p:sp>
      <p:sp>
        <p:nvSpPr>
          <p:cNvPr id="9" name="ZoneTexte 8">
            <a:extLst>
              <a:ext uri="{FF2B5EF4-FFF2-40B4-BE49-F238E27FC236}">
                <a16:creationId xmlns:a16="http://schemas.microsoft.com/office/drawing/2014/main" id="{D3F4DE55-56DE-4061-B2DE-6E2AF2212989}"/>
              </a:ext>
            </a:extLst>
          </p:cNvPr>
          <p:cNvSpPr txBox="1"/>
          <p:nvPr/>
        </p:nvSpPr>
        <p:spPr>
          <a:xfrm>
            <a:off x="628337" y="4965960"/>
            <a:ext cx="11153931" cy="1200329"/>
          </a:xfrm>
          <a:prstGeom prst="rect">
            <a:avLst/>
          </a:prstGeom>
          <a:noFill/>
        </p:spPr>
        <p:txBody>
          <a:bodyPr wrap="square">
            <a:spAutoFit/>
          </a:bodyPr>
          <a:lstStyle/>
          <a:p>
            <a:r>
              <a:rPr lang="fr-FR" sz="2400" b="0" i="0" dirty="0">
                <a:solidFill>
                  <a:srgbClr val="202122"/>
                </a:solidFill>
                <a:effectLst/>
              </a:rPr>
              <a:t>Les satellites envoient des ondes </a:t>
            </a:r>
            <a:r>
              <a:rPr lang="fr-FR" sz="2400" b="0" i="0" u="none" strike="noStrike" dirty="0">
                <a:solidFill>
                  <a:srgbClr val="0645AD"/>
                </a:solidFill>
                <a:effectLst/>
              </a:rPr>
              <a:t>électromagnétiques </a:t>
            </a:r>
            <a:r>
              <a:rPr lang="fr-FR" sz="2400" b="0" i="0" dirty="0">
                <a:solidFill>
                  <a:srgbClr val="202122"/>
                </a:solidFill>
                <a:effectLst/>
              </a:rPr>
              <a:t>qui se propagent à la </a:t>
            </a:r>
            <a:r>
              <a:rPr lang="fr-FR" sz="2400" b="0" i="0" u="none" strike="noStrike" dirty="0">
                <a:solidFill>
                  <a:srgbClr val="0645AD"/>
                </a:solidFill>
                <a:effectLst/>
              </a:rPr>
              <a:t>vitesse de la lumière</a:t>
            </a:r>
            <a:r>
              <a:rPr lang="fr-FR" sz="2400" b="0" i="0" dirty="0">
                <a:solidFill>
                  <a:srgbClr val="202122"/>
                </a:solidFill>
                <a:effectLst/>
              </a:rPr>
              <a:t>. Connaissant celle-ci, on peut alors calculer la distance qui sépare le satellite du récepteur en connaissant le </a:t>
            </a:r>
            <a:r>
              <a:rPr lang="fr-FR" sz="2400" b="0" i="0" u="none" strike="noStrike" dirty="0">
                <a:solidFill>
                  <a:srgbClr val="0645AD"/>
                </a:solidFill>
                <a:effectLst/>
              </a:rPr>
              <a:t>temps</a:t>
            </a:r>
            <a:r>
              <a:rPr lang="fr-FR" sz="2400" b="0" i="0" dirty="0">
                <a:solidFill>
                  <a:srgbClr val="202122"/>
                </a:solidFill>
                <a:effectLst/>
              </a:rPr>
              <a:t> que l'onde a mis pour parcourir ce trajet.</a:t>
            </a:r>
            <a:endParaRPr lang="fr-FR" sz="2400" dirty="0"/>
          </a:p>
        </p:txBody>
      </p:sp>
    </p:spTree>
    <p:extLst>
      <p:ext uri="{BB962C8B-B14F-4D97-AF65-F5344CB8AC3E}">
        <p14:creationId xmlns:p14="http://schemas.microsoft.com/office/powerpoint/2010/main" val="281789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58E66-C40F-412C-8797-61FA32ECDAB4}"/>
              </a:ext>
            </a:extLst>
          </p:cNvPr>
          <p:cNvSpPr>
            <a:spLocks noGrp="1"/>
          </p:cNvSpPr>
          <p:nvPr>
            <p:ph type="title"/>
          </p:nvPr>
        </p:nvSpPr>
        <p:spPr/>
        <p:txBody>
          <a:bodyPr>
            <a:normAutofit/>
          </a:bodyPr>
          <a:lstStyle/>
          <a:p>
            <a:r>
              <a:rPr lang="fr-FR" sz="3600" b="1" dirty="0">
                <a:solidFill>
                  <a:srgbClr val="0070C0"/>
                </a:solidFill>
                <a:latin typeface="+mn-lt"/>
              </a:rPr>
              <a:t>Comment s’effectue la mesure de la distance</a:t>
            </a:r>
          </a:p>
        </p:txBody>
      </p:sp>
      <p:sp>
        <p:nvSpPr>
          <p:cNvPr id="4" name="Espace réservé du contenu 3">
            <a:extLst>
              <a:ext uri="{FF2B5EF4-FFF2-40B4-BE49-F238E27FC236}">
                <a16:creationId xmlns:a16="http://schemas.microsoft.com/office/drawing/2014/main" id="{F0620694-F92D-434C-9592-DAB754390117}"/>
              </a:ext>
            </a:extLst>
          </p:cNvPr>
          <p:cNvSpPr>
            <a:spLocks noGrp="1"/>
          </p:cNvSpPr>
          <p:nvPr>
            <p:ph sz="half" idx="2"/>
          </p:nvPr>
        </p:nvSpPr>
        <p:spPr>
          <a:xfrm>
            <a:off x="707206" y="1800537"/>
            <a:ext cx="6099994" cy="3684588"/>
          </a:xfrm>
        </p:spPr>
        <p:txBody>
          <a:bodyPr>
            <a:noAutofit/>
          </a:bodyPr>
          <a:lstStyle/>
          <a:p>
            <a:pPr algn="just"/>
            <a:r>
              <a:rPr lang="fr-FR" sz="2400" b="0" i="0" dirty="0">
                <a:solidFill>
                  <a:srgbClr val="202122"/>
                </a:solidFill>
                <a:effectLst/>
              </a:rPr>
              <a:t>Pour mesurer le temps mis par l'onde pour lui parvenir, le  </a:t>
            </a:r>
            <a:r>
              <a:rPr lang="fr-FR" sz="2400" b="0" i="0" dirty="0">
                <a:solidFill>
                  <a:srgbClr val="0070C0"/>
                </a:solidFill>
                <a:effectLst/>
              </a:rPr>
              <a:t>récepteur GPS </a:t>
            </a:r>
            <a:r>
              <a:rPr lang="fr-FR" sz="2400" b="0" i="0" dirty="0">
                <a:solidFill>
                  <a:srgbClr val="202122"/>
                </a:solidFill>
                <a:effectLst/>
              </a:rPr>
              <a:t>compare l'heure d'émission — incluse dans le signal — à l'heure de réception de l'onde par le récepteur. Cette mesure, après multiplication par la </a:t>
            </a:r>
            <a:r>
              <a:rPr lang="fr-FR" sz="2400" b="0" i="0" dirty="0">
                <a:solidFill>
                  <a:srgbClr val="0645AD"/>
                </a:solidFill>
                <a:effectLst/>
              </a:rPr>
              <a:t>vitesse</a:t>
            </a:r>
            <a:r>
              <a:rPr lang="fr-FR" sz="2400" b="0" i="0" dirty="0">
                <a:solidFill>
                  <a:srgbClr val="202122"/>
                </a:solidFill>
                <a:effectLst/>
              </a:rPr>
              <a:t> du signal, fournit une </a:t>
            </a:r>
            <a:r>
              <a:rPr lang="fr-FR" sz="2400" dirty="0" err="1">
                <a:solidFill>
                  <a:srgbClr val="0645AD"/>
                </a:solidFill>
              </a:rPr>
              <a:t>pseudo-distance</a:t>
            </a:r>
            <a:r>
              <a:rPr lang="fr-FR" sz="2400" b="0" i="0" dirty="0">
                <a:solidFill>
                  <a:srgbClr val="202122"/>
                </a:solidFill>
                <a:effectLst/>
              </a:rPr>
              <a:t>, assimilable à une distance, mais entachée d'une erreur de synchronisation des horloges du satellite et du récepteur, et de dégradations comme celles dues à la traversée de l'atmosphère. L'erreur d'horloge peut être modélisée sur une période assez courte à partir des mesures sur plusieurs satellites.</a:t>
            </a:r>
            <a:endParaRPr lang="fr-FR" sz="2400" dirty="0"/>
          </a:p>
        </p:txBody>
      </p:sp>
      <p:sp>
        <p:nvSpPr>
          <p:cNvPr id="7" name="Espace réservé du numéro de diapositive 6">
            <a:extLst>
              <a:ext uri="{FF2B5EF4-FFF2-40B4-BE49-F238E27FC236}">
                <a16:creationId xmlns:a16="http://schemas.microsoft.com/office/drawing/2014/main" id="{42438C64-1F80-4120-AEEC-D7DF2CBF35A7}"/>
              </a:ext>
            </a:extLst>
          </p:cNvPr>
          <p:cNvSpPr>
            <a:spLocks noGrp="1"/>
          </p:cNvSpPr>
          <p:nvPr>
            <p:ph type="sldNum" sz="quarter" idx="12"/>
          </p:nvPr>
        </p:nvSpPr>
        <p:spPr/>
        <p:txBody>
          <a:bodyPr/>
          <a:lstStyle/>
          <a:p>
            <a:fld id="{3A214FC8-7A6B-454A-ADA5-8A1A54B328A5}" type="slidenum">
              <a:rPr lang="fr-FR" smtClean="0"/>
              <a:t>14</a:t>
            </a:fld>
            <a:endParaRPr lang="fr-FR"/>
          </a:p>
        </p:txBody>
      </p:sp>
      <p:pic>
        <p:nvPicPr>
          <p:cNvPr id="7174" name="Picture 6" descr="Positionement par satellites">
            <a:extLst>
              <a:ext uri="{FF2B5EF4-FFF2-40B4-BE49-F238E27FC236}">
                <a16:creationId xmlns:a16="http://schemas.microsoft.com/office/drawing/2014/main" id="{7531D0B3-8A31-4839-BC5D-A3E5B99B1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1800536"/>
            <a:ext cx="4779194" cy="41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0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0F9DAF-58CD-4341-83E1-9C48F3741590}"/>
              </a:ext>
            </a:extLst>
          </p:cNvPr>
          <p:cNvSpPr>
            <a:spLocks noGrp="1"/>
          </p:cNvSpPr>
          <p:nvPr>
            <p:ph type="title"/>
          </p:nvPr>
        </p:nvSpPr>
        <p:spPr>
          <a:xfrm>
            <a:off x="1128486" y="681037"/>
            <a:ext cx="10515600" cy="1325563"/>
          </a:xfrm>
        </p:spPr>
        <p:txBody>
          <a:bodyPr/>
          <a:lstStyle/>
          <a:p>
            <a:r>
              <a:rPr lang="fr-FR" sz="3600" b="1" i="0" dirty="0">
                <a:solidFill>
                  <a:srgbClr val="0070C0"/>
                </a:solidFill>
                <a:effectLst/>
                <a:latin typeface="+mn-lt"/>
              </a:rPr>
              <a:t>Calcul de la position</a:t>
            </a:r>
            <a:br>
              <a:rPr lang="fr-FR" b="1" i="0" dirty="0">
                <a:solidFill>
                  <a:srgbClr val="000000"/>
                </a:solidFill>
                <a:effectLst/>
                <a:latin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0478C987-D8AB-4DE1-8A72-47884DFB0972}"/>
              </a:ext>
            </a:extLst>
          </p:cNvPr>
          <p:cNvSpPr>
            <a:spLocks noGrp="1"/>
          </p:cNvSpPr>
          <p:nvPr>
            <p:ph idx="1"/>
          </p:nvPr>
        </p:nvSpPr>
        <p:spPr>
          <a:xfrm>
            <a:off x="968829" y="1520825"/>
            <a:ext cx="10515600" cy="4351338"/>
          </a:xfrm>
        </p:spPr>
        <p:txBody>
          <a:bodyPr>
            <a:normAutofit/>
          </a:bodyPr>
          <a:lstStyle/>
          <a:p>
            <a:pPr algn="just"/>
            <a:r>
              <a:rPr lang="fr-FR" sz="2400" b="0" i="0" dirty="0">
                <a:solidFill>
                  <a:srgbClr val="202122"/>
                </a:solidFill>
                <a:effectLst/>
              </a:rPr>
              <a:t>Connaissant les positions des satellites à l'heure d'émission des signaux, et les </a:t>
            </a:r>
            <a:r>
              <a:rPr lang="fr-FR" sz="2400" b="0" i="0" dirty="0" err="1">
                <a:solidFill>
                  <a:srgbClr val="0070C0"/>
                </a:solidFill>
                <a:effectLst/>
              </a:rPr>
              <a:t>pseudo-distances</a:t>
            </a:r>
            <a:r>
              <a:rPr lang="fr-FR" sz="2400" b="0" i="0" dirty="0">
                <a:solidFill>
                  <a:srgbClr val="202122"/>
                </a:solidFill>
                <a:effectLst/>
              </a:rPr>
              <a:t> mesurées, le calculateur du récepteur est en mesure de résoudre un </a:t>
            </a:r>
            <a:r>
              <a:rPr lang="fr-FR" sz="2400" b="0" i="0" dirty="0">
                <a:solidFill>
                  <a:srgbClr val="0070C0"/>
                </a:solidFill>
                <a:effectLst/>
              </a:rPr>
              <a:t>système d’équations </a:t>
            </a:r>
            <a:r>
              <a:rPr lang="fr-FR" sz="2400" b="0" i="0" dirty="0">
                <a:solidFill>
                  <a:srgbClr val="202122"/>
                </a:solidFill>
                <a:effectLst/>
              </a:rPr>
              <a:t>dont les quatre inconnues sont la position du récepteur (trois inconnues) et le décalage de son horloge par rapport au temps GPS. </a:t>
            </a:r>
          </a:p>
          <a:p>
            <a:pPr algn="just"/>
            <a:r>
              <a:rPr lang="fr-FR" sz="2400" b="0" i="0" dirty="0">
                <a:solidFill>
                  <a:srgbClr val="202122"/>
                </a:solidFill>
                <a:effectLst/>
                <a:cs typeface="Arial" panose="020B0604020202020204" pitchFamily="34" charset="0"/>
              </a:rPr>
              <a:t>Ce calcul est possible dès que l'on dispose des mesures relatives à quatre satellites ; </a:t>
            </a:r>
          </a:p>
          <a:p>
            <a:pPr algn="just"/>
            <a:r>
              <a:rPr lang="fr-FR" sz="2400" b="0" i="0" dirty="0">
                <a:solidFill>
                  <a:srgbClr val="202122"/>
                </a:solidFill>
                <a:effectLst/>
              </a:rPr>
              <a:t>La résolution de l'équation de navigation peut se faire par la méthode des </a:t>
            </a:r>
            <a:r>
              <a:rPr lang="fr-FR" sz="2400" b="0" i="0" dirty="0">
                <a:solidFill>
                  <a:srgbClr val="0070C0"/>
                </a:solidFill>
                <a:effectLst/>
              </a:rPr>
              <a:t>moindres carrés</a:t>
            </a:r>
            <a:r>
              <a:rPr lang="fr-FR" sz="2400" b="0" i="0" dirty="0">
                <a:solidFill>
                  <a:srgbClr val="202122"/>
                </a:solidFill>
                <a:effectLst/>
              </a:rPr>
              <a:t> et la méthode de </a:t>
            </a:r>
            <a:r>
              <a:rPr lang="fr-FR" sz="2400" b="0" i="0" dirty="0">
                <a:solidFill>
                  <a:srgbClr val="0070C0"/>
                </a:solidFill>
                <a:effectLst/>
              </a:rPr>
              <a:t>Bancroft</a:t>
            </a:r>
            <a:r>
              <a:rPr lang="fr-FR" sz="2400" b="0" i="0" u="none" strike="noStrike" baseline="30000" dirty="0">
                <a:solidFill>
                  <a:srgbClr val="0645AD"/>
                </a:solidFill>
                <a:effectLst/>
                <a:hlinkClick r:id="rId2"/>
              </a:rPr>
              <a:t>1</a:t>
            </a:r>
            <a:r>
              <a:rPr lang="fr-FR" sz="2400" b="0" i="0" dirty="0">
                <a:solidFill>
                  <a:srgbClr val="202122"/>
                </a:solidFill>
                <a:effectLst/>
              </a:rPr>
              <a:t>. Elle nécessite quatre équations (quatre satellites).</a:t>
            </a:r>
            <a:endParaRPr lang="fr-FR" sz="2400" b="0" i="0" dirty="0">
              <a:solidFill>
                <a:srgbClr val="202122"/>
              </a:solidFill>
              <a:effectLst/>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31227C7-C83B-4B0E-84A4-25A6C416377A}"/>
              </a:ext>
            </a:extLst>
          </p:cNvPr>
          <p:cNvSpPr>
            <a:spLocks noGrp="1"/>
          </p:cNvSpPr>
          <p:nvPr>
            <p:ph type="sldNum" sz="quarter" idx="12"/>
          </p:nvPr>
        </p:nvSpPr>
        <p:spPr/>
        <p:txBody>
          <a:bodyPr/>
          <a:lstStyle/>
          <a:p>
            <a:fld id="{3A214FC8-7A6B-454A-ADA5-8A1A54B328A5}" type="slidenum">
              <a:rPr lang="fr-FR" smtClean="0"/>
              <a:t>15</a:t>
            </a:fld>
            <a:endParaRPr lang="fr-FR"/>
          </a:p>
        </p:txBody>
      </p:sp>
      <p:sp>
        <p:nvSpPr>
          <p:cNvPr id="8" name="Rectangle 3">
            <a:extLst>
              <a:ext uri="{FF2B5EF4-FFF2-40B4-BE49-F238E27FC236}">
                <a16:creationId xmlns:a16="http://schemas.microsoft.com/office/drawing/2014/main" id="{F3F82534-CD93-4E60-ADB2-FA8B42817CC3}"/>
              </a:ext>
            </a:extLst>
          </p:cNvPr>
          <p:cNvSpPr>
            <a:spLocks noChangeArrowheads="1"/>
          </p:cNvSpPr>
          <p:nvPr/>
        </p:nvSpPr>
        <p:spPr bwMode="auto">
          <a:xfrm>
            <a:off x="1447799" y="6194948"/>
            <a:ext cx="8857344" cy="253916"/>
          </a:xfrm>
          <a:prstGeom prst="rect">
            <a:avLst/>
          </a:prstGeom>
          <a:solidFill>
            <a:srgbClr val="EAF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1: S. Bancroft, </a:t>
            </a:r>
            <a:r>
              <a:rPr kumimoji="0" lang="fr-FR" altLang="fr-FR" sz="105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An </a:t>
            </a:r>
            <a:r>
              <a:rPr kumimoji="0" lang="fr-FR" altLang="fr-FR" sz="105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algebraic</a:t>
            </a:r>
            <a:r>
              <a:rPr kumimoji="0" lang="fr-FR" altLang="fr-FR" sz="105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solution of the GPS </a:t>
            </a:r>
            <a:r>
              <a:rPr kumimoji="0" lang="fr-FR" altLang="fr-FR" sz="105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equations</a:t>
            </a:r>
            <a:r>
              <a:rPr kumimoji="0" lang="fr-FR" altLang="fr-FR" sz="105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IEEE Transactions on Aerospace and </a:t>
            </a:r>
            <a:r>
              <a:rPr kumimoji="0" lang="fr-FR" altLang="fr-FR" sz="105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Electronic</a:t>
            </a:r>
            <a:r>
              <a:rPr kumimoji="0" lang="fr-FR" altLang="fr-FR" sz="105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fr-FR" altLang="fr-FR" sz="105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Systems</a:t>
            </a:r>
            <a:r>
              <a:rPr kumimoji="0" lang="fr-FR" altLang="fr-FR" sz="105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21 (1985) p. 56–59</a:t>
            </a:r>
            <a:r>
              <a:rPr kumimoji="0" lang="fr-FR" altLang="fr-FR" sz="1050" b="0" i="0" u="none" strike="noStrike" cap="none" normalizeH="0" baseline="0" dirty="0">
                <a:ln>
                  <a:noFill/>
                </a:ln>
                <a:solidFill>
                  <a:schemeClr val="tx1"/>
                </a:solidFill>
                <a:effectLst/>
              </a:rPr>
              <a:t> </a:t>
            </a:r>
            <a:endParaRPr kumimoji="0" lang="fr-FR" altLang="fr-FR" sz="10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912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8B957-BBFB-4694-ADCC-8EB4192DEAA5}"/>
              </a:ext>
            </a:extLst>
          </p:cNvPr>
          <p:cNvSpPr>
            <a:spLocks noGrp="1"/>
          </p:cNvSpPr>
          <p:nvPr>
            <p:ph type="title"/>
          </p:nvPr>
        </p:nvSpPr>
        <p:spPr>
          <a:xfrm>
            <a:off x="983343" y="858610"/>
            <a:ext cx="10515600" cy="1325563"/>
          </a:xfrm>
        </p:spPr>
        <p:txBody>
          <a:bodyPr/>
          <a:lstStyle/>
          <a:p>
            <a:r>
              <a:rPr lang="fr-FR" b="1" i="1" dirty="0">
                <a:solidFill>
                  <a:srgbClr val="0070C0"/>
                </a:solidFill>
                <a:effectLst/>
              </a:rPr>
              <a:t>Résolution de l'équation de navigation</a:t>
            </a:r>
            <a:br>
              <a:rPr lang="fr-FR" b="1" i="1" dirty="0">
                <a:solidFill>
                  <a:srgbClr val="0070C0"/>
                </a:solidFill>
                <a:effectLst/>
              </a:rPr>
            </a:br>
            <a:endParaRPr lang="fr-FR" dirty="0"/>
          </a:p>
        </p:txBody>
      </p:sp>
      <p:sp>
        <p:nvSpPr>
          <p:cNvPr id="3" name="Espace réservé du contenu 2">
            <a:extLst>
              <a:ext uri="{FF2B5EF4-FFF2-40B4-BE49-F238E27FC236}">
                <a16:creationId xmlns:a16="http://schemas.microsoft.com/office/drawing/2014/main" id="{7938F10A-C62F-4730-B2B5-66C5CD59E7C6}"/>
              </a:ext>
            </a:extLst>
          </p:cNvPr>
          <p:cNvSpPr>
            <a:spLocks noGrp="1"/>
          </p:cNvSpPr>
          <p:nvPr>
            <p:ph idx="1"/>
          </p:nvPr>
        </p:nvSpPr>
        <p:spPr>
          <a:xfrm>
            <a:off x="838200" y="1898196"/>
            <a:ext cx="10515600" cy="4351338"/>
          </a:xfrm>
        </p:spPr>
        <p:txBody>
          <a:bodyPr>
            <a:normAutofit/>
          </a:bodyPr>
          <a:lstStyle/>
          <a:p>
            <a:r>
              <a:rPr lang="fr-FR" sz="2400" b="0" i="0" dirty="0">
                <a:solidFill>
                  <a:srgbClr val="202122"/>
                </a:solidFill>
                <a:effectLst/>
              </a:rPr>
              <a:t>Chaque signal satellite donne au récepteur l'équation suivante :</a:t>
            </a:r>
          </a:p>
          <a:p>
            <a:endParaRPr lang="fr-FR" sz="2400" dirty="0"/>
          </a:p>
        </p:txBody>
      </p:sp>
      <p:sp>
        <p:nvSpPr>
          <p:cNvPr id="4" name="Espace réservé du numéro de diapositive 3">
            <a:extLst>
              <a:ext uri="{FF2B5EF4-FFF2-40B4-BE49-F238E27FC236}">
                <a16:creationId xmlns:a16="http://schemas.microsoft.com/office/drawing/2014/main" id="{59557B3F-8DCE-4A55-8064-E14AA289BEBE}"/>
              </a:ext>
            </a:extLst>
          </p:cNvPr>
          <p:cNvSpPr>
            <a:spLocks noGrp="1"/>
          </p:cNvSpPr>
          <p:nvPr>
            <p:ph type="sldNum" sz="quarter" idx="12"/>
          </p:nvPr>
        </p:nvSpPr>
        <p:spPr/>
        <p:txBody>
          <a:bodyPr/>
          <a:lstStyle/>
          <a:p>
            <a:fld id="{3A214FC8-7A6B-454A-ADA5-8A1A54B328A5}" type="slidenum">
              <a:rPr lang="fr-FR" smtClean="0"/>
              <a:t>16</a:t>
            </a:fld>
            <a:endParaRPr lang="fr-FR"/>
          </a:p>
        </p:txBody>
      </p:sp>
      <p:pic>
        <p:nvPicPr>
          <p:cNvPr id="8" name="Image 7">
            <a:extLst>
              <a:ext uri="{FF2B5EF4-FFF2-40B4-BE49-F238E27FC236}">
                <a16:creationId xmlns:a16="http://schemas.microsoft.com/office/drawing/2014/main" id="{807494C8-E679-42B1-B3DE-883E09975A31}"/>
              </a:ext>
            </a:extLst>
          </p:cNvPr>
          <p:cNvPicPr>
            <a:picLocks noChangeAspect="1"/>
          </p:cNvPicPr>
          <p:nvPr/>
        </p:nvPicPr>
        <p:blipFill>
          <a:blip r:embed="rId2"/>
          <a:stretch>
            <a:fillRect/>
          </a:stretch>
        </p:blipFill>
        <p:spPr>
          <a:xfrm>
            <a:off x="1377850" y="2401288"/>
            <a:ext cx="9536894" cy="715655"/>
          </a:xfrm>
          <a:prstGeom prst="rect">
            <a:avLst/>
          </a:prstGeom>
        </p:spPr>
      </p:pic>
      <p:pic>
        <p:nvPicPr>
          <p:cNvPr id="22" name="Image 21">
            <a:extLst>
              <a:ext uri="{FF2B5EF4-FFF2-40B4-BE49-F238E27FC236}">
                <a16:creationId xmlns:a16="http://schemas.microsoft.com/office/drawing/2014/main" id="{10871157-7324-49D1-88E2-DDE3B720B6DB}"/>
              </a:ext>
            </a:extLst>
          </p:cNvPr>
          <p:cNvPicPr>
            <a:picLocks noChangeAspect="1"/>
          </p:cNvPicPr>
          <p:nvPr/>
        </p:nvPicPr>
        <p:blipFill>
          <a:blip r:embed="rId3"/>
          <a:stretch>
            <a:fillRect/>
          </a:stretch>
        </p:blipFill>
        <p:spPr>
          <a:xfrm>
            <a:off x="597384" y="3223759"/>
            <a:ext cx="11287517" cy="2401895"/>
          </a:xfrm>
          <a:prstGeom prst="rect">
            <a:avLst/>
          </a:prstGeom>
        </p:spPr>
      </p:pic>
    </p:spTree>
    <p:extLst>
      <p:ext uri="{BB962C8B-B14F-4D97-AF65-F5344CB8AC3E}">
        <p14:creationId xmlns:p14="http://schemas.microsoft.com/office/powerpoint/2010/main" val="6444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6473464-5D20-4458-A9D3-DF4031217A88}"/>
              </a:ext>
            </a:extLst>
          </p:cNvPr>
          <p:cNvPicPr>
            <a:picLocks noGrp="1" noChangeAspect="1"/>
          </p:cNvPicPr>
          <p:nvPr>
            <p:ph idx="1"/>
          </p:nvPr>
        </p:nvPicPr>
        <p:blipFill>
          <a:blip r:embed="rId2"/>
          <a:stretch>
            <a:fillRect/>
          </a:stretch>
        </p:blipFill>
        <p:spPr>
          <a:xfrm>
            <a:off x="350625" y="752023"/>
            <a:ext cx="11246289" cy="4673428"/>
          </a:xfrm>
        </p:spPr>
      </p:pic>
      <p:sp>
        <p:nvSpPr>
          <p:cNvPr id="4" name="Espace réservé du numéro de diapositive 3">
            <a:extLst>
              <a:ext uri="{FF2B5EF4-FFF2-40B4-BE49-F238E27FC236}">
                <a16:creationId xmlns:a16="http://schemas.microsoft.com/office/drawing/2014/main" id="{096E3785-5915-427B-9ED6-AD1B1CE022D3}"/>
              </a:ext>
            </a:extLst>
          </p:cNvPr>
          <p:cNvSpPr>
            <a:spLocks noGrp="1"/>
          </p:cNvSpPr>
          <p:nvPr>
            <p:ph type="sldNum" sz="quarter" idx="12"/>
          </p:nvPr>
        </p:nvSpPr>
        <p:spPr/>
        <p:txBody>
          <a:bodyPr/>
          <a:lstStyle/>
          <a:p>
            <a:fld id="{3A214FC8-7A6B-454A-ADA5-8A1A54B328A5}" type="slidenum">
              <a:rPr lang="fr-FR" smtClean="0"/>
              <a:t>17</a:t>
            </a:fld>
            <a:endParaRPr lang="fr-FR"/>
          </a:p>
        </p:txBody>
      </p:sp>
    </p:spTree>
    <p:extLst>
      <p:ext uri="{BB962C8B-B14F-4D97-AF65-F5344CB8AC3E}">
        <p14:creationId xmlns:p14="http://schemas.microsoft.com/office/powerpoint/2010/main" val="404505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6CBD64B-64A1-4351-99C1-6A427076C9EF}"/>
              </a:ext>
            </a:extLst>
          </p:cNvPr>
          <p:cNvSpPr>
            <a:spLocks noGrp="1"/>
          </p:cNvSpPr>
          <p:nvPr>
            <p:ph type="sldNum" sz="quarter" idx="12"/>
          </p:nvPr>
        </p:nvSpPr>
        <p:spPr/>
        <p:txBody>
          <a:bodyPr/>
          <a:lstStyle/>
          <a:p>
            <a:fld id="{3A214FC8-7A6B-454A-ADA5-8A1A54B328A5}" type="slidenum">
              <a:rPr lang="fr-FR" smtClean="0"/>
              <a:t>18</a:t>
            </a:fld>
            <a:endParaRPr lang="fr-FR"/>
          </a:p>
        </p:txBody>
      </p:sp>
      <p:pic>
        <p:nvPicPr>
          <p:cNvPr id="5" name="Espace réservé du contenu 4">
            <a:extLst>
              <a:ext uri="{FF2B5EF4-FFF2-40B4-BE49-F238E27FC236}">
                <a16:creationId xmlns:a16="http://schemas.microsoft.com/office/drawing/2014/main" id="{D12E81AD-19FE-4E2D-B597-3581EBC8C399}"/>
              </a:ext>
            </a:extLst>
          </p:cNvPr>
          <p:cNvPicPr>
            <a:picLocks noGrp="1" noChangeAspect="1"/>
          </p:cNvPicPr>
          <p:nvPr>
            <p:ph idx="1"/>
          </p:nvPr>
        </p:nvPicPr>
        <p:blipFill>
          <a:blip r:embed="rId2"/>
          <a:stretch>
            <a:fillRect/>
          </a:stretch>
        </p:blipFill>
        <p:spPr>
          <a:xfrm>
            <a:off x="3471247" y="848860"/>
            <a:ext cx="4671267" cy="4345019"/>
          </a:xfrm>
          <a:prstGeom prst="rect">
            <a:avLst/>
          </a:prstGeom>
        </p:spPr>
      </p:pic>
      <p:sp>
        <p:nvSpPr>
          <p:cNvPr id="16" name="ZoneTexte 15">
            <a:extLst>
              <a:ext uri="{FF2B5EF4-FFF2-40B4-BE49-F238E27FC236}">
                <a16:creationId xmlns:a16="http://schemas.microsoft.com/office/drawing/2014/main" id="{E30F46D2-B641-4F54-BAA3-896A8F8676F9}"/>
              </a:ext>
            </a:extLst>
          </p:cNvPr>
          <p:cNvSpPr txBox="1"/>
          <p:nvPr/>
        </p:nvSpPr>
        <p:spPr>
          <a:xfrm>
            <a:off x="603509" y="5416847"/>
            <a:ext cx="10984981" cy="461665"/>
          </a:xfrm>
          <a:prstGeom prst="rect">
            <a:avLst/>
          </a:prstGeom>
          <a:noFill/>
        </p:spPr>
        <p:txBody>
          <a:bodyPr wrap="square">
            <a:spAutoFit/>
          </a:bodyPr>
          <a:lstStyle/>
          <a:p>
            <a:r>
              <a:rPr lang="fr-FR" sz="2400" b="1" i="0" dirty="0">
                <a:solidFill>
                  <a:srgbClr val="0070C0"/>
                </a:solidFill>
                <a:effectLst/>
              </a:rPr>
              <a:t>Remarque</a:t>
            </a:r>
            <a:r>
              <a:rPr lang="fr-FR" sz="2400" b="0" i="0" dirty="0">
                <a:solidFill>
                  <a:srgbClr val="202122"/>
                </a:solidFill>
                <a:effectLst/>
              </a:rPr>
              <a:t> : le nombre de lignes de </a:t>
            </a:r>
            <a:r>
              <a:rPr lang="fr-FR" sz="2400" b="1" i="0" dirty="0">
                <a:solidFill>
                  <a:srgbClr val="202122"/>
                </a:solidFill>
                <a:effectLst/>
              </a:rPr>
              <a:t>a</a:t>
            </a:r>
            <a:r>
              <a:rPr lang="fr-FR" sz="2400" b="0" i="0" dirty="0">
                <a:solidFill>
                  <a:srgbClr val="202122"/>
                </a:solidFill>
                <a:effectLst/>
              </a:rPr>
              <a:t>, </a:t>
            </a:r>
            <a:r>
              <a:rPr lang="fr-FR" sz="2400" b="1" i="1" dirty="0">
                <a:solidFill>
                  <a:srgbClr val="202122"/>
                </a:solidFill>
                <a:effectLst/>
              </a:rPr>
              <a:t>B</a:t>
            </a:r>
            <a:r>
              <a:rPr lang="fr-FR" sz="2400" b="0" i="0" dirty="0">
                <a:solidFill>
                  <a:srgbClr val="202122"/>
                </a:solidFill>
                <a:effectLst/>
              </a:rPr>
              <a:t> et </a:t>
            </a:r>
            <a:r>
              <a:rPr lang="fr-FR" sz="2400" b="1" i="0" dirty="0">
                <a:solidFill>
                  <a:srgbClr val="202122"/>
                </a:solidFill>
                <a:effectLst/>
              </a:rPr>
              <a:t>e </a:t>
            </a:r>
            <a:r>
              <a:rPr lang="fr-FR" sz="2400" b="0" i="0" dirty="0">
                <a:solidFill>
                  <a:srgbClr val="202122"/>
                </a:solidFill>
                <a:effectLst/>
              </a:rPr>
              <a:t>doit être le même et supérieur ou égal à 4.</a:t>
            </a:r>
            <a:endParaRPr lang="fr-FR" sz="2400" b="1" dirty="0"/>
          </a:p>
        </p:txBody>
      </p:sp>
    </p:spTree>
    <p:extLst>
      <p:ext uri="{BB962C8B-B14F-4D97-AF65-F5344CB8AC3E}">
        <p14:creationId xmlns:p14="http://schemas.microsoft.com/office/powerpoint/2010/main" val="936955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3BA4C67-DBBD-49FA-A200-A1032D100F1D}"/>
              </a:ext>
            </a:extLst>
          </p:cNvPr>
          <p:cNvSpPr>
            <a:spLocks noGrp="1"/>
          </p:cNvSpPr>
          <p:nvPr>
            <p:ph type="sldNum" sz="quarter" idx="12"/>
          </p:nvPr>
        </p:nvSpPr>
        <p:spPr/>
        <p:txBody>
          <a:bodyPr/>
          <a:lstStyle/>
          <a:p>
            <a:fld id="{3A214FC8-7A6B-454A-ADA5-8A1A54B328A5}" type="slidenum">
              <a:rPr lang="fr-FR" smtClean="0"/>
              <a:t>19</a:t>
            </a:fld>
            <a:endParaRPr lang="fr-FR"/>
          </a:p>
        </p:txBody>
      </p:sp>
      <p:sp>
        <p:nvSpPr>
          <p:cNvPr id="8" name="ZoneTexte 7">
            <a:extLst>
              <a:ext uri="{FF2B5EF4-FFF2-40B4-BE49-F238E27FC236}">
                <a16:creationId xmlns:a16="http://schemas.microsoft.com/office/drawing/2014/main" id="{7A3F4F82-72A2-4DFD-A954-69403A8353A8}"/>
              </a:ext>
            </a:extLst>
          </p:cNvPr>
          <p:cNvSpPr txBox="1"/>
          <p:nvPr/>
        </p:nvSpPr>
        <p:spPr>
          <a:xfrm>
            <a:off x="928913" y="1070817"/>
            <a:ext cx="10798630" cy="892552"/>
          </a:xfrm>
          <a:prstGeom prst="rect">
            <a:avLst/>
          </a:prstGeom>
          <a:noFill/>
        </p:spPr>
        <p:txBody>
          <a:bodyPr wrap="square">
            <a:spAutoFit/>
          </a:bodyPr>
          <a:lstStyle/>
          <a:p>
            <a:r>
              <a:rPr lang="fr-FR" sz="2400" b="0" i="0" dirty="0">
                <a:solidFill>
                  <a:srgbClr val="202122"/>
                </a:solidFill>
                <a:effectLst/>
              </a:rPr>
              <a:t>En considérant </a:t>
            </a:r>
            <a:r>
              <a:rPr lang="el-GR" sz="2800" b="1" i="0" dirty="0">
                <a:solidFill>
                  <a:srgbClr val="202122"/>
                </a:solidFill>
                <a:effectLst/>
                <a:latin typeface="Times New Roman" panose="02020603050405020304" pitchFamily="18" charset="0"/>
                <a:ea typeface="Tahoma" panose="020B0604030504040204" pitchFamily="34" charset="0"/>
                <a:cs typeface="Times New Roman" panose="02020603050405020304" pitchFamily="18" charset="0"/>
              </a:rPr>
              <a:t>Λ</a:t>
            </a:r>
            <a:r>
              <a:rPr lang="fr-FR" sz="2400" b="0" i="0" dirty="0">
                <a:solidFill>
                  <a:srgbClr val="202122"/>
                </a:solidFill>
                <a:effectLst/>
                <a:latin typeface="Times New Roman" panose="02020603050405020304" pitchFamily="18" charset="0"/>
                <a:cs typeface="Times New Roman" panose="02020603050405020304" pitchFamily="18" charset="0"/>
              </a:rPr>
              <a:t> </a:t>
            </a:r>
            <a:r>
              <a:rPr lang="fr-FR" sz="2400" b="0" i="0" dirty="0">
                <a:solidFill>
                  <a:srgbClr val="202122"/>
                </a:solidFill>
                <a:effectLst/>
              </a:rPr>
              <a:t>comme une constante, on peut résoudre l'équation précédente par la méthode des </a:t>
            </a:r>
            <a:r>
              <a:rPr lang="fr-FR" sz="2400" b="0" i="0" u="none" strike="noStrike" dirty="0">
                <a:solidFill>
                  <a:srgbClr val="0645AD"/>
                </a:solidFill>
                <a:effectLst/>
              </a:rPr>
              <a:t>moindres-carrés </a:t>
            </a:r>
            <a:r>
              <a:rPr lang="fr-FR" sz="2400" b="0" i="0" dirty="0">
                <a:solidFill>
                  <a:srgbClr val="202122"/>
                </a:solidFill>
                <a:effectLst/>
              </a:rPr>
              <a:t>qui donne pour solution:</a:t>
            </a:r>
            <a:endParaRPr lang="fr-FR" sz="2400" dirty="0"/>
          </a:p>
        </p:txBody>
      </p:sp>
      <p:pic>
        <p:nvPicPr>
          <p:cNvPr id="10" name="Image 9">
            <a:extLst>
              <a:ext uri="{FF2B5EF4-FFF2-40B4-BE49-F238E27FC236}">
                <a16:creationId xmlns:a16="http://schemas.microsoft.com/office/drawing/2014/main" id="{897E7F04-D545-4C61-8015-08DFE22EA315}"/>
              </a:ext>
            </a:extLst>
          </p:cNvPr>
          <p:cNvPicPr>
            <a:picLocks noChangeAspect="1"/>
          </p:cNvPicPr>
          <p:nvPr/>
        </p:nvPicPr>
        <p:blipFill>
          <a:blip r:embed="rId2"/>
          <a:stretch>
            <a:fillRect/>
          </a:stretch>
        </p:blipFill>
        <p:spPr>
          <a:xfrm>
            <a:off x="1858046" y="2082056"/>
            <a:ext cx="7285954" cy="632115"/>
          </a:xfrm>
          <a:prstGeom prst="rect">
            <a:avLst/>
          </a:prstGeom>
        </p:spPr>
      </p:pic>
      <p:sp>
        <p:nvSpPr>
          <p:cNvPr id="12" name="ZoneTexte 11">
            <a:extLst>
              <a:ext uri="{FF2B5EF4-FFF2-40B4-BE49-F238E27FC236}">
                <a16:creationId xmlns:a16="http://schemas.microsoft.com/office/drawing/2014/main" id="{0A03AA02-242F-44C0-987D-4A8F012C97C1}"/>
              </a:ext>
            </a:extLst>
          </p:cNvPr>
          <p:cNvSpPr txBox="1"/>
          <p:nvPr/>
        </p:nvSpPr>
        <p:spPr>
          <a:xfrm>
            <a:off x="1030515" y="2907295"/>
            <a:ext cx="9782628" cy="461665"/>
          </a:xfrm>
          <a:prstGeom prst="rect">
            <a:avLst/>
          </a:prstGeom>
          <a:noFill/>
        </p:spPr>
        <p:txBody>
          <a:bodyPr wrap="square">
            <a:spAutoFit/>
          </a:bodyPr>
          <a:lstStyle/>
          <a:p>
            <a:r>
              <a:rPr lang="fr-FR" sz="2400" b="0" i="0" dirty="0">
                <a:solidFill>
                  <a:srgbClr val="202122"/>
                </a:solidFill>
                <a:effectLst/>
              </a:rPr>
              <a:t>On peut ensuite utiliser</a:t>
            </a:r>
            <a:endParaRPr lang="fr-FR" sz="2400" dirty="0"/>
          </a:p>
        </p:txBody>
      </p:sp>
      <p:pic>
        <p:nvPicPr>
          <p:cNvPr id="14" name="Image 13">
            <a:extLst>
              <a:ext uri="{FF2B5EF4-FFF2-40B4-BE49-F238E27FC236}">
                <a16:creationId xmlns:a16="http://schemas.microsoft.com/office/drawing/2014/main" id="{C03A9B14-9945-4637-8557-3A0B3B98E5B9}"/>
              </a:ext>
            </a:extLst>
          </p:cNvPr>
          <p:cNvPicPr>
            <a:picLocks noChangeAspect="1"/>
          </p:cNvPicPr>
          <p:nvPr/>
        </p:nvPicPr>
        <p:blipFill>
          <a:blip r:embed="rId3"/>
          <a:stretch>
            <a:fillRect/>
          </a:stretch>
        </p:blipFill>
        <p:spPr>
          <a:xfrm>
            <a:off x="2119126" y="3483069"/>
            <a:ext cx="6763793" cy="829817"/>
          </a:xfrm>
          <a:prstGeom prst="rect">
            <a:avLst/>
          </a:prstGeom>
        </p:spPr>
      </p:pic>
      <p:sp>
        <p:nvSpPr>
          <p:cNvPr id="16" name="ZoneTexte 15">
            <a:extLst>
              <a:ext uri="{FF2B5EF4-FFF2-40B4-BE49-F238E27FC236}">
                <a16:creationId xmlns:a16="http://schemas.microsoft.com/office/drawing/2014/main" id="{3B6E8D87-8683-4399-8B28-965AE12123B9}"/>
              </a:ext>
            </a:extLst>
          </p:cNvPr>
          <p:cNvSpPr txBox="1"/>
          <p:nvPr/>
        </p:nvSpPr>
        <p:spPr>
          <a:xfrm>
            <a:off x="928913" y="4447156"/>
            <a:ext cx="10798630" cy="830997"/>
          </a:xfrm>
          <a:prstGeom prst="rect">
            <a:avLst/>
          </a:prstGeom>
          <a:noFill/>
        </p:spPr>
        <p:txBody>
          <a:bodyPr wrap="square">
            <a:spAutoFit/>
          </a:bodyPr>
          <a:lstStyle/>
          <a:p>
            <a:r>
              <a:rPr lang="fr-FR" sz="2400" b="0" i="0" dirty="0">
                <a:solidFill>
                  <a:srgbClr val="202122"/>
                </a:solidFill>
                <a:effectLst/>
              </a:rPr>
              <a:t>et résoudre l'équation ainsi définie dont les solutions sont les racines d’un </a:t>
            </a:r>
            <a:r>
              <a:rPr lang="fr-FR" sz="2400" b="0" i="0" u="none" strike="noStrike" dirty="0">
                <a:solidFill>
                  <a:srgbClr val="0645AD"/>
                </a:solidFill>
                <a:effectLst/>
              </a:rPr>
              <a:t>polynôme du second degrés</a:t>
            </a:r>
            <a:r>
              <a:rPr lang="fr-FR" sz="2400" b="0" i="0" dirty="0">
                <a:solidFill>
                  <a:srgbClr val="202122"/>
                </a:solidFill>
                <a:effectLst/>
              </a:rPr>
              <a:t>:</a:t>
            </a:r>
            <a:endParaRPr lang="fr-FR" sz="2400" dirty="0"/>
          </a:p>
        </p:txBody>
      </p:sp>
      <p:pic>
        <p:nvPicPr>
          <p:cNvPr id="18" name="Image 17">
            <a:extLst>
              <a:ext uri="{FF2B5EF4-FFF2-40B4-BE49-F238E27FC236}">
                <a16:creationId xmlns:a16="http://schemas.microsoft.com/office/drawing/2014/main" id="{1B528B34-2002-4D28-86AB-5DDA6C3DCC77}"/>
              </a:ext>
            </a:extLst>
          </p:cNvPr>
          <p:cNvPicPr>
            <a:picLocks noChangeAspect="1"/>
          </p:cNvPicPr>
          <p:nvPr/>
        </p:nvPicPr>
        <p:blipFill>
          <a:blip r:embed="rId4"/>
          <a:stretch>
            <a:fillRect/>
          </a:stretch>
        </p:blipFill>
        <p:spPr>
          <a:xfrm>
            <a:off x="928913" y="5470036"/>
            <a:ext cx="10424887" cy="777701"/>
          </a:xfrm>
          <a:prstGeom prst="rect">
            <a:avLst/>
          </a:prstGeom>
        </p:spPr>
      </p:pic>
    </p:spTree>
    <p:extLst>
      <p:ext uri="{BB962C8B-B14F-4D97-AF65-F5344CB8AC3E}">
        <p14:creationId xmlns:p14="http://schemas.microsoft.com/office/powerpoint/2010/main" val="323683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i="1" u="sng" dirty="0"/>
              <a:t>Les capteurs extéroceptifs:</a:t>
            </a:r>
          </a:p>
          <a:p>
            <a:r>
              <a:rPr lang="fr-FR" b="1" i="1" u="sng" dirty="0"/>
              <a:t>Accéléromètre non asservis</a:t>
            </a:r>
          </a:p>
          <a:p>
            <a:r>
              <a:rPr lang="fr-FR" b="1" i="1" u="sng" dirty="0"/>
              <a:t>Principe de fonctionnement, technologie, caractéristiques et interfaçage</a:t>
            </a:r>
          </a:p>
          <a:p>
            <a:r>
              <a:rPr lang="fr-FR" b="1" i="1" u="sng" dirty="0"/>
              <a:t>Capteur de positionnement: Le GPS et le DGPS</a:t>
            </a:r>
          </a:p>
          <a:p>
            <a:endParaRPr lang="fr-FR"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
        <p:nvSpPr>
          <p:cNvPr id="5" name="Titre 1"/>
          <p:cNvSpPr>
            <a:spLocks noGrp="1"/>
          </p:cNvSpPr>
          <p:nvPr>
            <p:ph type="title"/>
          </p:nvPr>
        </p:nvSpPr>
        <p:spPr>
          <a:xfrm>
            <a:off x="838200" y="743498"/>
            <a:ext cx="10515600" cy="1325563"/>
          </a:xfrm>
        </p:spPr>
        <p:txBody>
          <a:bodyPr/>
          <a:lstStyle/>
          <a:p>
            <a:pPr algn="ctr"/>
            <a:r>
              <a:rPr lang="fr-FR" b="1" i="1" dirty="0">
                <a:solidFill>
                  <a:srgbClr val="FF0000"/>
                </a:solidFill>
              </a:rPr>
              <a:t>Séquence IX_2</a:t>
            </a:r>
            <a:br>
              <a:rPr lang="fr-FR" b="1" i="1" dirty="0">
                <a:solidFill>
                  <a:srgbClr val="FF0000"/>
                </a:solidFill>
              </a:rPr>
            </a:br>
            <a:endParaRPr lang="fr-FR" dirty="0"/>
          </a:p>
        </p:txBody>
      </p:sp>
    </p:spTree>
    <p:extLst>
      <p:ext uri="{BB962C8B-B14F-4D97-AF65-F5344CB8AC3E}">
        <p14:creationId xmlns:p14="http://schemas.microsoft.com/office/powerpoint/2010/main" val="223809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Bibliographie</a:t>
            </a:r>
          </a:p>
        </p:txBody>
      </p:sp>
      <p:sp>
        <p:nvSpPr>
          <p:cNvPr id="3" name="Espace réservé du contenu 2"/>
          <p:cNvSpPr>
            <a:spLocks noGrp="1"/>
          </p:cNvSpPr>
          <p:nvPr>
            <p:ph idx="1"/>
          </p:nvPr>
        </p:nvSpPr>
        <p:spPr>
          <a:xfrm>
            <a:off x="838200" y="1825625"/>
            <a:ext cx="9334500" cy="4351338"/>
          </a:xfrm>
        </p:spPr>
        <p:txBody>
          <a:bodyPr>
            <a:normAutofit fontScale="92500" lnSpcReduction="10000"/>
          </a:bodyPr>
          <a:lstStyle/>
          <a:p>
            <a:r>
              <a:rPr kumimoji="0" lang="fr-FR" altLang="fr-FR" b="0" i="0" u="none" strike="noStrike" cap="none" normalizeH="0" baseline="0" dirty="0">
                <a:ln>
                  <a:noFill/>
                </a:ln>
                <a:solidFill>
                  <a:srgbClr val="202122"/>
                </a:solidFill>
                <a:effectLst/>
              </a:rPr>
              <a:t>G. Asch et coll. </a:t>
            </a:r>
            <a:r>
              <a:rPr kumimoji="0" lang="fr-FR" altLang="fr-FR" b="0" i="1" u="none" strike="noStrike" cap="none" normalizeH="0" baseline="0" dirty="0">
                <a:ln>
                  <a:noFill/>
                </a:ln>
                <a:solidFill>
                  <a:srgbClr val="202122"/>
                </a:solidFill>
                <a:effectLst/>
                <a:cs typeface="Arial" panose="020B0604020202020204" pitchFamily="34" charset="0"/>
              </a:rPr>
              <a:t>Les capteurs en instrumentation industrielle</a:t>
            </a:r>
            <a:r>
              <a:rPr kumimoji="0" lang="fr-FR" altLang="fr-FR" b="0" i="0" u="none" strike="noStrike" cap="none" normalizeH="0" baseline="0" dirty="0">
                <a:ln>
                  <a:noFill/>
                </a:ln>
                <a:solidFill>
                  <a:srgbClr val="202122"/>
                </a:solidFill>
                <a:effectLst/>
                <a:cs typeface="Arial" panose="020B0604020202020204" pitchFamily="34" charset="0"/>
              </a:rPr>
              <a:t>, Dunod, 2006 (</a:t>
            </a:r>
            <a:r>
              <a:rPr kumimoji="0" lang="fr-FR" altLang="fr-FR" b="0" i="0" u="none" strike="noStrike" cap="none" normalizeH="0" baseline="0" dirty="0">
                <a:ln>
                  <a:noFill/>
                </a:ln>
                <a:solidFill>
                  <a:srgbClr val="0B0080"/>
                </a:solidFill>
                <a:effectLst/>
                <a:cs typeface="Arial" panose="020B0604020202020204" pitchFamily="34" charset="0"/>
                <a:hlinkClick r:id="rId2" tooltip="International Standard Book Number"/>
              </a:rPr>
              <a:t>ISBN</a:t>
            </a:r>
            <a:r>
              <a:rPr kumimoji="0" lang="fr-FR" altLang="fr-FR" b="0" i="0" u="none" strike="noStrike" cap="none" normalizeH="0" baseline="0" dirty="0">
                <a:ln>
                  <a:noFill/>
                </a:ln>
                <a:solidFill>
                  <a:srgbClr val="202122"/>
                </a:solidFill>
                <a:effectLst/>
                <a:cs typeface="Arial" panose="020B0604020202020204" pitchFamily="34" charset="0"/>
              </a:rPr>
              <a:t> </a:t>
            </a:r>
            <a:r>
              <a:rPr kumimoji="0" lang="fr-FR" altLang="fr-FR" b="0" i="0" u="none" strike="noStrike" cap="none" normalizeH="0" baseline="0" dirty="0">
                <a:ln>
                  <a:noFill/>
                </a:ln>
                <a:solidFill>
                  <a:srgbClr val="0B0080"/>
                </a:solidFill>
                <a:effectLst/>
                <a:cs typeface="Arial" panose="020B0604020202020204" pitchFamily="34" charset="0"/>
                <a:hlinkClick r:id="rId3" tooltip="Spécial:Ouvrages de référence/2-10-005777-4"/>
              </a:rPr>
              <a:t>2-10-005777-4</a:t>
            </a:r>
            <a:r>
              <a:rPr kumimoji="0" lang="fr-FR" altLang="fr-FR" b="0" i="0" u="none" strike="noStrike" cap="none" normalizeH="0" baseline="0" dirty="0">
                <a:ln>
                  <a:noFill/>
                </a:ln>
                <a:solidFill>
                  <a:srgbClr val="202122"/>
                </a:solidFill>
                <a:effectLst/>
                <a:cs typeface="Arial" panose="020B0604020202020204" pitchFamily="34" charset="0"/>
              </a:rPr>
              <a:t>)</a:t>
            </a:r>
            <a:r>
              <a:rPr kumimoji="0" lang="fr-FR" altLang="fr-FR" b="0" i="0" u="none" strike="noStrike" cap="none" normalizeH="0" baseline="0" dirty="0">
                <a:ln>
                  <a:noFill/>
                </a:ln>
                <a:solidFill>
                  <a:schemeClr val="tx1"/>
                </a:solidFill>
                <a:effectLst/>
              </a:rPr>
              <a:t> </a:t>
            </a:r>
          </a:p>
          <a:p>
            <a:r>
              <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hlinkClick r:id="rId4"/>
              </a:rPr>
              <a:t>https://www.campbellsci.fr/gps16x-hvs</a:t>
            </a:r>
            <a:endParaRPr kumimoji="0" lang="fr-FR" altLang="fr-FR" sz="2800" b="0" i="1"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r>
              <a:rPr lang="fr-FR" i="1" dirty="0">
                <a:hlinkClick r:id="rId5"/>
              </a:rPr>
              <a:t>https://fr.wikipedia.org/wiki/R%C3%A9cepteur_GPS</a:t>
            </a:r>
            <a:endParaRPr lang="fr-FR" i="1" dirty="0"/>
          </a:p>
          <a:p>
            <a:r>
              <a:rPr lang="fr-FR" i="1" dirty="0">
                <a:hlinkClick r:id="rId6"/>
              </a:rPr>
              <a:t>https://fr.wikipedia.org/wiki/Global_Positioning_System</a:t>
            </a:r>
            <a:endParaRPr lang="fr-FR" i="1" dirty="0"/>
          </a:p>
          <a:p>
            <a:r>
              <a:rPr lang="fr-FR" i="1" dirty="0">
                <a:hlinkClick r:id="rId7"/>
              </a:rPr>
              <a:t>http://www.cartographie.ird.fr/images/univ_ete/img/GPS_IRD_2012b.pdf</a:t>
            </a:r>
            <a:endParaRPr lang="fr-FR" i="1" dirty="0"/>
          </a:p>
          <a:p>
            <a:r>
              <a:rPr lang="fr-FR" i="1" dirty="0">
                <a:hlinkClick r:id="rId8"/>
              </a:rPr>
              <a:t>https://www.rncan.gc.ca/sites/www.nrcan.gc.ca/files/earthsciences/pdf/GPS_Guide_f/GPS_Guide_f.pdf</a:t>
            </a:r>
            <a:endParaRPr lang="fr-FR" i="1" dirty="0"/>
          </a:p>
          <a:p>
            <a:r>
              <a:rPr lang="fr-FR" i="1" dirty="0">
                <a:hlinkClick r:id="rId9"/>
              </a:rPr>
              <a:t>https://blog.generationrobots.com/fr/qu-est-ce-que-la-technologie-lidar/</a:t>
            </a:r>
            <a:endParaRPr lang="fr-FR" i="1" dirty="0"/>
          </a:p>
          <a:p>
            <a:endParaRPr lang="fr-FR" i="1" dirty="0"/>
          </a:p>
          <a:p>
            <a:endParaRPr lang="fr-FR" i="1" dirty="0"/>
          </a:p>
          <a:p>
            <a:pPr marL="0" indent="0">
              <a:buNone/>
            </a:pPr>
            <a:endParaRPr lang="fr-FR" i="1" dirty="0"/>
          </a:p>
          <a:p>
            <a:endParaRPr lang="fr-FR" i="1" dirty="0"/>
          </a:p>
          <a:p>
            <a:endParaRPr lang="fr-FR" i="1" dirty="0"/>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20</a:t>
            </a:fld>
            <a:endParaRPr lang="fr-FR"/>
          </a:p>
        </p:txBody>
      </p:sp>
    </p:spTree>
    <p:extLst>
      <p:ext uri="{BB962C8B-B14F-4D97-AF65-F5344CB8AC3E}">
        <p14:creationId xmlns:p14="http://schemas.microsoft.com/office/powerpoint/2010/main" val="89320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9B972FF-2849-48E2-85B1-3B6AB47F3B4A}"/>
              </a:ext>
            </a:extLst>
          </p:cNvPr>
          <p:cNvSpPr>
            <a:spLocks noGrp="1"/>
          </p:cNvSpPr>
          <p:nvPr>
            <p:ph type="title"/>
          </p:nvPr>
        </p:nvSpPr>
        <p:spPr>
          <a:xfrm>
            <a:off x="4526297" y="648262"/>
            <a:ext cx="8600734" cy="1777023"/>
          </a:xfrm>
        </p:spPr>
        <p:txBody>
          <a:bodyPr vert="horz" lIns="91440" tIns="45720" rIns="91440" bIns="45720" rtlCol="0" anchor="b">
            <a:normAutofit/>
          </a:bodyPr>
          <a:lstStyle/>
          <a:p>
            <a:r>
              <a:rPr lang="en-US" sz="4000" b="1" dirty="0" err="1">
                <a:solidFill>
                  <a:srgbClr val="0070C0"/>
                </a:solidFill>
                <a:latin typeface="+mn-lt"/>
              </a:rPr>
              <a:t>Accéléromètre</a:t>
            </a:r>
            <a:br>
              <a:rPr lang="en-US" sz="4100" dirty="0"/>
            </a:br>
            <a:endParaRPr lang="en-US" sz="4100" dirty="0"/>
          </a:p>
        </p:txBody>
      </p:sp>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77FB8"/>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E14C9770-04D7-4666-95B5-46131A60E752}"/>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3A214FC8-7A6B-454A-ADA5-8A1A54B328A5}"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pic>
        <p:nvPicPr>
          <p:cNvPr id="2050" name="Picture 2" descr="Accéléromètre — Wikipédia">
            <a:extLst>
              <a:ext uri="{FF2B5EF4-FFF2-40B4-BE49-F238E27FC236}">
                <a16:creationId xmlns:a16="http://schemas.microsoft.com/office/drawing/2014/main" id="{CED56B3C-0FDB-41DD-B958-B1566121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798" y="2066345"/>
            <a:ext cx="3357330" cy="449951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60D6FF89-C639-4E5F-82A4-E3C9B6A32912}"/>
              </a:ext>
            </a:extLst>
          </p:cNvPr>
          <p:cNvSpPr txBox="1"/>
          <p:nvPr/>
        </p:nvSpPr>
        <p:spPr>
          <a:xfrm>
            <a:off x="4715190" y="2568069"/>
            <a:ext cx="7040847" cy="3046988"/>
          </a:xfrm>
          <a:prstGeom prst="rect">
            <a:avLst/>
          </a:prstGeom>
          <a:noFill/>
        </p:spPr>
        <p:txBody>
          <a:bodyPr wrap="square">
            <a:spAutoFit/>
          </a:bodyPr>
          <a:lstStyle/>
          <a:p>
            <a:pPr algn="just"/>
            <a:r>
              <a:rPr lang="fr-FR" sz="2400" dirty="0">
                <a:solidFill>
                  <a:srgbClr val="000000"/>
                </a:solidFill>
                <a:latin typeface="trebuchet ms" panose="020B0603020202020204" pitchFamily="34" charset="0"/>
              </a:rPr>
              <a:t>U</a:t>
            </a:r>
            <a:r>
              <a:rPr lang="fr-FR" sz="2400" b="0" i="0" dirty="0">
                <a:solidFill>
                  <a:srgbClr val="000000"/>
                </a:solidFill>
                <a:effectLst/>
                <a:latin typeface="trebuchet ms" panose="020B0603020202020204" pitchFamily="34" charset="0"/>
              </a:rPr>
              <a:t>n </a:t>
            </a:r>
            <a:r>
              <a:rPr lang="fr-FR" sz="2400" b="1" i="0" dirty="0">
                <a:solidFill>
                  <a:srgbClr val="000000"/>
                </a:solidFill>
                <a:effectLst/>
                <a:latin typeface="trebuchet ms" panose="020B0603020202020204" pitchFamily="34" charset="0"/>
              </a:rPr>
              <a:t>accéléromètre</a:t>
            </a:r>
            <a:r>
              <a:rPr lang="fr-FR" sz="2400" b="0" i="0" dirty="0">
                <a:solidFill>
                  <a:srgbClr val="000000"/>
                </a:solidFill>
                <a:effectLst/>
                <a:latin typeface="trebuchet ms" panose="020B0603020202020204" pitchFamily="34" charset="0"/>
              </a:rPr>
              <a:t> est un capteur qui, fixé à un mobile ou tout autre objet, sert à mesurer l'accélération de ce dernier.</a:t>
            </a:r>
          </a:p>
          <a:p>
            <a:pPr algn="just"/>
            <a:r>
              <a:rPr lang="fr-FR" sz="2400" b="0" i="0" dirty="0">
                <a:solidFill>
                  <a:srgbClr val="000000"/>
                </a:solidFill>
                <a:effectLst/>
                <a:latin typeface="trebuchet ms" panose="020B0603020202020204" pitchFamily="34" charset="0"/>
              </a:rPr>
              <a:t>Bien que l'accélération soit définie en m/s</a:t>
            </a:r>
            <a:r>
              <a:rPr lang="fr-FR" sz="2400" b="0" i="0" baseline="30000" dirty="0">
                <a:solidFill>
                  <a:srgbClr val="000000"/>
                </a:solidFill>
                <a:effectLst/>
                <a:latin typeface="trebuchet ms" panose="020B0603020202020204" pitchFamily="34" charset="0"/>
              </a:rPr>
              <a:t>2</a:t>
            </a:r>
            <a:r>
              <a:rPr lang="fr-FR" sz="2400" b="0" i="0" dirty="0">
                <a:solidFill>
                  <a:srgbClr val="000000"/>
                </a:solidFill>
                <a:effectLst/>
                <a:latin typeface="trebuchet ms" panose="020B0603020202020204" pitchFamily="34" charset="0"/>
              </a:rPr>
              <a:t> (</a:t>
            </a:r>
            <a:r>
              <a:rPr lang="fr-FR" sz="2400" b="0" i="0" dirty="0">
                <a:solidFill>
                  <a:srgbClr val="004060"/>
                </a:solidFill>
                <a:effectLst/>
                <a:latin typeface="trebuchet ms" panose="020B0603020202020204" pitchFamily="34" charset="0"/>
                <a:hlinkClick r:id="rId4" tooltip="Système international d'unités"/>
              </a:rPr>
              <a:t>SI</a:t>
            </a:r>
            <a:r>
              <a:rPr lang="fr-FR" sz="2400" b="0" i="0" dirty="0">
                <a:solidFill>
                  <a:srgbClr val="000000"/>
                </a:solidFill>
                <a:effectLst/>
                <a:latin typeface="trebuchet ms" panose="020B0603020202020204" pitchFamily="34" charset="0"/>
              </a:rPr>
              <a:t>), la majorité des documentations sur ces capteurs expriment l'accélération en «g» (accélération causée par la gravitation terrestre, soit g = 9, 80 m/s</a:t>
            </a:r>
            <a:r>
              <a:rPr lang="fr-FR" sz="2400" b="0" i="0" baseline="30000" dirty="0">
                <a:solidFill>
                  <a:srgbClr val="000000"/>
                </a:solidFill>
                <a:effectLst/>
                <a:latin typeface="trebuchet ms" panose="020B0603020202020204" pitchFamily="34" charset="0"/>
              </a:rPr>
              <a:t>2</a:t>
            </a:r>
            <a:r>
              <a:rPr lang="fr-FR" sz="2400" b="0" i="0" dirty="0">
                <a:solidFill>
                  <a:srgbClr val="000000"/>
                </a:solidFill>
                <a:effectLst/>
                <a:latin typeface="trebuchet ms" panose="020B0603020202020204" pitchFamily="34" charset="0"/>
              </a:rPr>
              <a:t>).</a:t>
            </a:r>
          </a:p>
        </p:txBody>
      </p:sp>
    </p:spTree>
    <p:extLst>
      <p:ext uri="{BB962C8B-B14F-4D97-AF65-F5344CB8AC3E}">
        <p14:creationId xmlns:p14="http://schemas.microsoft.com/office/powerpoint/2010/main" val="218617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C8F47-954C-4421-8669-CB1A47A8B8AA}"/>
              </a:ext>
            </a:extLst>
          </p:cNvPr>
          <p:cNvSpPr>
            <a:spLocks noGrp="1"/>
          </p:cNvSpPr>
          <p:nvPr>
            <p:ph type="title"/>
          </p:nvPr>
        </p:nvSpPr>
        <p:spPr/>
        <p:txBody>
          <a:bodyPr>
            <a:normAutofit/>
          </a:bodyPr>
          <a:lstStyle/>
          <a:p>
            <a:r>
              <a:rPr lang="fr-FR" sz="3600" b="1" dirty="0">
                <a:solidFill>
                  <a:srgbClr val="0070C0"/>
                </a:solidFill>
                <a:latin typeface="+mn-lt"/>
              </a:rPr>
              <a:t>Modélisation d’un accéléromètre</a:t>
            </a:r>
          </a:p>
        </p:txBody>
      </p:sp>
      <p:sp>
        <p:nvSpPr>
          <p:cNvPr id="3" name="Espace réservé du contenu 2">
            <a:extLst>
              <a:ext uri="{FF2B5EF4-FFF2-40B4-BE49-F238E27FC236}">
                <a16:creationId xmlns:a16="http://schemas.microsoft.com/office/drawing/2014/main" id="{BA175480-2E68-4A12-87B6-08763AB61770}"/>
              </a:ext>
            </a:extLst>
          </p:cNvPr>
          <p:cNvSpPr>
            <a:spLocks noGrp="1"/>
          </p:cNvSpPr>
          <p:nvPr>
            <p:ph idx="1"/>
          </p:nvPr>
        </p:nvSpPr>
        <p:spPr>
          <a:xfrm>
            <a:off x="734656" y="1587005"/>
            <a:ext cx="6042284" cy="4351338"/>
          </a:xfrm>
        </p:spPr>
        <p:txBody>
          <a:bodyPr>
            <a:noAutofit/>
          </a:bodyPr>
          <a:lstStyle/>
          <a:p>
            <a:pPr algn="just"/>
            <a:r>
              <a:rPr lang="fr-FR" sz="2400" b="0" i="0" dirty="0">
                <a:solidFill>
                  <a:srgbClr val="000000"/>
                </a:solidFill>
                <a:effectLst/>
                <a:latin typeface="Calibri" panose="020F0502020204030204" pitchFamily="34" charset="0"/>
                <a:cs typeface="Calibri" panose="020F0502020204030204" pitchFamily="34" charset="0"/>
              </a:rPr>
              <a:t>Un accéléromètre peut être modélisé par un système masse-ressort. </a:t>
            </a:r>
          </a:p>
          <a:p>
            <a:pPr algn="just"/>
            <a:r>
              <a:rPr lang="fr-FR" sz="2400" b="0" i="0" dirty="0">
                <a:solidFill>
                  <a:srgbClr val="000000"/>
                </a:solidFill>
                <a:effectLst/>
                <a:latin typeface="Calibri" panose="020F0502020204030204" pitchFamily="34" charset="0"/>
                <a:cs typeface="Calibri" panose="020F0502020204030204" pitchFamily="34" charset="0"/>
              </a:rPr>
              <a:t>A l'équilibre, la position </a:t>
            </a:r>
            <a:r>
              <a:rPr lang="fr-FR" sz="2400" b="1" i="0" dirty="0">
                <a:solidFill>
                  <a:srgbClr val="000000"/>
                </a:solidFill>
                <a:effectLst/>
                <a:latin typeface="Calibri" panose="020F0502020204030204" pitchFamily="34" charset="0"/>
                <a:cs typeface="Calibri" panose="020F0502020204030204" pitchFamily="34" charset="0"/>
              </a:rPr>
              <a:t>x</a:t>
            </a:r>
            <a:r>
              <a:rPr lang="fr-FR" sz="2400" b="0" i="0" dirty="0">
                <a:solidFill>
                  <a:srgbClr val="000000"/>
                </a:solidFill>
                <a:effectLst/>
                <a:latin typeface="Calibri" panose="020F0502020204030204" pitchFamily="34" charset="0"/>
                <a:cs typeface="Calibri" panose="020F0502020204030204" pitchFamily="34" charset="0"/>
              </a:rPr>
              <a:t> de la masse </a:t>
            </a:r>
            <a:r>
              <a:rPr lang="fr-FR" sz="2400" b="1" i="0" dirty="0">
                <a:solidFill>
                  <a:srgbClr val="000000"/>
                </a:solidFill>
                <a:effectLst/>
                <a:latin typeface="Calibri" panose="020F0502020204030204" pitchFamily="34" charset="0"/>
                <a:cs typeface="Calibri" panose="020F0502020204030204" pitchFamily="34" charset="0"/>
              </a:rPr>
              <a:t>m</a:t>
            </a:r>
            <a:r>
              <a:rPr lang="fr-FR" sz="2400" b="0" i="0" dirty="0">
                <a:solidFill>
                  <a:srgbClr val="000000"/>
                </a:solidFill>
                <a:effectLst/>
                <a:latin typeface="Calibri" panose="020F0502020204030204" pitchFamily="34" charset="0"/>
                <a:cs typeface="Calibri" panose="020F0502020204030204" pitchFamily="34" charset="0"/>
              </a:rPr>
              <a:t> sera la référence, par conséquent </a:t>
            </a:r>
            <a:r>
              <a:rPr lang="fr-FR" sz="2400" b="1" i="0" dirty="0">
                <a:solidFill>
                  <a:srgbClr val="000000"/>
                </a:solidFill>
                <a:effectLst/>
                <a:latin typeface="Calibri" panose="020F0502020204030204" pitchFamily="34" charset="0"/>
                <a:cs typeface="Calibri" panose="020F0502020204030204" pitchFamily="34" charset="0"/>
              </a:rPr>
              <a:t>x</a:t>
            </a:r>
            <a:r>
              <a:rPr lang="fr-FR" sz="2400" b="0" i="0" dirty="0">
                <a:solidFill>
                  <a:srgbClr val="000000"/>
                </a:solidFill>
                <a:effectLst/>
                <a:latin typeface="Calibri" panose="020F0502020204030204" pitchFamily="34" charset="0"/>
                <a:cs typeface="Calibri" panose="020F0502020204030204" pitchFamily="34" charset="0"/>
              </a:rPr>
              <a:t>=0. </a:t>
            </a:r>
          </a:p>
          <a:p>
            <a:pPr algn="just"/>
            <a:r>
              <a:rPr lang="fr-FR" sz="2400" b="0" i="0" dirty="0">
                <a:solidFill>
                  <a:srgbClr val="000000"/>
                </a:solidFill>
                <a:effectLst/>
                <a:latin typeface="Calibri" panose="020F0502020204030204" pitchFamily="34" charset="0"/>
                <a:cs typeface="Calibri" panose="020F0502020204030204" pitchFamily="34" charset="0"/>
              </a:rPr>
              <a:t>Si le support subit une accélération verticale, vers le haut, deux choses vont avoir lieu : Ce support va se déplacer vers le haut d'une part et , à cause de l'inertie de la masse </a:t>
            </a:r>
            <a:r>
              <a:rPr lang="fr-FR" sz="2400" b="1" i="0" dirty="0">
                <a:solidFill>
                  <a:srgbClr val="000000"/>
                </a:solidFill>
                <a:effectLst/>
                <a:latin typeface="Calibri" panose="020F0502020204030204" pitchFamily="34" charset="0"/>
                <a:cs typeface="Calibri" panose="020F0502020204030204" pitchFamily="34" charset="0"/>
              </a:rPr>
              <a:t>m</a:t>
            </a:r>
            <a:r>
              <a:rPr lang="fr-FR" sz="2400" b="0" i="0" dirty="0">
                <a:solidFill>
                  <a:srgbClr val="000000"/>
                </a:solidFill>
                <a:effectLst/>
                <a:latin typeface="Calibri" panose="020F0502020204030204" pitchFamily="34" charset="0"/>
                <a:cs typeface="Calibri" panose="020F0502020204030204" pitchFamily="34" charset="0"/>
              </a:rPr>
              <a:t>, celle-ci va avoir tendance à </a:t>
            </a:r>
            <a:r>
              <a:rPr lang="fr-FR" sz="2400" b="0" i="1" dirty="0">
                <a:solidFill>
                  <a:srgbClr val="000000"/>
                </a:solidFill>
                <a:effectLst/>
                <a:latin typeface="Calibri" panose="020F0502020204030204" pitchFamily="34" charset="0"/>
                <a:cs typeface="Calibri" panose="020F0502020204030204" pitchFamily="34" charset="0"/>
              </a:rPr>
              <a:t>rester à sa position de départ</a:t>
            </a:r>
            <a:r>
              <a:rPr lang="fr-FR" sz="2400" b="0" i="0" dirty="0">
                <a:solidFill>
                  <a:srgbClr val="000000"/>
                </a:solidFill>
                <a:effectLst/>
                <a:latin typeface="Calibri" panose="020F0502020204030204" pitchFamily="34" charset="0"/>
                <a:cs typeface="Calibri" panose="020F0502020204030204" pitchFamily="34" charset="0"/>
              </a:rPr>
              <a:t>, forçant le ressort à se comprimer d'autre part. La valeur </a:t>
            </a:r>
            <a:r>
              <a:rPr lang="fr-FR" sz="2400" b="1" i="0" dirty="0">
                <a:solidFill>
                  <a:srgbClr val="000000"/>
                </a:solidFill>
                <a:effectLst/>
                <a:latin typeface="Calibri" panose="020F0502020204030204" pitchFamily="34" charset="0"/>
                <a:cs typeface="Calibri" panose="020F0502020204030204" pitchFamily="34" charset="0"/>
              </a:rPr>
              <a:t>x</a:t>
            </a:r>
            <a:r>
              <a:rPr lang="fr-FR" sz="2400" b="0" i="0" dirty="0">
                <a:solidFill>
                  <a:srgbClr val="000000"/>
                </a:solidFill>
                <a:effectLst/>
                <a:latin typeface="Calibri" panose="020F0502020204030204" pitchFamily="34" charset="0"/>
                <a:cs typeface="Calibri" panose="020F0502020204030204" pitchFamily="34" charset="0"/>
              </a:rPr>
              <a:t> sera d'autant plus grande que l'accélération appliquée au support sera importante.</a:t>
            </a:r>
            <a:endParaRPr lang="fr-FR" sz="24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3CF66AC3-4DB1-4B15-8E3C-8C8B71FE3F93}"/>
              </a:ext>
            </a:extLst>
          </p:cNvPr>
          <p:cNvSpPr>
            <a:spLocks noGrp="1"/>
          </p:cNvSpPr>
          <p:nvPr>
            <p:ph type="sldNum" sz="quarter" idx="12"/>
          </p:nvPr>
        </p:nvSpPr>
        <p:spPr/>
        <p:txBody>
          <a:bodyPr/>
          <a:lstStyle/>
          <a:p>
            <a:fld id="{3A214FC8-7A6B-454A-ADA5-8A1A54B328A5}" type="slidenum">
              <a:rPr lang="fr-FR" smtClean="0"/>
              <a:t>4</a:t>
            </a:fld>
            <a:endParaRPr lang="fr-FR"/>
          </a:p>
        </p:txBody>
      </p:sp>
      <p:pic>
        <p:nvPicPr>
          <p:cNvPr id="3074" name="Picture 2">
            <a:extLst>
              <a:ext uri="{FF2B5EF4-FFF2-40B4-BE49-F238E27FC236}">
                <a16:creationId xmlns:a16="http://schemas.microsoft.com/office/drawing/2014/main" id="{5B8CB461-701A-45E9-BE2C-143C9F244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485" y="1590180"/>
            <a:ext cx="40909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2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DEFC8-4EB8-44EE-9433-1831AB47A027}"/>
              </a:ext>
            </a:extLst>
          </p:cNvPr>
          <p:cNvSpPr>
            <a:spLocks noGrp="1"/>
          </p:cNvSpPr>
          <p:nvPr>
            <p:ph type="title"/>
          </p:nvPr>
        </p:nvSpPr>
        <p:spPr>
          <a:xfrm>
            <a:off x="838200" y="365125"/>
            <a:ext cx="10515600" cy="1464806"/>
          </a:xfrm>
        </p:spPr>
        <p:txBody>
          <a:bodyPr>
            <a:normAutofit/>
          </a:bodyPr>
          <a:lstStyle/>
          <a:p>
            <a:r>
              <a:rPr lang="fr-FR" sz="3200" b="1" dirty="0">
                <a:solidFill>
                  <a:srgbClr val="0070C0"/>
                </a:solidFill>
              </a:rPr>
              <a:t>Modélisation (suite)</a:t>
            </a:r>
          </a:p>
        </p:txBody>
      </p:sp>
      <p:sp>
        <p:nvSpPr>
          <p:cNvPr id="3" name="Espace réservé du contenu 2">
            <a:extLst>
              <a:ext uri="{FF2B5EF4-FFF2-40B4-BE49-F238E27FC236}">
                <a16:creationId xmlns:a16="http://schemas.microsoft.com/office/drawing/2014/main" id="{6E594779-D197-4867-8605-0C76345F9DEB}"/>
              </a:ext>
            </a:extLst>
          </p:cNvPr>
          <p:cNvSpPr>
            <a:spLocks noGrp="1"/>
          </p:cNvSpPr>
          <p:nvPr>
            <p:ph idx="1"/>
          </p:nvPr>
        </p:nvSpPr>
        <p:spPr>
          <a:xfrm>
            <a:off x="838200" y="1690688"/>
            <a:ext cx="10515600" cy="4351338"/>
          </a:xfrm>
        </p:spPr>
        <p:txBody>
          <a:bodyPr/>
          <a:lstStyle/>
          <a:p>
            <a:pPr marL="0" indent="0">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D11F2844-B643-4589-A257-820AF804BBFC}"/>
              </a:ext>
            </a:extLst>
          </p:cNvPr>
          <p:cNvSpPr>
            <a:spLocks noGrp="1"/>
          </p:cNvSpPr>
          <p:nvPr>
            <p:ph type="sldNum" sz="quarter" idx="12"/>
          </p:nvPr>
        </p:nvSpPr>
        <p:spPr>
          <a:xfrm>
            <a:off x="11398771" y="7785100"/>
            <a:ext cx="2743200" cy="365125"/>
          </a:xfrm>
        </p:spPr>
        <p:txBody>
          <a:bodyPr/>
          <a:lstStyle/>
          <a:p>
            <a:fld id="{3A214FC8-7A6B-454A-ADA5-8A1A54B328A5}" type="slidenum">
              <a:rPr lang="fr-FR" smtClean="0"/>
              <a:t>5</a:t>
            </a:fld>
            <a:endParaRPr lang="fr-FR"/>
          </a:p>
        </p:txBody>
      </p:sp>
      <mc:AlternateContent xmlns:mc="http://schemas.openxmlformats.org/markup-compatibility/2006">
        <mc:Choice xmlns:a14="http://schemas.microsoft.com/office/drawing/2010/main" Requires="a14">
          <p:sp>
            <p:nvSpPr>
              <p:cNvPr id="5" name="Rectangle 1">
                <a:extLst>
                  <a:ext uri="{FF2B5EF4-FFF2-40B4-BE49-F238E27FC236}">
                    <a16:creationId xmlns:a16="http://schemas.microsoft.com/office/drawing/2014/main" id="{9693B976-F1BE-4AAD-BEDF-24F266E940B7}"/>
                  </a:ext>
                </a:extLst>
              </p:cNvPr>
              <p:cNvSpPr>
                <a:spLocks noChangeArrowheads="1"/>
              </p:cNvSpPr>
              <p:nvPr/>
            </p:nvSpPr>
            <p:spPr bwMode="auto">
              <a:xfrm>
                <a:off x="1014335" y="1506636"/>
                <a:ext cx="5081665" cy="50322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mn-lt"/>
                  </a:rPr>
                  <a:t>On peut montrer à l'aide du principe fondamental de la dynamique pour un dispositif non-amorti que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1" i="1" u="none" strike="noStrike" cap="none" normalizeH="0" baseline="0" dirty="0">
                    <a:ln>
                      <a:noFill/>
                    </a:ln>
                    <a:solidFill>
                      <a:srgbClr val="000000"/>
                    </a:solidFill>
                    <a:effectLst/>
                    <a:latin typeface="+mn-lt"/>
                  </a:rPr>
                  <a:t>	m</a:t>
                </a:r>
                <a14:m>
                  <m:oMath xmlns:m="http://schemas.openxmlformats.org/officeDocument/2006/math">
                    <m:acc>
                      <m:accPr>
                        <m:chr m:val="̈"/>
                        <m:ctrlPr>
                          <a:rPr kumimoji="0" lang="fr-FR" altLang="fr-FR" sz="2400" b="1" i="1" u="none" strike="noStrike" cap="none" normalizeH="0" baseline="0" smtClean="0">
                            <a:ln>
                              <a:noFill/>
                            </a:ln>
                            <a:solidFill>
                              <a:srgbClr val="000000"/>
                            </a:solidFill>
                            <a:effectLst/>
                            <a:latin typeface="Cambria Math" panose="02040503050406030204" pitchFamily="18" charset="0"/>
                          </a:rPr>
                        </m:ctrlPr>
                      </m:accPr>
                      <m:e>
                        <m:r>
                          <a:rPr kumimoji="0" lang="fr-FR" altLang="fr-FR" sz="2400" b="1" i="1" u="none" strike="noStrike" cap="none" normalizeH="0" baseline="0" smtClean="0">
                            <a:ln>
                              <a:noFill/>
                            </a:ln>
                            <a:solidFill>
                              <a:srgbClr val="000000"/>
                            </a:solidFill>
                            <a:effectLst/>
                            <a:latin typeface="Cambria Math" panose="02040503050406030204" pitchFamily="18" charset="0"/>
                          </a:rPr>
                          <m:t>𝒙</m:t>
                        </m:r>
                        <m:r>
                          <a:rPr kumimoji="0" lang="fr-FR" altLang="fr-FR" sz="2400" b="1" i="1" u="none" strike="noStrike" cap="none" normalizeH="0" baseline="0" smtClean="0">
                            <a:ln>
                              <a:noFill/>
                            </a:ln>
                            <a:solidFill>
                              <a:srgbClr val="000000"/>
                            </a:solidFill>
                            <a:effectLst/>
                            <a:latin typeface="Cambria Math" panose="02040503050406030204" pitchFamily="18" charset="0"/>
                          </a:rPr>
                          <m:t> </m:t>
                        </m:r>
                      </m:e>
                    </m:acc>
                  </m:oMath>
                </a14:m>
                <a:r>
                  <a:rPr kumimoji="0" lang="fr-FR" altLang="fr-FR" sz="2400" b="1" i="1" u="none" strike="noStrike" cap="none" normalizeH="0" baseline="0" dirty="0">
                    <a:ln>
                      <a:noFill/>
                    </a:ln>
                    <a:solidFill>
                      <a:srgbClr val="000000"/>
                    </a:solidFill>
                    <a:effectLst/>
                    <a:latin typeface="+mn-lt"/>
                  </a:rPr>
                  <a:t> +  </a:t>
                </a:r>
                <a:r>
                  <a:rPr kumimoji="0" lang="fr-FR" altLang="fr-FR" sz="2400" b="1" i="1" u="none" strike="noStrike" cap="none" normalizeH="0" baseline="0" dirty="0" err="1">
                    <a:ln>
                      <a:noFill/>
                    </a:ln>
                    <a:solidFill>
                      <a:srgbClr val="000000"/>
                    </a:solidFill>
                    <a:effectLst/>
                    <a:latin typeface="+mn-lt"/>
                  </a:rPr>
                  <a:t>kx</a:t>
                </a:r>
                <a:r>
                  <a:rPr kumimoji="0" lang="fr-FR" altLang="fr-FR" sz="2400" b="1" i="1" u="none" strike="noStrike" cap="none" normalizeH="0" baseline="0" dirty="0">
                    <a:ln>
                      <a:noFill/>
                    </a:ln>
                    <a:solidFill>
                      <a:srgbClr val="000000"/>
                    </a:solidFill>
                    <a:effectLst/>
                    <a:latin typeface="+mn-lt"/>
                  </a:rPr>
                  <a:t> = </a:t>
                </a:r>
                <a:r>
                  <a:rPr kumimoji="0" lang="fr-FR" altLang="fr-FR" sz="2400" b="1" i="1" u="none" strike="noStrike" cap="none" normalizeH="0" baseline="0" dirty="0" err="1">
                    <a:ln>
                      <a:noFill/>
                    </a:ln>
                    <a:solidFill>
                      <a:srgbClr val="000000"/>
                    </a:solidFill>
                    <a:effectLst/>
                    <a:latin typeface="+mn-lt"/>
                  </a:rPr>
                  <a:t>ky</a:t>
                </a:r>
                <a:endParaRPr kumimoji="0" lang="fr-FR" altLang="fr-FR" sz="2400" b="1" i="1" u="none" strike="noStrike" cap="none" normalizeH="0" baseline="0" dirty="0">
                  <a:ln>
                    <a:noFill/>
                  </a:ln>
                  <a:solidFill>
                    <a:srgbClr val="000000"/>
                  </a:solidFill>
                  <a:effectLst/>
                  <a:latin typeface="+mn-lt"/>
                </a:endParaRPr>
              </a:p>
              <a:p>
                <a:pPr lvl="0" algn="just"/>
                <a:r>
                  <a:rPr kumimoji="0" lang="fr-FR" altLang="fr-FR" sz="2400" b="0" i="0" u="none" strike="noStrike" cap="none" normalizeH="0" baseline="0" dirty="0">
                    <a:ln>
                      <a:noFill/>
                    </a:ln>
                    <a:solidFill>
                      <a:srgbClr val="000000"/>
                    </a:solidFill>
                    <a:effectLst/>
                    <a:latin typeface="+mn-lt"/>
                  </a:rPr>
                  <a:t> avec</a:t>
                </a:r>
                <a14:m>
                  <m:oMath xmlns:m="http://schemas.openxmlformats.org/officeDocument/2006/math">
                    <m:acc>
                      <m:accPr>
                        <m:chr m:val="̈"/>
                        <m:ctrlPr>
                          <a:rPr lang="fr-FR" altLang="fr-FR" sz="2400" b="1" i="1">
                            <a:solidFill>
                              <a:srgbClr val="000000"/>
                            </a:solidFill>
                            <a:latin typeface="Cambria Math" panose="02040503050406030204" pitchFamily="18" charset="0"/>
                          </a:rPr>
                        </m:ctrlPr>
                      </m:accPr>
                      <m:e>
                        <m:r>
                          <a:rPr lang="fr-FR" altLang="fr-FR" sz="2400" b="1" i="1">
                            <a:solidFill>
                              <a:srgbClr val="000000"/>
                            </a:solidFill>
                            <a:latin typeface="Cambria Math" panose="02040503050406030204" pitchFamily="18" charset="0"/>
                          </a:rPr>
                          <m:t>𝒙</m:t>
                        </m:r>
                        <m:r>
                          <a:rPr lang="fr-FR" altLang="fr-FR" sz="2400" b="1" i="1">
                            <a:solidFill>
                              <a:srgbClr val="000000"/>
                            </a:solidFill>
                            <a:latin typeface="Cambria Math" panose="02040503050406030204" pitchFamily="18" charset="0"/>
                          </a:rPr>
                          <m:t> </m:t>
                        </m:r>
                      </m:e>
                    </m:acc>
                  </m:oMath>
                </a14:m>
                <a:r>
                  <a:rPr kumimoji="0" lang="fr-FR" altLang="fr-FR" sz="2400" b="0" i="0" u="none" strike="noStrike" cap="none" normalizeH="0" baseline="0" dirty="0">
                    <a:ln>
                      <a:noFill/>
                    </a:ln>
                    <a:solidFill>
                      <a:srgbClr val="000000"/>
                    </a:solidFill>
                    <a:effectLst/>
                    <a:latin typeface="+mn-lt"/>
                  </a:rPr>
                  <a:t>l'accélération de la masse </a:t>
                </a:r>
                <a:r>
                  <a:rPr kumimoji="0" lang="fr-FR" altLang="fr-FR" sz="2400" b="1" i="0" u="none" strike="noStrike" cap="none" normalizeH="0" baseline="0" dirty="0">
                    <a:ln>
                      <a:noFill/>
                    </a:ln>
                    <a:solidFill>
                      <a:srgbClr val="000000"/>
                    </a:solidFill>
                    <a:effectLst/>
                    <a:latin typeface="+mn-lt"/>
                  </a:rPr>
                  <a:t>m</a:t>
                </a:r>
                <a:r>
                  <a:rPr kumimoji="0" lang="fr-FR" altLang="fr-FR" sz="2400" b="0" i="0" u="none" strike="noStrike" cap="none" normalizeH="0" baseline="0" dirty="0">
                    <a:ln>
                      <a:noFill/>
                    </a:ln>
                    <a:solidFill>
                      <a:srgbClr val="000000"/>
                    </a:solidFill>
                    <a:effectLst/>
                    <a:latin typeface="+mn-lt"/>
                  </a:rPr>
                  <a:t> et y la position du support (comparé à un référentiel galiléen).</a:t>
                </a:r>
                <a:endParaRPr kumimoji="0" lang="fr-FR" altLang="fr-FR" sz="24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mn-lt"/>
                  </a:rPr>
                  <a:t>Il apparaît clairement que cette accélération est proportionnelle à </a:t>
                </a:r>
                <a:r>
                  <a:rPr kumimoji="0" lang="fr-FR" altLang="fr-FR" sz="2400" b="1" i="0" u="none" strike="noStrike" cap="none" normalizeH="0" baseline="0" dirty="0">
                    <a:ln>
                      <a:noFill/>
                    </a:ln>
                    <a:solidFill>
                      <a:srgbClr val="000000"/>
                    </a:solidFill>
                    <a:effectLst/>
                    <a:latin typeface="+mn-lt"/>
                  </a:rPr>
                  <a:t>x - y</a:t>
                </a:r>
                <a:r>
                  <a:rPr kumimoji="0" lang="fr-FR" altLang="fr-FR" sz="2400" b="0" i="0" u="none" strike="noStrike" cap="none" normalizeH="0" baseline="0" dirty="0">
                    <a:ln>
                      <a:noFill/>
                    </a:ln>
                    <a:solidFill>
                      <a:srgbClr val="000000"/>
                    </a:solidFill>
                    <a:effectLst/>
                    <a:latin typeface="+mn-lt"/>
                  </a:rPr>
                  <a:t>. En mesurant simplement le déplacement de la masse </a:t>
                </a:r>
                <a:r>
                  <a:rPr kumimoji="0" lang="fr-FR" altLang="fr-FR" sz="2400" b="1" i="0" u="none" strike="noStrike" cap="none" normalizeH="0" baseline="0" dirty="0">
                    <a:ln>
                      <a:noFill/>
                    </a:ln>
                    <a:solidFill>
                      <a:srgbClr val="000000"/>
                    </a:solidFill>
                    <a:effectLst/>
                    <a:latin typeface="+mn-lt"/>
                  </a:rPr>
                  <a:t>m</a:t>
                </a:r>
                <a:r>
                  <a:rPr kumimoji="0" lang="fr-FR" altLang="fr-FR" sz="2400" b="0" i="0" u="none" strike="noStrike" cap="none" normalizeH="0" baseline="0" dirty="0">
                    <a:ln>
                      <a:noFill/>
                    </a:ln>
                    <a:solidFill>
                      <a:srgbClr val="000000"/>
                    </a:solidFill>
                    <a:effectLst/>
                    <a:latin typeface="+mn-lt"/>
                  </a:rPr>
                  <a:t> comparé à son support, on peut connaître l'accélération subie par ce dernier.</a:t>
                </a:r>
                <a:endParaRPr kumimoji="0" lang="fr-FR" altLang="fr-FR" sz="2400" b="0" i="0" u="none" strike="noStrike" cap="none" normalizeH="0" baseline="0" dirty="0">
                  <a:ln>
                    <a:noFill/>
                  </a:ln>
                  <a:solidFill>
                    <a:schemeClr val="tx1"/>
                  </a:solidFill>
                  <a:effectLst/>
                  <a:latin typeface="+mn-lt"/>
                </a:endParaRPr>
              </a:p>
            </p:txBody>
          </p:sp>
        </mc:Choice>
        <mc:Fallback>
          <p:sp>
            <p:nvSpPr>
              <p:cNvPr id="5" name="Rectangle 1">
                <a:extLst>
                  <a:ext uri="{FF2B5EF4-FFF2-40B4-BE49-F238E27FC236}">
                    <a16:creationId xmlns:a16="http://schemas.microsoft.com/office/drawing/2014/main" id="{9693B976-F1BE-4AAD-BEDF-24F266E940B7}"/>
                  </a:ext>
                </a:extLst>
              </p:cNvPr>
              <p:cNvSpPr>
                <a:spLocks noRot="1" noChangeAspect="1" noMove="1" noResize="1" noEditPoints="1" noAdjustHandles="1" noChangeArrowheads="1" noChangeShapeType="1" noTextEdit="1"/>
              </p:cNvSpPr>
              <p:nvPr/>
            </p:nvSpPr>
            <p:spPr bwMode="auto">
              <a:xfrm>
                <a:off x="1014335" y="1506636"/>
                <a:ext cx="5081665" cy="5032276"/>
              </a:xfrm>
              <a:prstGeom prst="rect">
                <a:avLst/>
              </a:prstGeom>
              <a:blipFill>
                <a:blip r:embed="rId2"/>
                <a:stretch>
                  <a:fillRect l="-1799" r="-1799" b="-8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pic>
        <p:nvPicPr>
          <p:cNvPr id="4101" name="Picture 5" descr="Accéléromètres - Winsensor">
            <a:extLst>
              <a:ext uri="{FF2B5EF4-FFF2-40B4-BE49-F238E27FC236}">
                <a16:creationId xmlns:a16="http://schemas.microsoft.com/office/drawing/2014/main" id="{1EAE7E79-CD0E-4FDB-9EBF-15FB85D62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890" y="885310"/>
            <a:ext cx="3012476" cy="266477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Accéléromètre pour l'aérospatiale, G-mètre pour l'aérospatiale - Tous les  fabricants de l'aéronautique">
            <a:extLst>
              <a:ext uri="{FF2B5EF4-FFF2-40B4-BE49-F238E27FC236}">
                <a16:creationId xmlns:a16="http://schemas.microsoft.com/office/drawing/2014/main" id="{801F07C2-74EC-4A5F-90BD-7777A6D14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0331" y="3134529"/>
            <a:ext cx="3323053" cy="3323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0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25BEC-A479-446C-93FB-B3078601A54B}"/>
              </a:ext>
            </a:extLst>
          </p:cNvPr>
          <p:cNvSpPr>
            <a:spLocks noGrp="1"/>
          </p:cNvSpPr>
          <p:nvPr>
            <p:ph type="title"/>
          </p:nvPr>
        </p:nvSpPr>
        <p:spPr/>
        <p:txBody>
          <a:bodyPr/>
          <a:lstStyle/>
          <a:p>
            <a:r>
              <a:rPr lang="fr-FR" sz="3600" b="1">
                <a:solidFill>
                  <a:srgbClr val="0070C0"/>
                </a:solidFill>
                <a:latin typeface="+mn-lt"/>
              </a:rPr>
              <a:t>PRINCIPE DE BASE</a:t>
            </a:r>
            <a:r>
              <a:rPr lang="fr-FR"/>
              <a:t> </a:t>
            </a:r>
            <a:endParaRPr lang="fr-FR" dirty="0"/>
          </a:p>
        </p:txBody>
      </p:sp>
      <p:sp>
        <p:nvSpPr>
          <p:cNvPr id="4" name="Espace réservé du numéro de diapositive 3">
            <a:extLst>
              <a:ext uri="{FF2B5EF4-FFF2-40B4-BE49-F238E27FC236}">
                <a16:creationId xmlns:a16="http://schemas.microsoft.com/office/drawing/2014/main" id="{0878AEAD-75C3-45F7-8AD8-B7A6F4F9FCB3}"/>
              </a:ext>
            </a:extLst>
          </p:cNvPr>
          <p:cNvSpPr>
            <a:spLocks noGrp="1"/>
          </p:cNvSpPr>
          <p:nvPr>
            <p:ph type="sldNum" sz="quarter" idx="12"/>
          </p:nvPr>
        </p:nvSpPr>
        <p:spPr/>
        <p:txBody>
          <a:bodyPr/>
          <a:lstStyle/>
          <a:p>
            <a:fld id="{3A214FC8-7A6B-454A-ADA5-8A1A54B328A5}" type="slidenum">
              <a:rPr lang="fr-FR" smtClean="0"/>
              <a:t>6</a:t>
            </a:fld>
            <a:endParaRPr lang="fr-FR"/>
          </a:p>
        </p:txBody>
      </p:sp>
      <p:sp>
        <p:nvSpPr>
          <p:cNvPr id="5" name="Espace réservé du contenu 4">
            <a:extLst>
              <a:ext uri="{FF2B5EF4-FFF2-40B4-BE49-F238E27FC236}">
                <a16:creationId xmlns:a16="http://schemas.microsoft.com/office/drawing/2014/main" id="{6DE4D3FA-DE27-4A6B-81B3-772BCEEAD5D8}"/>
              </a:ext>
            </a:extLst>
          </p:cNvPr>
          <p:cNvSpPr txBox="1">
            <a:spLocks noGrp="1"/>
          </p:cNvSpPr>
          <p:nvPr>
            <p:ph idx="1"/>
          </p:nvPr>
        </p:nvSpPr>
        <p:spPr>
          <a:xfrm>
            <a:off x="838200" y="1825625"/>
            <a:ext cx="5382718" cy="4669996"/>
          </a:xfrm>
          <a:prstGeom prst="rect">
            <a:avLst/>
          </a:prstGeom>
          <a:noFill/>
        </p:spPr>
        <p:txBody>
          <a:bodyPr wrap="square">
            <a:spAutoFit/>
          </a:bodyPr>
          <a:lstStyle/>
          <a:p>
            <a:pPr algn="just"/>
            <a:r>
              <a:rPr lang="fr-FR" sz="2400" b="0" i="0">
                <a:solidFill>
                  <a:srgbClr val="000000"/>
                </a:solidFill>
                <a:effectLst/>
              </a:rPr>
              <a:t>Le principe de l'ensemble des accéléromètres est basé sur la loi fondamentale de la dynamique F = m·a (F : force (N), m : masse (kg), a : accélération (m/s</a:t>
            </a:r>
            <a:r>
              <a:rPr lang="fr-FR" sz="2400" b="0" i="0" baseline="30000">
                <a:solidFill>
                  <a:srgbClr val="000000"/>
                </a:solidFill>
                <a:effectLst/>
              </a:rPr>
              <a:t>2</a:t>
            </a:r>
            <a:r>
              <a:rPr lang="fr-FR" sz="2400" b="0" i="0">
                <a:solidFill>
                  <a:srgbClr val="000000"/>
                </a:solidFill>
                <a:effectLst/>
              </a:rPr>
              <a:t>) ). </a:t>
            </a:r>
          </a:p>
          <a:p>
            <a:pPr algn="just"/>
            <a:r>
              <a:rPr lang="fr-FR" sz="2400" b="0" i="0">
                <a:solidFill>
                  <a:srgbClr val="000000"/>
                </a:solidFill>
                <a:effectLst/>
              </a:rPr>
              <a:t>Plus exactement, il consiste en l'égalité entre la force d'inertie de la masse sismique du capteur et une force de rappel appliquée à cette masse. </a:t>
            </a:r>
          </a:p>
          <a:p>
            <a:pPr algn="just"/>
            <a:r>
              <a:rPr lang="fr-FR" sz="2400" b="0" i="0">
                <a:solidFill>
                  <a:srgbClr val="000000"/>
                </a:solidFill>
                <a:effectLst/>
              </a:rPr>
              <a:t>On peut distinguer deux grandes familles d'accéléromètres : les accéléromètres non asservis et les accéléromètres à asservissement.</a:t>
            </a:r>
            <a:endParaRPr lang="fr-FR" sz="2400" dirty="0"/>
          </a:p>
        </p:txBody>
      </p:sp>
      <p:pic>
        <p:nvPicPr>
          <p:cNvPr id="7" name="Image 6">
            <a:extLst>
              <a:ext uri="{FF2B5EF4-FFF2-40B4-BE49-F238E27FC236}">
                <a16:creationId xmlns:a16="http://schemas.microsoft.com/office/drawing/2014/main" id="{EC6AE36A-1DDB-4885-8831-C383E0C434E0}"/>
              </a:ext>
            </a:extLst>
          </p:cNvPr>
          <p:cNvPicPr>
            <a:picLocks noChangeAspect="1"/>
          </p:cNvPicPr>
          <p:nvPr/>
        </p:nvPicPr>
        <p:blipFill>
          <a:blip r:embed="rId2"/>
          <a:stretch>
            <a:fillRect/>
          </a:stretch>
        </p:blipFill>
        <p:spPr>
          <a:xfrm>
            <a:off x="7503826" y="894231"/>
            <a:ext cx="3169169" cy="2149457"/>
          </a:xfrm>
          <a:prstGeom prst="rect">
            <a:avLst/>
          </a:prstGeom>
        </p:spPr>
      </p:pic>
      <p:pic>
        <p:nvPicPr>
          <p:cNvPr id="9" name="Image 8">
            <a:extLst>
              <a:ext uri="{FF2B5EF4-FFF2-40B4-BE49-F238E27FC236}">
                <a16:creationId xmlns:a16="http://schemas.microsoft.com/office/drawing/2014/main" id="{9A530E67-647F-4463-9CF6-154F64483A99}"/>
              </a:ext>
            </a:extLst>
          </p:cNvPr>
          <p:cNvPicPr>
            <a:picLocks noChangeAspect="1"/>
          </p:cNvPicPr>
          <p:nvPr/>
        </p:nvPicPr>
        <p:blipFill>
          <a:blip r:embed="rId3"/>
          <a:stretch>
            <a:fillRect/>
          </a:stretch>
        </p:blipFill>
        <p:spPr>
          <a:xfrm>
            <a:off x="7503827" y="3198217"/>
            <a:ext cx="3169169" cy="3348377"/>
          </a:xfrm>
          <a:prstGeom prst="rect">
            <a:avLst/>
          </a:prstGeom>
        </p:spPr>
      </p:pic>
    </p:spTree>
    <p:extLst>
      <p:ext uri="{BB962C8B-B14F-4D97-AF65-F5344CB8AC3E}">
        <p14:creationId xmlns:p14="http://schemas.microsoft.com/office/powerpoint/2010/main" val="327441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F9318-9860-43B3-AFBE-E2796922836F}"/>
              </a:ext>
            </a:extLst>
          </p:cNvPr>
          <p:cNvSpPr>
            <a:spLocks noGrp="1"/>
          </p:cNvSpPr>
          <p:nvPr>
            <p:ph type="title"/>
          </p:nvPr>
        </p:nvSpPr>
        <p:spPr/>
        <p:txBody>
          <a:bodyPr>
            <a:normAutofit/>
          </a:bodyPr>
          <a:lstStyle/>
          <a:p>
            <a:pPr algn="just"/>
            <a:r>
              <a:rPr lang="fr-FR" sz="3200" b="1" i="0" dirty="0">
                <a:solidFill>
                  <a:srgbClr val="0066DD"/>
                </a:solidFill>
                <a:effectLst/>
                <a:latin typeface="Arial" panose="020B0604020202020204" pitchFamily="34" charset="0"/>
              </a:rPr>
              <a:t>Accéléromètres non asservis</a:t>
            </a:r>
          </a:p>
        </p:txBody>
      </p:sp>
      <p:sp>
        <p:nvSpPr>
          <p:cNvPr id="4" name="Espace réservé du numéro de diapositive 3">
            <a:extLst>
              <a:ext uri="{FF2B5EF4-FFF2-40B4-BE49-F238E27FC236}">
                <a16:creationId xmlns:a16="http://schemas.microsoft.com/office/drawing/2014/main" id="{BA8D1103-12D5-4144-A6B5-7E482F17DAFE}"/>
              </a:ext>
            </a:extLst>
          </p:cNvPr>
          <p:cNvSpPr>
            <a:spLocks noGrp="1"/>
          </p:cNvSpPr>
          <p:nvPr>
            <p:ph type="sldNum" sz="quarter" idx="12"/>
          </p:nvPr>
        </p:nvSpPr>
        <p:spPr/>
        <p:txBody>
          <a:bodyPr/>
          <a:lstStyle/>
          <a:p>
            <a:fld id="{3A214FC8-7A6B-454A-ADA5-8A1A54B328A5}" type="slidenum">
              <a:rPr lang="fr-FR" smtClean="0"/>
              <a:t>7</a:t>
            </a:fld>
            <a:endParaRPr lang="fr-FR" dirty="0"/>
          </a:p>
        </p:txBody>
      </p:sp>
      <p:sp>
        <p:nvSpPr>
          <p:cNvPr id="9" name="ZoneTexte 8">
            <a:extLst>
              <a:ext uri="{FF2B5EF4-FFF2-40B4-BE49-F238E27FC236}">
                <a16:creationId xmlns:a16="http://schemas.microsoft.com/office/drawing/2014/main" id="{E9945217-C7DC-4F01-81C6-296F3D932A63}"/>
              </a:ext>
            </a:extLst>
          </p:cNvPr>
          <p:cNvSpPr txBox="1"/>
          <p:nvPr/>
        </p:nvSpPr>
        <p:spPr>
          <a:xfrm>
            <a:off x="680803" y="1720840"/>
            <a:ext cx="10672997" cy="2308324"/>
          </a:xfrm>
          <a:prstGeom prst="rect">
            <a:avLst/>
          </a:prstGeom>
          <a:noFill/>
        </p:spPr>
        <p:txBody>
          <a:bodyPr wrap="square">
            <a:spAutoFit/>
          </a:bodyPr>
          <a:lstStyle/>
          <a:p>
            <a:pPr algn="just"/>
            <a:r>
              <a:rPr lang="fr-FR" sz="2400" b="0" i="0" dirty="0">
                <a:solidFill>
                  <a:srgbClr val="000000"/>
                </a:solidFill>
                <a:effectLst/>
                <a:ea typeface="Tahoma" panose="020B0604030504040204" pitchFamily="34" charset="0"/>
                <a:cs typeface="Tahoma" panose="020B0604030504040204" pitchFamily="34" charset="0"/>
              </a:rPr>
              <a:t>Sur les capteurs de type non asservis (boucle ouverte), l'accélération est mesurée par son image « directe » : le déplacement de la masse sismique (masse d'effort ou encore masse d'épreuve) du capteur pour atteindre l'égalité entre la force de rappel et sa force d'inertie.</a:t>
            </a:r>
          </a:p>
          <a:p>
            <a:pPr algn="just"/>
            <a:endParaRPr lang="fr-FR" sz="2400" b="0" i="0" dirty="0">
              <a:solidFill>
                <a:srgbClr val="000000"/>
              </a:solidFill>
              <a:effectLst/>
              <a:ea typeface="Tahoma" panose="020B0604030504040204" pitchFamily="34" charset="0"/>
              <a:cs typeface="Tahoma" panose="020B0604030504040204" pitchFamily="34" charset="0"/>
            </a:endParaRPr>
          </a:p>
          <a:p>
            <a:pPr algn="just"/>
            <a:r>
              <a:rPr lang="fr-FR" sz="2400" b="0" i="0" dirty="0">
                <a:solidFill>
                  <a:srgbClr val="000000"/>
                </a:solidFill>
                <a:effectLst/>
                <a:ea typeface="Tahoma" panose="020B0604030504040204" pitchFamily="34" charset="0"/>
                <a:cs typeface="Tahoma" panose="020B0604030504040204" pitchFamily="34" charset="0"/>
              </a:rPr>
              <a:t>Il existe un grand nombre d'accéléromètres non asservis différents :</a:t>
            </a:r>
          </a:p>
        </p:txBody>
      </p:sp>
      <p:sp>
        <p:nvSpPr>
          <p:cNvPr id="15" name="ZoneTexte 14">
            <a:extLst>
              <a:ext uri="{FF2B5EF4-FFF2-40B4-BE49-F238E27FC236}">
                <a16:creationId xmlns:a16="http://schemas.microsoft.com/office/drawing/2014/main" id="{B3FD47B8-03BB-4792-9984-66BF5051DBF6}"/>
              </a:ext>
            </a:extLst>
          </p:cNvPr>
          <p:cNvSpPr txBox="1"/>
          <p:nvPr/>
        </p:nvSpPr>
        <p:spPr>
          <a:xfrm>
            <a:off x="838200" y="4181525"/>
            <a:ext cx="4843072" cy="1569660"/>
          </a:xfrm>
          <a:prstGeom prst="rect">
            <a:avLst/>
          </a:prstGeom>
          <a:noFill/>
        </p:spPr>
        <p:txBody>
          <a:bodyPr wrap="square">
            <a:spAutoFit/>
          </a:bodyPr>
          <a:lstStyle/>
          <a:p>
            <a:pPr algn="just">
              <a:buFont typeface="Arial" panose="020B0604020202020204" pitchFamily="34" charset="0"/>
              <a:buChar char="•"/>
            </a:pPr>
            <a:r>
              <a:rPr lang="fr-FR" sz="2400" dirty="0">
                <a:solidFill>
                  <a:schemeClr val="accent1">
                    <a:lumMod val="75000"/>
                  </a:schemeClr>
                </a:solidFill>
                <a:ea typeface="Tahoma" panose="020B0604030504040204" pitchFamily="34" charset="0"/>
                <a:cs typeface="Tahoma" panose="020B0604030504040204" pitchFamily="34" charset="0"/>
              </a:rPr>
              <a:t>à</a:t>
            </a:r>
            <a:r>
              <a:rPr lang="fr-FR" sz="2400" b="0" i="0" dirty="0">
                <a:solidFill>
                  <a:schemeClr val="accent1">
                    <a:lumMod val="75000"/>
                  </a:schemeClr>
                </a:solidFill>
                <a:effectLst/>
                <a:ea typeface="Tahoma" panose="020B0604030504040204" pitchFamily="34" charset="0"/>
                <a:cs typeface="Tahoma" panose="020B0604030504040204" pitchFamily="34" charset="0"/>
              </a:rPr>
              <a:t> détection piézoélectrique</a:t>
            </a:r>
          </a:p>
          <a:p>
            <a:pPr algn="just">
              <a:buFont typeface="Arial" panose="020B0604020202020204" pitchFamily="34" charset="0"/>
              <a:buChar char="•"/>
            </a:pPr>
            <a:r>
              <a:rPr lang="fr-FR" sz="2400" b="0" i="0" dirty="0">
                <a:solidFill>
                  <a:schemeClr val="accent1">
                    <a:lumMod val="75000"/>
                  </a:schemeClr>
                </a:solidFill>
                <a:effectLst/>
                <a:ea typeface="Tahoma" panose="020B0604030504040204" pitchFamily="34" charset="0"/>
                <a:cs typeface="Tahoma" panose="020B0604030504040204" pitchFamily="34" charset="0"/>
              </a:rPr>
              <a:t>à détection piézorésistive</a:t>
            </a:r>
          </a:p>
          <a:p>
            <a:pPr algn="just">
              <a:buFont typeface="Arial" panose="020B0604020202020204" pitchFamily="34" charset="0"/>
              <a:buChar char="•"/>
            </a:pPr>
            <a:r>
              <a:rPr lang="fr-FR" sz="2400" b="0" i="0" dirty="0">
                <a:solidFill>
                  <a:schemeClr val="accent1">
                    <a:lumMod val="75000"/>
                  </a:schemeClr>
                </a:solidFill>
                <a:effectLst/>
                <a:ea typeface="Tahoma" panose="020B0604030504040204" pitchFamily="34" charset="0"/>
                <a:cs typeface="Tahoma" panose="020B0604030504040204" pitchFamily="34" charset="0"/>
              </a:rPr>
              <a:t>à jauge de contrainte/extensométrie </a:t>
            </a:r>
          </a:p>
          <a:p>
            <a:pPr algn="just">
              <a:buFont typeface="Arial" panose="020B0604020202020204" pitchFamily="34" charset="0"/>
              <a:buChar char="•"/>
            </a:pPr>
            <a:r>
              <a:rPr lang="fr-FR" sz="2400" b="0" i="0" dirty="0">
                <a:solidFill>
                  <a:schemeClr val="accent1">
                    <a:lumMod val="75000"/>
                  </a:schemeClr>
                </a:solidFill>
                <a:effectLst/>
                <a:ea typeface="Tahoma" panose="020B0604030504040204" pitchFamily="34" charset="0"/>
                <a:cs typeface="Tahoma" panose="020B0604030504040204" pitchFamily="34" charset="0"/>
              </a:rPr>
              <a:t>à détection capacitive</a:t>
            </a:r>
          </a:p>
        </p:txBody>
      </p:sp>
      <p:sp>
        <p:nvSpPr>
          <p:cNvPr id="17" name="ZoneTexte 16">
            <a:extLst>
              <a:ext uri="{FF2B5EF4-FFF2-40B4-BE49-F238E27FC236}">
                <a16:creationId xmlns:a16="http://schemas.microsoft.com/office/drawing/2014/main" id="{4EF4828C-DA13-4930-A987-58C497D33693}"/>
              </a:ext>
            </a:extLst>
          </p:cNvPr>
          <p:cNvSpPr txBox="1"/>
          <p:nvPr/>
        </p:nvSpPr>
        <p:spPr>
          <a:xfrm>
            <a:off x="6096000" y="4181525"/>
            <a:ext cx="5929860" cy="1569660"/>
          </a:xfrm>
          <a:prstGeom prst="rect">
            <a:avLst/>
          </a:prstGeom>
          <a:noFill/>
        </p:spPr>
        <p:txBody>
          <a:bodyPr wrap="square">
            <a:spAutoFit/>
          </a:bodyPr>
          <a:lstStyle/>
          <a:p>
            <a:pPr algn="just">
              <a:buFont typeface="Arial" panose="020B0604020202020204" pitchFamily="34" charset="0"/>
              <a:buChar char="•"/>
            </a:pPr>
            <a:r>
              <a:rPr lang="fr-FR" sz="2400" b="0" i="0" dirty="0">
                <a:solidFill>
                  <a:schemeClr val="accent1">
                    <a:lumMod val="75000"/>
                  </a:schemeClr>
                </a:solidFill>
                <a:effectLst/>
                <a:ea typeface="Tahoma" panose="020B0604030504040204" pitchFamily="34" charset="0"/>
                <a:cs typeface="Tahoma" panose="020B0604030504040204" pitchFamily="34" charset="0"/>
              </a:rPr>
              <a:t>à détection inductive (ou réluctance variable)</a:t>
            </a:r>
          </a:p>
          <a:p>
            <a:pPr algn="just">
              <a:buFont typeface="Arial" panose="020B0604020202020204" pitchFamily="34" charset="0"/>
              <a:buChar char="•"/>
            </a:pPr>
            <a:r>
              <a:rPr lang="fr-FR" sz="2400" b="0" i="0" dirty="0">
                <a:solidFill>
                  <a:schemeClr val="accent1">
                    <a:lumMod val="75000"/>
                  </a:schemeClr>
                </a:solidFill>
                <a:effectLst/>
                <a:ea typeface="Tahoma" panose="020B0604030504040204" pitchFamily="34" charset="0"/>
                <a:cs typeface="Tahoma" panose="020B0604030504040204" pitchFamily="34" charset="0"/>
              </a:rPr>
              <a:t>à détection optique</a:t>
            </a:r>
          </a:p>
          <a:p>
            <a:pPr algn="just">
              <a:buFont typeface="Arial" panose="020B0604020202020204" pitchFamily="34" charset="0"/>
              <a:buChar char="•"/>
            </a:pPr>
            <a:r>
              <a:rPr lang="fr-FR" sz="2400" b="0" i="0" dirty="0">
                <a:solidFill>
                  <a:schemeClr val="accent1">
                    <a:lumMod val="75000"/>
                  </a:schemeClr>
                </a:solidFill>
                <a:effectLst/>
                <a:ea typeface="Tahoma" panose="020B0604030504040204" pitchFamily="34" charset="0"/>
                <a:cs typeface="Tahoma" panose="020B0604030504040204" pitchFamily="34" charset="0"/>
              </a:rPr>
              <a:t>à poutre vibrante</a:t>
            </a:r>
          </a:p>
          <a:p>
            <a:pPr algn="just">
              <a:buFont typeface="Arial" panose="020B0604020202020204" pitchFamily="34" charset="0"/>
              <a:buChar char="•"/>
            </a:pPr>
            <a:r>
              <a:rPr lang="fr-FR" sz="2400" b="0" i="0" dirty="0">
                <a:solidFill>
                  <a:schemeClr val="accent1">
                    <a:lumMod val="75000"/>
                  </a:schemeClr>
                </a:solidFill>
                <a:effectLst/>
                <a:ea typeface="Tahoma" panose="020B0604030504040204" pitchFamily="34" charset="0"/>
                <a:cs typeface="Tahoma" panose="020B0604030504040204" pitchFamily="34" charset="0"/>
              </a:rPr>
              <a:t>à ondes de surface</a:t>
            </a:r>
          </a:p>
        </p:txBody>
      </p:sp>
    </p:spTree>
    <p:extLst>
      <p:ext uri="{BB962C8B-B14F-4D97-AF65-F5344CB8AC3E}">
        <p14:creationId xmlns:p14="http://schemas.microsoft.com/office/powerpoint/2010/main" val="163961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59F911-E67F-48D0-A7FB-CD5390AA26C6}"/>
              </a:ext>
            </a:extLst>
          </p:cNvPr>
          <p:cNvSpPr>
            <a:spLocks noGrp="1"/>
          </p:cNvSpPr>
          <p:nvPr>
            <p:ph type="sldNum" sz="quarter" idx="12"/>
          </p:nvPr>
        </p:nvSpPr>
        <p:spPr/>
        <p:txBody>
          <a:bodyPr/>
          <a:lstStyle/>
          <a:p>
            <a:fld id="{3A214FC8-7A6B-454A-ADA5-8A1A54B328A5}" type="slidenum">
              <a:rPr lang="fr-FR" smtClean="0"/>
              <a:t>8</a:t>
            </a:fld>
            <a:endParaRPr lang="fr-FR"/>
          </a:p>
        </p:txBody>
      </p:sp>
      <p:sp>
        <p:nvSpPr>
          <p:cNvPr id="8" name="Titre 7">
            <a:extLst>
              <a:ext uri="{FF2B5EF4-FFF2-40B4-BE49-F238E27FC236}">
                <a16:creationId xmlns:a16="http://schemas.microsoft.com/office/drawing/2014/main" id="{D38DFA9F-7ED0-48FA-B6BF-32868BFAEED1}"/>
              </a:ext>
            </a:extLst>
          </p:cNvPr>
          <p:cNvSpPr>
            <a:spLocks noGrp="1"/>
          </p:cNvSpPr>
          <p:nvPr>
            <p:ph type="title"/>
          </p:nvPr>
        </p:nvSpPr>
        <p:spPr>
          <a:xfrm>
            <a:off x="616527" y="570380"/>
            <a:ext cx="10515600" cy="1325563"/>
          </a:xfrm>
        </p:spPr>
        <p:txBody>
          <a:bodyPr>
            <a:normAutofit/>
          </a:bodyPr>
          <a:lstStyle/>
          <a:p>
            <a:pPr algn="just"/>
            <a:r>
              <a:rPr lang="fr-FR" sz="3200" b="1" i="0" dirty="0">
                <a:solidFill>
                  <a:srgbClr val="0066DD"/>
                </a:solidFill>
                <a:effectLst/>
                <a:latin typeface="Arial" panose="020B0604020202020204" pitchFamily="34" charset="0"/>
              </a:rPr>
              <a:t>Accéléromètres à asservissement</a:t>
            </a:r>
          </a:p>
        </p:txBody>
      </p:sp>
      <p:sp>
        <p:nvSpPr>
          <p:cNvPr id="14" name="ZoneTexte 13">
            <a:extLst>
              <a:ext uri="{FF2B5EF4-FFF2-40B4-BE49-F238E27FC236}">
                <a16:creationId xmlns:a16="http://schemas.microsoft.com/office/drawing/2014/main" id="{4D69388D-8248-4334-A9F2-72BA63CA7ACC}"/>
              </a:ext>
            </a:extLst>
          </p:cNvPr>
          <p:cNvSpPr txBox="1"/>
          <p:nvPr/>
        </p:nvSpPr>
        <p:spPr>
          <a:xfrm>
            <a:off x="437575" y="1648076"/>
            <a:ext cx="10694552" cy="3046988"/>
          </a:xfrm>
          <a:prstGeom prst="rect">
            <a:avLst/>
          </a:prstGeom>
          <a:noFill/>
        </p:spPr>
        <p:txBody>
          <a:bodyPr wrap="square">
            <a:spAutoFit/>
          </a:bodyPr>
          <a:lstStyle/>
          <a:p>
            <a:pPr algn="just"/>
            <a:r>
              <a:rPr lang="fr-FR" sz="2400" b="0" i="0" dirty="0">
                <a:solidFill>
                  <a:srgbClr val="222222"/>
                </a:solidFill>
                <a:effectLst/>
              </a:rPr>
              <a:t>Pour les accéléromètres à asservissement, l'accélération est mesurée à la sortie d'une boucle à contre-réaction comportant un correcteur type P.I. (Proportionnel Intégral ). Un capteur à détection de déplacement (type non asservis) permet la mesure de l'accélération immédiate. Elle est la valeur d'entrée de notre boucle d'asservissement. </a:t>
            </a:r>
          </a:p>
          <a:p>
            <a:pPr algn="just"/>
            <a:r>
              <a:rPr lang="fr-FR" sz="2400" b="0" i="0" dirty="0">
                <a:solidFill>
                  <a:srgbClr val="222222"/>
                </a:solidFill>
                <a:effectLst/>
              </a:rPr>
              <a:t>En sortie de cette boucle, l'accélération est obtenue par la lecture de l’</a:t>
            </a:r>
            <a:r>
              <a:rPr lang="fr-FR" sz="2400" b="0" i="0" dirty="0">
                <a:solidFill>
                  <a:schemeClr val="accent1"/>
                </a:solidFill>
                <a:effectLst/>
              </a:rPr>
              <a:t>énergie</a:t>
            </a:r>
            <a:r>
              <a:rPr lang="fr-FR" sz="2400" dirty="0">
                <a:solidFill>
                  <a:srgbClr val="0066DD"/>
                </a:solidFill>
              </a:rPr>
              <a:t> </a:t>
            </a:r>
            <a:r>
              <a:rPr lang="fr-FR" sz="2400" b="0" i="0" dirty="0">
                <a:solidFill>
                  <a:srgbClr val="222222"/>
                </a:solidFill>
                <a:effectLst/>
              </a:rPr>
              <a:t>nécessaire à la force de rappel permettant le retour de la masse sismique à sa position initiale.</a:t>
            </a:r>
          </a:p>
        </p:txBody>
      </p:sp>
      <p:pic>
        <p:nvPicPr>
          <p:cNvPr id="3" name="Image 2">
            <a:extLst>
              <a:ext uri="{FF2B5EF4-FFF2-40B4-BE49-F238E27FC236}">
                <a16:creationId xmlns:a16="http://schemas.microsoft.com/office/drawing/2014/main" id="{3F96DAEE-B6D5-4B69-AF9A-4404CD3136FE}"/>
              </a:ext>
            </a:extLst>
          </p:cNvPr>
          <p:cNvPicPr>
            <a:picLocks noChangeAspect="1"/>
          </p:cNvPicPr>
          <p:nvPr/>
        </p:nvPicPr>
        <p:blipFill>
          <a:blip r:embed="rId2"/>
          <a:stretch>
            <a:fillRect/>
          </a:stretch>
        </p:blipFill>
        <p:spPr>
          <a:xfrm>
            <a:off x="7609564" y="4572063"/>
            <a:ext cx="3522564" cy="1829037"/>
          </a:xfrm>
          <a:prstGeom prst="rect">
            <a:avLst/>
          </a:prstGeom>
        </p:spPr>
      </p:pic>
      <p:sp>
        <p:nvSpPr>
          <p:cNvPr id="9" name="ZoneTexte 8">
            <a:extLst>
              <a:ext uri="{FF2B5EF4-FFF2-40B4-BE49-F238E27FC236}">
                <a16:creationId xmlns:a16="http://schemas.microsoft.com/office/drawing/2014/main" id="{F6162DB2-F300-45F8-A9F6-E21FFF35DBA6}"/>
              </a:ext>
            </a:extLst>
          </p:cNvPr>
          <p:cNvSpPr txBox="1"/>
          <p:nvPr/>
        </p:nvSpPr>
        <p:spPr>
          <a:xfrm>
            <a:off x="437575" y="4695064"/>
            <a:ext cx="7322694" cy="1569660"/>
          </a:xfrm>
          <a:prstGeom prst="rect">
            <a:avLst/>
          </a:prstGeom>
          <a:noFill/>
        </p:spPr>
        <p:txBody>
          <a:bodyPr wrap="square">
            <a:spAutoFit/>
          </a:bodyPr>
          <a:lstStyle/>
          <a:p>
            <a:pPr algn="just"/>
            <a:r>
              <a:rPr lang="fr-FR" sz="2400" b="0" i="0" dirty="0">
                <a:solidFill>
                  <a:srgbClr val="222222"/>
                </a:solidFill>
                <a:effectLst/>
              </a:rPr>
              <a:t>Il existe plusieurs types de capteurs à asservissement :</a:t>
            </a:r>
          </a:p>
          <a:p>
            <a:pPr algn="just">
              <a:buFont typeface="Arial" panose="020B0604020202020204" pitchFamily="34" charset="0"/>
              <a:buChar char="•"/>
            </a:pPr>
            <a:r>
              <a:rPr lang="fr-FR" sz="2400" b="0" i="0" dirty="0">
                <a:solidFill>
                  <a:srgbClr val="222222"/>
                </a:solidFill>
                <a:effectLst/>
              </a:rPr>
              <a:t>à détection capacitive</a:t>
            </a:r>
          </a:p>
          <a:p>
            <a:pPr algn="just">
              <a:buFont typeface="Arial" panose="020B0604020202020204" pitchFamily="34" charset="0"/>
              <a:buChar char="•"/>
            </a:pPr>
            <a:r>
              <a:rPr lang="fr-FR" sz="2400" b="0" i="0" dirty="0">
                <a:solidFill>
                  <a:srgbClr val="222222"/>
                </a:solidFill>
                <a:effectLst/>
              </a:rPr>
              <a:t>à détection inductive</a:t>
            </a:r>
          </a:p>
          <a:p>
            <a:pPr algn="just">
              <a:buFont typeface="Arial" panose="020B0604020202020204" pitchFamily="34" charset="0"/>
              <a:buChar char="•"/>
            </a:pPr>
            <a:r>
              <a:rPr lang="fr-FR" sz="2400" b="0" i="0" dirty="0">
                <a:solidFill>
                  <a:srgbClr val="222222"/>
                </a:solidFill>
                <a:effectLst/>
              </a:rPr>
              <a:t>à détection optique</a:t>
            </a:r>
          </a:p>
        </p:txBody>
      </p:sp>
    </p:spTree>
    <p:extLst>
      <p:ext uri="{BB962C8B-B14F-4D97-AF65-F5344CB8AC3E}">
        <p14:creationId xmlns:p14="http://schemas.microsoft.com/office/powerpoint/2010/main" val="339660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8E51F-7D14-4AD4-875F-00EBA0095BF0}"/>
              </a:ext>
            </a:extLst>
          </p:cNvPr>
          <p:cNvSpPr>
            <a:spLocks noGrp="1"/>
          </p:cNvSpPr>
          <p:nvPr>
            <p:ph type="title"/>
          </p:nvPr>
        </p:nvSpPr>
        <p:spPr>
          <a:xfrm>
            <a:off x="838200" y="590661"/>
            <a:ext cx="6615545" cy="1325563"/>
          </a:xfrm>
        </p:spPr>
        <p:txBody>
          <a:bodyPr>
            <a:normAutofit/>
          </a:bodyPr>
          <a:lstStyle/>
          <a:p>
            <a:pPr algn="just"/>
            <a:r>
              <a:rPr lang="fr-FR" sz="3200" b="1" i="0" dirty="0">
                <a:solidFill>
                  <a:srgbClr val="0066DD"/>
                </a:solidFill>
                <a:effectLst/>
                <a:latin typeface="Arial" panose="020B0604020202020204" pitchFamily="34" charset="0"/>
              </a:rPr>
              <a:t>Principaux paramètres propres à un </a:t>
            </a:r>
            <a:r>
              <a:rPr lang="fr-FR" sz="3200" b="1" dirty="0">
                <a:solidFill>
                  <a:srgbClr val="0066DD"/>
                </a:solidFill>
                <a:latin typeface="Arial" panose="020B0604020202020204" pitchFamily="34" charset="0"/>
              </a:rPr>
              <a:t>accéléromètre</a:t>
            </a:r>
            <a:endParaRPr lang="fr-FR" sz="3200" b="1" i="0" dirty="0">
              <a:solidFill>
                <a:srgbClr val="0066DD"/>
              </a:solidFill>
              <a:effectLst/>
              <a:latin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B6A9976E-DF84-48BA-8FCD-E6DD90A1450E}"/>
              </a:ext>
            </a:extLst>
          </p:cNvPr>
          <p:cNvSpPr>
            <a:spLocks noGrp="1"/>
          </p:cNvSpPr>
          <p:nvPr>
            <p:ph type="sldNum" sz="quarter" idx="12"/>
          </p:nvPr>
        </p:nvSpPr>
        <p:spPr/>
        <p:txBody>
          <a:bodyPr/>
          <a:lstStyle/>
          <a:p>
            <a:fld id="{3A214FC8-7A6B-454A-ADA5-8A1A54B328A5}" type="slidenum">
              <a:rPr lang="fr-FR" smtClean="0"/>
              <a:t>9</a:t>
            </a:fld>
            <a:endParaRPr lang="fr-FR"/>
          </a:p>
        </p:txBody>
      </p:sp>
      <p:sp>
        <p:nvSpPr>
          <p:cNvPr id="8" name="ZoneTexte 7">
            <a:extLst>
              <a:ext uri="{FF2B5EF4-FFF2-40B4-BE49-F238E27FC236}">
                <a16:creationId xmlns:a16="http://schemas.microsoft.com/office/drawing/2014/main" id="{0242E034-358A-4F77-81F8-1F03BC71044D}"/>
              </a:ext>
            </a:extLst>
          </p:cNvPr>
          <p:cNvSpPr txBox="1"/>
          <p:nvPr/>
        </p:nvSpPr>
        <p:spPr>
          <a:xfrm>
            <a:off x="749394" y="1751332"/>
            <a:ext cx="11442606" cy="4524315"/>
          </a:xfrm>
          <a:prstGeom prst="rect">
            <a:avLst/>
          </a:prstGeom>
          <a:noFill/>
        </p:spPr>
        <p:txBody>
          <a:bodyPr wrap="square">
            <a:spAutoFit/>
          </a:bodyPr>
          <a:lstStyle/>
          <a:p>
            <a:pPr algn="just"/>
            <a:r>
              <a:rPr lang="fr-FR" sz="2400" b="0" i="0" dirty="0">
                <a:solidFill>
                  <a:srgbClr val="222222"/>
                </a:solidFill>
                <a:effectLst/>
              </a:rPr>
              <a:t>Les principaux paramètres d'un capteur d'accélération sont :</a:t>
            </a:r>
          </a:p>
          <a:p>
            <a:pPr algn="just">
              <a:buFont typeface="Arial" panose="020B0604020202020204" pitchFamily="34" charset="0"/>
              <a:buChar char="•"/>
            </a:pPr>
            <a:r>
              <a:rPr lang="fr-FR" sz="2400" b="0" i="0" dirty="0">
                <a:solidFill>
                  <a:srgbClr val="222222"/>
                </a:solidFill>
                <a:effectLst/>
              </a:rPr>
              <a:t>l'étendue de mesure (en g=9,80665 m/s</a:t>
            </a:r>
            <a:r>
              <a:rPr lang="fr-FR" sz="2400" b="0" i="0" baseline="30000" dirty="0">
                <a:solidFill>
                  <a:srgbClr val="222222"/>
                </a:solidFill>
                <a:effectLst/>
              </a:rPr>
              <a:t>2</a:t>
            </a:r>
            <a:r>
              <a:rPr lang="fr-FR" sz="2400" b="0" i="0" dirty="0">
                <a:solidFill>
                  <a:srgbClr val="222222"/>
                </a:solidFill>
                <a:effectLst/>
              </a:rPr>
              <a:t>)</a:t>
            </a:r>
          </a:p>
          <a:p>
            <a:pPr algn="just">
              <a:buFont typeface="Arial" panose="020B0604020202020204" pitchFamily="34" charset="0"/>
              <a:buChar char="•"/>
            </a:pPr>
            <a:r>
              <a:rPr lang="fr-FR" sz="2400" b="0" i="0" dirty="0">
                <a:solidFill>
                  <a:srgbClr val="222222"/>
                </a:solidFill>
                <a:effectLst/>
              </a:rPr>
              <a:t>la </a:t>
            </a:r>
            <a:r>
              <a:rPr lang="fr-FR" sz="2400" b="0" i="0" u="none" strike="noStrike" dirty="0">
                <a:solidFill>
                  <a:srgbClr val="0066DD"/>
                </a:solidFill>
                <a:effectLst/>
              </a:rPr>
              <a:t> bande passante </a:t>
            </a:r>
            <a:r>
              <a:rPr lang="fr-FR" sz="2400" b="0" i="0" dirty="0">
                <a:solidFill>
                  <a:srgbClr val="222222"/>
                </a:solidFill>
                <a:effectLst/>
              </a:rPr>
              <a:t>(en Hz)</a:t>
            </a:r>
          </a:p>
          <a:p>
            <a:pPr algn="just">
              <a:buFont typeface="Arial" panose="020B0604020202020204" pitchFamily="34" charset="0"/>
              <a:buChar char="•"/>
            </a:pPr>
            <a:r>
              <a:rPr lang="fr-FR" sz="2400" b="0" i="0" dirty="0">
                <a:solidFill>
                  <a:srgbClr val="222222"/>
                </a:solidFill>
                <a:effectLst/>
              </a:rPr>
              <a:t>la précision, la sensibilité </a:t>
            </a:r>
          </a:p>
          <a:p>
            <a:pPr algn="just">
              <a:buFont typeface="Arial" panose="020B0604020202020204" pitchFamily="34" charset="0"/>
              <a:buChar char="•"/>
            </a:pPr>
            <a:r>
              <a:rPr lang="fr-FR" sz="2400" b="0" i="0" dirty="0">
                <a:solidFill>
                  <a:srgbClr val="222222"/>
                </a:solidFill>
                <a:effectLst/>
              </a:rPr>
              <a:t>la gamme de </a:t>
            </a:r>
            <a:r>
              <a:rPr lang="fr-FR" sz="2400" b="0" i="0" dirty="0">
                <a:solidFill>
                  <a:srgbClr val="0070C0"/>
                </a:solidFill>
                <a:effectLst/>
              </a:rPr>
              <a:t>température </a:t>
            </a:r>
            <a:r>
              <a:rPr lang="fr-FR" sz="2400" b="0" i="0" dirty="0">
                <a:solidFill>
                  <a:srgbClr val="222222"/>
                </a:solidFill>
                <a:effectLst/>
              </a:rPr>
              <a:t>d'utilisation </a:t>
            </a:r>
          </a:p>
          <a:p>
            <a:pPr algn="just">
              <a:buFont typeface="Arial" panose="020B0604020202020204" pitchFamily="34" charset="0"/>
              <a:buChar char="•"/>
            </a:pPr>
            <a:r>
              <a:rPr lang="fr-FR" sz="2400" b="0" i="0" dirty="0">
                <a:solidFill>
                  <a:srgbClr val="222222"/>
                </a:solidFill>
                <a:effectLst/>
              </a:rPr>
              <a:t>la masse du capteur, la finesse</a:t>
            </a:r>
          </a:p>
          <a:p>
            <a:pPr algn="just">
              <a:buFont typeface="Arial" panose="020B0604020202020204" pitchFamily="34" charset="0"/>
              <a:buChar char="•"/>
            </a:pPr>
            <a:r>
              <a:rPr lang="fr-FR" sz="2400" b="0" i="0" dirty="0">
                <a:solidFill>
                  <a:srgbClr val="222222"/>
                </a:solidFill>
                <a:effectLst/>
              </a:rPr>
              <a:t>la sensibilité transversale</a:t>
            </a:r>
          </a:p>
          <a:p>
            <a:pPr algn="just">
              <a:buFont typeface="Arial" panose="020B0604020202020204" pitchFamily="34" charset="0"/>
              <a:buChar char="•"/>
            </a:pPr>
            <a:r>
              <a:rPr lang="fr-FR" sz="2400" b="0" i="0" dirty="0">
                <a:solidFill>
                  <a:srgbClr val="222222"/>
                </a:solidFill>
                <a:effectLst/>
              </a:rPr>
              <a:t>le </a:t>
            </a:r>
            <a:r>
              <a:rPr lang="fr-FR" sz="2400" b="0" i="0" u="none" strike="noStrike" dirty="0">
                <a:solidFill>
                  <a:srgbClr val="0066DD"/>
                </a:solidFill>
                <a:effectLst/>
              </a:rPr>
              <a:t>nombre</a:t>
            </a:r>
            <a:r>
              <a:rPr lang="fr-FR" sz="2400" b="0" i="0" dirty="0">
                <a:solidFill>
                  <a:srgbClr val="222222"/>
                </a:solidFill>
                <a:effectLst/>
              </a:rPr>
              <a:t> d'axe (1 à 3 axes)</a:t>
            </a:r>
          </a:p>
          <a:p>
            <a:pPr algn="just">
              <a:buFont typeface="Arial" panose="020B0604020202020204" pitchFamily="34" charset="0"/>
              <a:buChar char="•"/>
            </a:pPr>
            <a:r>
              <a:rPr lang="fr-FR" sz="2400" b="0" i="0" dirty="0">
                <a:solidFill>
                  <a:srgbClr val="222222"/>
                </a:solidFill>
                <a:effectLst/>
              </a:rPr>
              <a:t>l'électronique intégrée</a:t>
            </a:r>
          </a:p>
          <a:p>
            <a:pPr algn="just">
              <a:buFont typeface="Arial" panose="020B0604020202020204" pitchFamily="34" charset="0"/>
              <a:buChar char="•"/>
            </a:pPr>
            <a:r>
              <a:rPr lang="fr-FR" sz="2400" b="0" i="0" dirty="0">
                <a:solidFill>
                  <a:srgbClr val="222222"/>
                </a:solidFill>
                <a:effectLst/>
              </a:rPr>
              <a:t>le prix </a:t>
            </a:r>
          </a:p>
          <a:p>
            <a:pPr algn="just">
              <a:buFont typeface="Arial" panose="020B0604020202020204" pitchFamily="34" charset="0"/>
              <a:buChar char="•"/>
            </a:pPr>
            <a:r>
              <a:rPr lang="fr-FR" sz="2400" b="0" i="0" dirty="0">
                <a:solidFill>
                  <a:srgbClr val="222222"/>
                </a:solidFill>
                <a:effectLst/>
              </a:rPr>
              <a:t>Toutes ces caractéristiques interagissent et caractérisent un principe, une </a:t>
            </a:r>
            <a:r>
              <a:rPr lang="fr-FR" sz="2400" b="0" i="0" u="none" strike="noStrike" dirty="0">
                <a:solidFill>
                  <a:srgbClr val="0066DD"/>
                </a:solidFill>
                <a:effectLst/>
                <a:hlinkClick r:id="rId2"/>
              </a:rPr>
              <a:t>technologie</a:t>
            </a:r>
            <a:r>
              <a:rPr lang="fr-FR" sz="2400" b="0" i="0" dirty="0">
                <a:solidFill>
                  <a:srgbClr val="222222"/>
                </a:solidFill>
                <a:effectLst/>
              </a:rPr>
              <a:t> ou un procédé de fabrication.</a:t>
            </a:r>
          </a:p>
        </p:txBody>
      </p:sp>
    </p:spTree>
    <p:extLst>
      <p:ext uri="{BB962C8B-B14F-4D97-AF65-F5344CB8AC3E}">
        <p14:creationId xmlns:p14="http://schemas.microsoft.com/office/powerpoint/2010/main" val="35533756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2490</TotalTime>
  <Words>1456</Words>
  <Application>Microsoft Office PowerPoint</Application>
  <PresentationFormat>Grand écran</PresentationFormat>
  <Paragraphs>117</Paragraphs>
  <Slides>20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Cambria Math</vt:lpstr>
      <vt:lpstr>Times New Roman</vt:lpstr>
      <vt:lpstr>Trebuchet MS</vt:lpstr>
      <vt:lpstr>Thème Office</vt:lpstr>
      <vt:lpstr>UE 21: Capteurs Proprioceptifs et Extéroceptifs</vt:lpstr>
      <vt:lpstr>Séquence IX_2 </vt:lpstr>
      <vt:lpstr>Accéléromètre </vt:lpstr>
      <vt:lpstr>Modélisation d’un accéléromètre</vt:lpstr>
      <vt:lpstr>Modélisation (suite)</vt:lpstr>
      <vt:lpstr>PRINCIPE DE BASE </vt:lpstr>
      <vt:lpstr>Accéléromètres non asservis</vt:lpstr>
      <vt:lpstr>Accéléromètres à asservissement</vt:lpstr>
      <vt:lpstr>Principaux paramètres propres à un accéléromètre</vt:lpstr>
      <vt:lpstr>Applications</vt:lpstr>
      <vt:lpstr>Le GPS: Introduction</vt:lpstr>
      <vt:lpstr>PRINCIPE DE FONCTIONNEMENT DU GPS</vt:lpstr>
      <vt:lpstr>PRINCIPE DE FONCTIONNEMENT DU GPS</vt:lpstr>
      <vt:lpstr>Comment s’effectue la mesure de la distance</vt:lpstr>
      <vt:lpstr>Calcul de la position </vt:lpstr>
      <vt:lpstr>Résolution de l'équation de navigation </vt:lpstr>
      <vt:lpstr>Présentation PowerPoint</vt:lpstr>
      <vt:lpstr>Présentation PowerPoint</vt:lpstr>
      <vt:lpstr>Présentation PowerPoint</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32</cp:revision>
  <dcterms:created xsi:type="dcterms:W3CDTF">2021-01-22T02:20:50Z</dcterms:created>
  <dcterms:modified xsi:type="dcterms:W3CDTF">2021-01-28T03:49:27Z</dcterms:modified>
</cp:coreProperties>
</file>