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85" r:id="rId3"/>
    <p:sldId id="265" r:id="rId4"/>
    <p:sldId id="262" r:id="rId5"/>
    <p:sldId id="263" r:id="rId6"/>
    <p:sldId id="283" r:id="rId7"/>
    <p:sldId id="282" r:id="rId8"/>
    <p:sldId id="264" r:id="rId9"/>
    <p:sldId id="287" r:id="rId10"/>
    <p:sldId id="288" r:id="rId11"/>
    <p:sldId id="258" r:id="rId12"/>
    <p:sldId id="289" r:id="rId13"/>
    <p:sldId id="259" r:id="rId14"/>
    <p:sldId id="290" r:id="rId15"/>
    <p:sldId id="291" r:id="rId16"/>
    <p:sldId id="277" r:id="rId17"/>
    <p:sldId id="266" r:id="rId18"/>
    <p:sldId id="278" r:id="rId19"/>
    <p:sldId id="270" r:id="rId20"/>
    <p:sldId id="279" r:id="rId2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51" d="100"/>
          <a:sy n="51" d="100"/>
        </p:scale>
        <p:origin x="-547"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B4EABA6D-38A9-47F1-8C87-61DFAD4A7D00}" type="datetimeFigureOut">
              <a:rPr lang="fr-FR"/>
              <a:pPr>
                <a:defRPr/>
              </a:pPr>
              <a:t>01/02/2023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9DD12AB-BB58-4585-A00F-5EC7B593F84B}"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D445F10C-9E05-4CA4-AC81-5DD296EE941D}" type="datetimeFigureOut">
              <a:rPr lang="fr-FR"/>
              <a:pPr>
                <a:defRPr/>
              </a:pPr>
              <a:t>01/02/2023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84863E3-B8F7-409D-A99F-91EC17C69752}"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0FD9D5B-D291-4CB0-9C69-BD9C203CC75E}" type="datetimeFigureOut">
              <a:rPr lang="fr-FR"/>
              <a:pPr>
                <a:defRPr/>
              </a:pPr>
              <a:t>01/02/2023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101269E-C99B-42E1-95D8-71FEBBF273BA}"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76D42E81-A91B-40E5-A334-1A294293DE35}" type="datetimeFigureOut">
              <a:rPr lang="fr-FR"/>
              <a:pPr>
                <a:defRPr/>
              </a:pPr>
              <a:t>01/02/2023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F8C80C22-D046-4FAA-B53F-D010171CE70E}"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39A6BA1F-0491-4431-ACD2-E5E11971967C}" type="datetimeFigureOut">
              <a:rPr lang="fr-FR"/>
              <a:pPr>
                <a:defRPr/>
              </a:pPr>
              <a:t>01/02/2023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E27CB84-6CFE-4EEA-A868-8351BAC56FA2}"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22F74419-F6CB-46C9-A1F8-CC052BB9595D}" type="datetimeFigureOut">
              <a:rPr lang="fr-FR"/>
              <a:pPr>
                <a:defRPr/>
              </a:pPr>
              <a:t>01/02/2023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16F46492-2682-426E-8CD4-C61A4D984F59}"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A11C8780-E641-43A9-AD9D-C0AFF55AAF31}" type="datetimeFigureOut">
              <a:rPr lang="fr-FR"/>
              <a:pPr>
                <a:defRPr/>
              </a:pPr>
              <a:t>01/02/2023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7BC13E8C-E455-404B-89B8-A15E982A50E2}"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p:cNvSpPr>
            <a:spLocks noGrp="1"/>
          </p:cNvSpPr>
          <p:nvPr>
            <p:ph type="dt" sz="half" idx="10"/>
          </p:nvPr>
        </p:nvSpPr>
        <p:spPr/>
        <p:txBody>
          <a:bodyPr/>
          <a:lstStyle>
            <a:lvl1pPr>
              <a:defRPr/>
            </a:lvl1pPr>
          </a:lstStyle>
          <a:p>
            <a:pPr>
              <a:defRPr/>
            </a:pPr>
            <a:fld id="{C8804F41-3F26-4D25-B351-54E392DF5FDF}" type="datetimeFigureOut">
              <a:rPr lang="fr-FR"/>
              <a:pPr>
                <a:defRPr/>
              </a:pPr>
              <a:t>01/02/2023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7C7668BB-F91E-40EE-9F11-D5E96ECE28CF}"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D2E8616D-78C5-4B58-92B3-83DB729C3950}" type="datetimeFigureOut">
              <a:rPr lang="fr-FR"/>
              <a:pPr>
                <a:defRPr/>
              </a:pPr>
              <a:t>01/02/2023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45F2996A-D874-425E-B359-A7473E30B9F4}"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4C74B4F-6619-4FF7-AABD-42C001C04296}" type="datetimeFigureOut">
              <a:rPr lang="fr-FR"/>
              <a:pPr>
                <a:defRPr/>
              </a:pPr>
              <a:t>01/02/2023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241C6D3-E1F2-446B-8595-435219668FC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3FC298E3-D8F9-4490-B6DA-916620DBEA51}" type="datetimeFigureOut">
              <a:rPr lang="fr-FR"/>
              <a:pPr>
                <a:defRPr/>
              </a:pPr>
              <a:t>01/02/2023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A22739E2-13F9-4067-B6AF-C2D6BCDB69CD}"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Modifiez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6FF8148-EA71-4820-9B35-5822168B5B4B}" type="datetimeFigureOut">
              <a:rPr lang="fr-FR"/>
              <a:pPr>
                <a:defRPr/>
              </a:pPr>
              <a:t>01/02/2023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D1FB06A-E4EA-43AD-B925-7F8E12628E0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 xmlns:a16="http://schemas.microsoft.com/office/drawing/2014/main" id="{138D47D8-D95F-492E-A9A6-79581C8096C3}"/>
              </a:ext>
            </a:extLst>
          </p:cNvPr>
          <p:cNvSpPr txBox="1"/>
          <p:nvPr/>
        </p:nvSpPr>
        <p:spPr>
          <a:xfrm>
            <a:off x="1763688" y="2276872"/>
            <a:ext cx="6336704" cy="1446550"/>
          </a:xfrm>
          <a:prstGeom prst="rect">
            <a:avLst/>
          </a:prstGeom>
          <a:noFill/>
        </p:spPr>
        <p:txBody>
          <a:bodyPr wrap="square" rtlCol="0">
            <a:spAutoFit/>
          </a:bodyPr>
          <a:lstStyle/>
          <a:p>
            <a:pPr algn="ctr"/>
            <a:r>
              <a:rPr lang="fr-FR" sz="4400" b="1" dirty="0" smtClean="0"/>
              <a:t>TD3 - </a:t>
            </a:r>
            <a:r>
              <a:rPr lang="fr-FR" sz="4400" b="1" dirty="0" err="1" smtClean="0"/>
              <a:t>answers</a:t>
            </a:r>
            <a:endParaRPr lang="fr-FR" sz="4400" b="1" dirty="0"/>
          </a:p>
          <a:p>
            <a:pPr algn="ctr"/>
            <a:r>
              <a:rPr lang="fr-FR" sz="4400" b="1" dirty="0" err="1"/>
              <a:t>Writing</a:t>
            </a:r>
            <a:r>
              <a:rPr lang="fr-FR" sz="4400" b="1" dirty="0"/>
              <a:t> a cover </a:t>
            </a:r>
            <a:r>
              <a:rPr lang="fr-FR" sz="4400" b="1" dirty="0" err="1"/>
              <a:t>letter</a:t>
            </a:r>
            <a:endParaRPr lang="fr-FR" sz="4400" b="1" dirty="0"/>
          </a:p>
        </p:txBody>
      </p:sp>
    </p:spTree>
    <p:extLst>
      <p:ext uri="{BB962C8B-B14F-4D97-AF65-F5344CB8AC3E}">
        <p14:creationId xmlns:p14="http://schemas.microsoft.com/office/powerpoint/2010/main" val="7849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754326"/>
          </a:xfrm>
          <a:prstGeom prst="rect">
            <a:avLst/>
          </a:prstGeom>
        </p:spPr>
        <p:txBody>
          <a:bodyPr wrap="square">
            <a:spAutoFit/>
          </a:bodyPr>
          <a:lstStyle/>
          <a:p>
            <a:r>
              <a:rPr lang="en-US" sz="3600" b="1" dirty="0"/>
              <a:t> </a:t>
            </a:r>
            <a:endParaRPr lang="fr-FR" sz="3600" b="1" dirty="0"/>
          </a:p>
          <a:p>
            <a:r>
              <a:rPr lang="en-US" sz="3600" b="1" u="sng" dirty="0"/>
              <a:t>III. Common abbreviations used in </a:t>
            </a:r>
            <a:r>
              <a:rPr lang="en-US" sz="3600" b="1" u="sng" dirty="0" smtClean="0"/>
              <a:t>letters</a:t>
            </a:r>
            <a:endParaRPr lang="fr-FR" sz="2000" b="1" dirty="0"/>
          </a:p>
        </p:txBody>
      </p:sp>
    </p:spTree>
    <p:extLst>
      <p:ext uri="{BB962C8B-B14F-4D97-AF65-F5344CB8AC3E}">
        <p14:creationId xmlns:p14="http://schemas.microsoft.com/office/powerpoint/2010/main" val="28106323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95288" y="476250"/>
            <a:ext cx="8424862" cy="3908762"/>
          </a:xfrm>
          <a:prstGeom prst="rect">
            <a:avLst/>
          </a:prstGeom>
          <a:noFill/>
          <a:ln w="9525">
            <a:noFill/>
            <a:miter lim="800000"/>
            <a:headEnd/>
            <a:tailEnd/>
          </a:ln>
        </p:spPr>
        <p:txBody>
          <a:bodyPr>
            <a:spAutoFit/>
          </a:bodyPr>
          <a:lstStyle/>
          <a:p>
            <a:r>
              <a:rPr lang="en-US" sz="3200" b="1" u="sng" dirty="0">
                <a:solidFill>
                  <a:srgbClr val="7030A0"/>
                </a:solidFill>
                <a:latin typeface="Calibri" pitchFamily="34" charset="0"/>
              </a:rPr>
              <a:t>3</a:t>
            </a:r>
            <a:r>
              <a:rPr lang="en-US" sz="3200" b="1" u="sng" dirty="0" smtClean="0">
                <a:solidFill>
                  <a:srgbClr val="7030A0"/>
                </a:solidFill>
                <a:latin typeface="Calibri" pitchFamily="34" charset="0"/>
              </a:rPr>
              <a:t>.  </a:t>
            </a:r>
            <a:r>
              <a:rPr lang="en-US" sz="3200" b="1" u="sng" dirty="0">
                <a:solidFill>
                  <a:srgbClr val="7030A0"/>
                </a:solidFill>
                <a:latin typeface="Calibri" pitchFamily="34" charset="0"/>
              </a:rPr>
              <a:t>Abbreviations Used in Letters </a:t>
            </a:r>
            <a:endParaRPr lang="fr-FR" sz="3200" b="1" u="sng" dirty="0">
              <a:solidFill>
                <a:srgbClr val="7030A0"/>
              </a:solidFill>
              <a:latin typeface="Calibri" pitchFamily="34" charset="0"/>
            </a:endParaRPr>
          </a:p>
          <a:p>
            <a:r>
              <a:rPr lang="en-US" sz="2400" dirty="0">
                <a:latin typeface="Calibri" pitchFamily="34" charset="0"/>
              </a:rPr>
              <a:t>The following abbreviations are widely used in letters:</a:t>
            </a:r>
          </a:p>
          <a:p>
            <a:endParaRPr lang="fr-FR" sz="2400" dirty="0">
              <a:latin typeface="Calibri" pitchFamily="34" charset="0"/>
            </a:endParaRPr>
          </a:p>
          <a:p>
            <a:endParaRPr lang="fr-FR" sz="2400" dirty="0">
              <a:latin typeface="Calibri" pitchFamily="34" charset="0"/>
            </a:endParaRPr>
          </a:p>
          <a:p>
            <a:pPr algn="just"/>
            <a:endParaRPr lang="fr-FR" sz="2400" dirty="0">
              <a:latin typeface="Calibri" pitchFamily="34" charset="0"/>
            </a:endParaRPr>
          </a:p>
          <a:p>
            <a:pPr algn="just"/>
            <a:r>
              <a:rPr lang="en-US" sz="2400" dirty="0">
                <a:latin typeface="Calibri" pitchFamily="34" charset="0"/>
              </a:rPr>
              <a:t>				</a:t>
            </a:r>
          </a:p>
          <a:p>
            <a:pPr algn="just"/>
            <a:endParaRPr lang="fr-FR" sz="2400" dirty="0">
              <a:latin typeface="Calibri" pitchFamily="34" charset="0"/>
            </a:endParaRPr>
          </a:p>
          <a:p>
            <a:pPr algn="just"/>
            <a:endParaRPr lang="fr-FR" sz="2400" dirty="0">
              <a:latin typeface="Calibri" pitchFamily="34" charset="0"/>
            </a:endParaRPr>
          </a:p>
          <a:p>
            <a:pPr algn="just"/>
            <a:endParaRPr lang="en-US" sz="2400" dirty="0">
              <a:latin typeface="Calibri" pitchFamily="34" charset="0"/>
            </a:endParaRPr>
          </a:p>
          <a:p>
            <a:pPr algn="just"/>
            <a:endParaRPr lang="fr-FR" sz="2400" dirty="0">
              <a:latin typeface="Calibri" pitchFamily="34" charset="0"/>
            </a:endParaRPr>
          </a:p>
        </p:txBody>
      </p:sp>
      <p:sp>
        <p:nvSpPr>
          <p:cNvPr id="8" name="ZoneTexte 7"/>
          <p:cNvSpPr txBox="1">
            <a:spLocks noChangeArrowheads="1"/>
          </p:cNvSpPr>
          <p:nvPr/>
        </p:nvSpPr>
        <p:spPr bwMode="auto">
          <a:xfrm>
            <a:off x="395288" y="1916113"/>
            <a:ext cx="3097212" cy="523875"/>
          </a:xfrm>
          <a:prstGeom prst="rect">
            <a:avLst/>
          </a:prstGeom>
          <a:noFill/>
          <a:ln w="9525">
            <a:noFill/>
            <a:miter lim="800000"/>
            <a:headEnd/>
            <a:tailEnd/>
          </a:ln>
        </p:spPr>
        <p:txBody>
          <a:bodyPr>
            <a:spAutoFit/>
          </a:bodyPr>
          <a:lstStyle/>
          <a:p>
            <a:r>
              <a:rPr lang="en-US" sz="2800" b="1">
                <a:latin typeface="Calibri" pitchFamily="34" charset="0"/>
              </a:rPr>
              <a:t>Enc.</a:t>
            </a:r>
            <a:r>
              <a:rPr lang="en-US" sz="2800">
                <a:latin typeface="Calibri" pitchFamily="34" charset="0"/>
              </a:rPr>
              <a:t>	=    </a:t>
            </a:r>
            <a:r>
              <a:rPr lang="fr-FR" sz="2800" b="1">
                <a:solidFill>
                  <a:srgbClr val="FF0000"/>
                </a:solidFill>
                <a:latin typeface="Calibri" pitchFamily="34" charset="0"/>
              </a:rPr>
              <a:t>Enclosure</a:t>
            </a:r>
          </a:p>
        </p:txBody>
      </p:sp>
      <p:sp>
        <p:nvSpPr>
          <p:cNvPr id="9" name="ZoneTexte 8"/>
          <p:cNvSpPr txBox="1">
            <a:spLocks noChangeArrowheads="1"/>
          </p:cNvSpPr>
          <p:nvPr/>
        </p:nvSpPr>
        <p:spPr bwMode="auto">
          <a:xfrm>
            <a:off x="395288" y="2708275"/>
            <a:ext cx="4456112" cy="523875"/>
          </a:xfrm>
          <a:prstGeom prst="rect">
            <a:avLst/>
          </a:prstGeom>
          <a:noFill/>
          <a:ln w="9525">
            <a:noFill/>
            <a:miter lim="800000"/>
            <a:headEnd/>
            <a:tailEnd/>
          </a:ln>
        </p:spPr>
        <p:txBody>
          <a:bodyPr>
            <a:spAutoFit/>
          </a:bodyPr>
          <a:lstStyle/>
          <a:p>
            <a:r>
              <a:rPr lang="en-US" sz="2800" b="1" dirty="0">
                <a:latin typeface="Calibri" pitchFamily="34" charset="0"/>
              </a:rPr>
              <a:t>Pp.</a:t>
            </a:r>
            <a:r>
              <a:rPr lang="en-US" sz="2800" dirty="0">
                <a:latin typeface="Calibri" pitchFamily="34" charset="0"/>
              </a:rPr>
              <a:t>	=    </a:t>
            </a:r>
            <a:r>
              <a:rPr lang="fr-FR" sz="2800" b="1" dirty="0">
                <a:solidFill>
                  <a:srgbClr val="FF0000"/>
                </a:solidFill>
                <a:latin typeface="Calibri" pitchFamily="34" charset="0"/>
              </a:rPr>
              <a:t>Per </a:t>
            </a:r>
            <a:r>
              <a:rPr lang="fr-FR" sz="2800" b="1" dirty="0" err="1">
                <a:solidFill>
                  <a:srgbClr val="FF0000"/>
                </a:solidFill>
                <a:latin typeface="Calibri" pitchFamily="34" charset="0"/>
              </a:rPr>
              <a:t>procurationem</a:t>
            </a:r>
            <a:endParaRPr lang="fr-FR" sz="2800" b="1" dirty="0">
              <a:solidFill>
                <a:srgbClr val="FF0000"/>
              </a:solidFill>
              <a:latin typeface="Calibri" pitchFamily="34" charset="0"/>
            </a:endParaRPr>
          </a:p>
        </p:txBody>
      </p:sp>
      <p:sp>
        <p:nvSpPr>
          <p:cNvPr id="10" name="ZoneTexte 9"/>
          <p:cNvSpPr txBox="1">
            <a:spLocks noChangeArrowheads="1"/>
          </p:cNvSpPr>
          <p:nvPr/>
        </p:nvSpPr>
        <p:spPr bwMode="auto">
          <a:xfrm>
            <a:off x="395288" y="3357563"/>
            <a:ext cx="4529137" cy="522287"/>
          </a:xfrm>
          <a:prstGeom prst="rect">
            <a:avLst/>
          </a:prstGeom>
          <a:noFill/>
          <a:ln w="9525">
            <a:noFill/>
            <a:miter lim="800000"/>
            <a:headEnd/>
            <a:tailEnd/>
          </a:ln>
        </p:spPr>
        <p:txBody>
          <a:bodyPr>
            <a:spAutoFit/>
          </a:bodyPr>
          <a:lstStyle/>
          <a:p>
            <a:r>
              <a:rPr lang="en-US" sz="2800" b="1" dirty="0">
                <a:latin typeface="Calibri" pitchFamily="34" charset="0"/>
              </a:rPr>
              <a:t>Ps.       =  </a:t>
            </a:r>
            <a:r>
              <a:rPr lang="en-US" sz="2800" b="1" dirty="0" smtClean="0">
                <a:latin typeface="Calibri" pitchFamily="34" charset="0"/>
              </a:rPr>
              <a:t> </a:t>
            </a:r>
            <a:r>
              <a:rPr lang="fr-FR" sz="2800" b="1" dirty="0">
                <a:solidFill>
                  <a:srgbClr val="FF0000"/>
                </a:solidFill>
                <a:latin typeface="Calibri" pitchFamily="34" charset="0"/>
              </a:rPr>
              <a:t>Post script</a:t>
            </a:r>
          </a:p>
        </p:txBody>
      </p:sp>
      <p:sp>
        <p:nvSpPr>
          <p:cNvPr id="11" name="ZoneTexte 10"/>
          <p:cNvSpPr txBox="1">
            <a:spLocks noChangeArrowheads="1"/>
          </p:cNvSpPr>
          <p:nvPr/>
        </p:nvSpPr>
        <p:spPr bwMode="auto">
          <a:xfrm>
            <a:off x="395288" y="4076700"/>
            <a:ext cx="4529137" cy="523875"/>
          </a:xfrm>
          <a:prstGeom prst="rect">
            <a:avLst/>
          </a:prstGeom>
          <a:noFill/>
          <a:ln w="9525">
            <a:noFill/>
            <a:miter lim="800000"/>
            <a:headEnd/>
            <a:tailEnd/>
          </a:ln>
        </p:spPr>
        <p:txBody>
          <a:bodyPr>
            <a:spAutoFit/>
          </a:bodyPr>
          <a:lstStyle/>
          <a:p>
            <a:r>
              <a:rPr lang="en-US" sz="2800" b="1" dirty="0" err="1">
                <a:latin typeface="Calibri" pitchFamily="34" charset="0"/>
              </a:rPr>
              <a:t>Pto</a:t>
            </a:r>
            <a:r>
              <a:rPr lang="en-US" sz="2800" b="1" dirty="0">
                <a:latin typeface="Calibri" pitchFamily="34" charset="0"/>
              </a:rPr>
              <a:t>.   =</a:t>
            </a:r>
            <a:r>
              <a:rPr lang="en-US" sz="2800" dirty="0">
                <a:latin typeface="Calibri" pitchFamily="34" charset="0"/>
              </a:rPr>
              <a:t>    </a:t>
            </a:r>
            <a:r>
              <a:rPr lang="fr-FR" sz="2800" b="1" dirty="0" err="1">
                <a:solidFill>
                  <a:srgbClr val="FF0000"/>
                </a:solidFill>
                <a:latin typeface="Calibri" pitchFamily="34" charset="0"/>
              </a:rPr>
              <a:t>Please</a:t>
            </a:r>
            <a:r>
              <a:rPr lang="fr-FR" sz="2800" b="1" dirty="0">
                <a:solidFill>
                  <a:srgbClr val="FF0000"/>
                </a:solidFill>
                <a:latin typeface="Calibri" pitchFamily="34" charset="0"/>
              </a:rPr>
              <a:t> </a:t>
            </a:r>
            <a:r>
              <a:rPr lang="fr-FR" sz="2800" b="1" dirty="0" err="1">
                <a:solidFill>
                  <a:srgbClr val="FF0000"/>
                </a:solidFill>
                <a:latin typeface="Calibri" pitchFamily="34" charset="0"/>
              </a:rPr>
              <a:t>turn</a:t>
            </a:r>
            <a:r>
              <a:rPr lang="fr-FR" sz="2800" b="1" dirty="0">
                <a:solidFill>
                  <a:srgbClr val="FF0000"/>
                </a:solidFill>
                <a:latin typeface="Calibri" pitchFamily="34" charset="0"/>
              </a:rPr>
              <a:t> over</a:t>
            </a:r>
          </a:p>
        </p:txBody>
      </p:sp>
      <p:sp>
        <p:nvSpPr>
          <p:cNvPr id="12" name="ZoneTexte 11"/>
          <p:cNvSpPr txBox="1">
            <a:spLocks noChangeArrowheads="1"/>
          </p:cNvSpPr>
          <p:nvPr/>
        </p:nvSpPr>
        <p:spPr bwMode="auto">
          <a:xfrm>
            <a:off x="395288" y="4797425"/>
            <a:ext cx="4529137" cy="522288"/>
          </a:xfrm>
          <a:prstGeom prst="rect">
            <a:avLst/>
          </a:prstGeom>
          <a:noFill/>
          <a:ln w="9525">
            <a:noFill/>
            <a:miter lim="800000"/>
            <a:headEnd/>
            <a:tailEnd/>
          </a:ln>
        </p:spPr>
        <p:txBody>
          <a:bodyPr>
            <a:spAutoFit/>
          </a:bodyPr>
          <a:lstStyle/>
          <a:p>
            <a:r>
              <a:rPr lang="fr-FR" sz="2800" b="1">
                <a:latin typeface="Calibri" pitchFamily="34" charset="0"/>
              </a:rPr>
              <a:t>RSVP</a:t>
            </a:r>
            <a:r>
              <a:rPr lang="fr-FR" sz="2800">
                <a:latin typeface="Calibri" pitchFamily="34" charset="0"/>
              </a:rPr>
              <a:t>	=    </a:t>
            </a:r>
            <a:r>
              <a:rPr lang="fr-FR" sz="2800" b="1">
                <a:solidFill>
                  <a:srgbClr val="FF0000"/>
                </a:solidFill>
                <a:latin typeface="Calibri" pitchFamily="34" charset="0"/>
              </a:rPr>
              <a:t>Please reply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200329"/>
          </a:xfrm>
          <a:prstGeom prst="rect">
            <a:avLst/>
          </a:prstGeom>
        </p:spPr>
        <p:txBody>
          <a:bodyPr wrap="square">
            <a:spAutoFit/>
          </a:bodyPr>
          <a:lstStyle/>
          <a:p>
            <a:r>
              <a:rPr lang="en-US" sz="3600" b="1" dirty="0"/>
              <a:t> </a:t>
            </a:r>
            <a:endParaRPr lang="fr-FR" sz="3600" b="1" dirty="0"/>
          </a:p>
          <a:p>
            <a:r>
              <a:rPr lang="fr-FR" sz="3600" b="1" u="sng" dirty="0"/>
              <a:t>IV. Practice. Translate </a:t>
            </a:r>
            <a:r>
              <a:rPr lang="fr-FR" sz="3600" b="1" u="sng" dirty="0" err="1"/>
              <a:t>into</a:t>
            </a:r>
            <a:r>
              <a:rPr lang="fr-FR" sz="3600" b="1" u="sng" dirty="0"/>
              <a:t> English</a:t>
            </a:r>
            <a:endParaRPr lang="fr-FR" sz="3600" dirty="0"/>
          </a:p>
        </p:txBody>
      </p:sp>
    </p:spTree>
    <p:extLst>
      <p:ext uri="{BB962C8B-B14F-4D97-AF65-F5344CB8AC3E}">
        <p14:creationId xmlns:p14="http://schemas.microsoft.com/office/powerpoint/2010/main" val="2512483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68313" y="612775"/>
            <a:ext cx="8351837" cy="5632311"/>
          </a:xfrm>
          <a:prstGeom prst="rect">
            <a:avLst/>
          </a:prstGeom>
          <a:noFill/>
          <a:ln w="9525">
            <a:noFill/>
            <a:miter lim="800000"/>
            <a:headEnd/>
            <a:tailEnd/>
          </a:ln>
        </p:spPr>
        <p:txBody>
          <a:bodyPr>
            <a:spAutoFit/>
          </a:bodyPr>
          <a:lstStyle/>
          <a:p>
            <a:r>
              <a:rPr lang="fr-FR" sz="2000" dirty="0">
                <a:latin typeface="Calibri" pitchFamily="34" charset="0"/>
              </a:rPr>
              <a:t>Je me permets de vous écrire :</a:t>
            </a:r>
          </a:p>
          <a:p>
            <a:endParaRPr lang="fr-FR" sz="2000" dirty="0">
              <a:latin typeface="Calibri" pitchFamily="34" charset="0"/>
            </a:endParaRPr>
          </a:p>
          <a:p>
            <a:r>
              <a:rPr lang="fr-FR" sz="2000" dirty="0">
                <a:latin typeface="Calibri" pitchFamily="34" charset="0"/>
              </a:rPr>
              <a:t>Je souhaite postuler pour le stage de (…) dont vous avez publié l’annonce dans… :</a:t>
            </a:r>
          </a:p>
          <a:p>
            <a:endParaRPr lang="fr-FR" sz="2000" dirty="0">
              <a:latin typeface="Calibri" pitchFamily="34" charset="0"/>
            </a:endParaRPr>
          </a:p>
          <a:p>
            <a:endParaRPr lang="fr-FR" sz="2000" dirty="0">
              <a:latin typeface="Calibri" pitchFamily="34" charset="0"/>
            </a:endParaRPr>
          </a:p>
          <a:p>
            <a:endParaRPr lang="fr-FR" sz="2000" dirty="0">
              <a:latin typeface="Calibri" pitchFamily="34" charset="0"/>
            </a:endParaRPr>
          </a:p>
          <a:p>
            <a:r>
              <a:rPr lang="fr-FR" sz="2000" dirty="0">
                <a:latin typeface="Calibri" pitchFamily="34" charset="0"/>
              </a:rPr>
              <a:t>Je suis disponible pour un entretien le… :</a:t>
            </a:r>
          </a:p>
          <a:p>
            <a:endParaRPr lang="fr-FR" sz="2000" dirty="0">
              <a:latin typeface="Calibri" pitchFamily="34" charset="0"/>
            </a:endParaRPr>
          </a:p>
          <a:p>
            <a:endParaRPr lang="fr-FR" sz="2000" dirty="0">
              <a:latin typeface="Calibri" pitchFamily="34" charset="0"/>
            </a:endParaRPr>
          </a:p>
          <a:p>
            <a:r>
              <a:rPr lang="fr-FR" sz="2000" dirty="0">
                <a:latin typeface="Calibri" pitchFamily="34" charset="0"/>
              </a:rPr>
              <a:t>Veuillez trouver mon CV ci-joint:</a:t>
            </a:r>
          </a:p>
          <a:p>
            <a:endParaRPr lang="fr-FR" sz="2000" dirty="0">
              <a:latin typeface="Calibri" pitchFamily="34" charset="0"/>
            </a:endParaRPr>
          </a:p>
          <a:p>
            <a:r>
              <a:rPr lang="fr-FR" sz="2000" dirty="0">
                <a:latin typeface="Calibri" pitchFamily="34" charset="0"/>
              </a:rPr>
              <a:t>J'attends avec impatience la possibilité de </a:t>
            </a:r>
            <a:r>
              <a:rPr lang="fr-FR" sz="2000" dirty="0" smtClean="0">
                <a:latin typeface="Calibri" pitchFamily="34" charset="0"/>
              </a:rPr>
              <a:t>pouvoir </a:t>
            </a:r>
            <a:r>
              <a:rPr lang="fr-FR" sz="2000" dirty="0">
                <a:latin typeface="Calibri" pitchFamily="34" charset="0"/>
              </a:rPr>
              <a:t>discuter avec vous :</a:t>
            </a:r>
          </a:p>
          <a:p>
            <a:r>
              <a:rPr lang="fr-FR" sz="2000" dirty="0" smtClean="0">
                <a:latin typeface="Calibri" pitchFamily="34" charset="0"/>
              </a:rPr>
              <a:t> </a:t>
            </a:r>
          </a:p>
          <a:p>
            <a:endParaRPr lang="fr-FR" sz="2000" dirty="0" smtClean="0">
              <a:latin typeface="Calibri" pitchFamily="34" charset="0"/>
            </a:endParaRPr>
          </a:p>
          <a:p>
            <a:endParaRPr lang="fr-FR" sz="2000" dirty="0">
              <a:latin typeface="Calibri" pitchFamily="34" charset="0"/>
            </a:endParaRPr>
          </a:p>
          <a:p>
            <a:endParaRPr lang="fr-FR" sz="2000" dirty="0" smtClean="0">
              <a:latin typeface="Calibri" pitchFamily="34" charset="0"/>
            </a:endParaRPr>
          </a:p>
          <a:p>
            <a:r>
              <a:rPr lang="fr-FR" sz="2000" dirty="0" smtClean="0">
                <a:latin typeface="Calibri" pitchFamily="34" charset="0"/>
              </a:rPr>
              <a:t>Dans </a:t>
            </a:r>
            <a:r>
              <a:rPr lang="fr-FR" sz="2000" dirty="0">
                <a:latin typeface="Calibri" pitchFamily="34" charset="0"/>
              </a:rPr>
              <a:t>l’attente d’une réponse de votre part :</a:t>
            </a:r>
          </a:p>
        </p:txBody>
      </p:sp>
      <p:sp>
        <p:nvSpPr>
          <p:cNvPr id="3" name="ZoneTexte 2"/>
          <p:cNvSpPr txBox="1">
            <a:spLocks noChangeArrowheads="1"/>
          </p:cNvSpPr>
          <p:nvPr/>
        </p:nvSpPr>
        <p:spPr bwMode="auto">
          <a:xfrm>
            <a:off x="4211638" y="612775"/>
            <a:ext cx="3024187" cy="400050"/>
          </a:xfrm>
          <a:prstGeom prst="rect">
            <a:avLst/>
          </a:prstGeom>
          <a:noFill/>
          <a:ln w="9525">
            <a:noFill/>
            <a:miter lim="800000"/>
            <a:headEnd/>
            <a:tailEnd/>
          </a:ln>
        </p:spPr>
        <p:txBody>
          <a:bodyPr>
            <a:spAutoFit/>
          </a:bodyPr>
          <a:lstStyle/>
          <a:p>
            <a:r>
              <a:rPr lang="fr-FR" sz="2000" b="1">
                <a:solidFill>
                  <a:srgbClr val="FF0000"/>
                </a:solidFill>
                <a:latin typeface="Calibri" pitchFamily="34" charset="0"/>
              </a:rPr>
              <a:t>I am writing (to you)</a:t>
            </a:r>
          </a:p>
        </p:txBody>
      </p:sp>
      <p:sp>
        <p:nvSpPr>
          <p:cNvPr id="4" name="ZoneTexte 3"/>
          <p:cNvSpPr txBox="1">
            <a:spLocks noChangeArrowheads="1"/>
          </p:cNvSpPr>
          <p:nvPr/>
        </p:nvSpPr>
        <p:spPr bwMode="auto">
          <a:xfrm>
            <a:off x="468313" y="1954213"/>
            <a:ext cx="8351837" cy="708025"/>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I wish </a:t>
            </a:r>
            <a:r>
              <a:rPr lang="en-US" sz="2000" b="1" dirty="0" smtClean="0">
                <a:solidFill>
                  <a:srgbClr val="FF0000"/>
                </a:solidFill>
                <a:latin typeface="Calibri" pitchFamily="34" charset="0"/>
              </a:rPr>
              <a:t>to (I would like to) </a:t>
            </a:r>
            <a:r>
              <a:rPr lang="en-US" sz="2000" b="1" dirty="0">
                <a:solidFill>
                  <a:srgbClr val="FF0000"/>
                </a:solidFill>
                <a:latin typeface="Calibri" pitchFamily="34" charset="0"/>
              </a:rPr>
              <a:t>apply for the training period (UK)/ internship (US) of… </a:t>
            </a:r>
            <a:r>
              <a:rPr lang="en-US" sz="2000" b="1" dirty="0" smtClean="0">
                <a:solidFill>
                  <a:srgbClr val="FF0000"/>
                </a:solidFill>
                <a:latin typeface="Calibri" pitchFamily="34" charset="0"/>
              </a:rPr>
              <a:t>(which/that) you </a:t>
            </a:r>
            <a:r>
              <a:rPr lang="en-US" sz="2000" b="1" dirty="0">
                <a:solidFill>
                  <a:srgbClr val="FF0000"/>
                </a:solidFill>
                <a:latin typeface="Calibri" pitchFamily="34" charset="0"/>
              </a:rPr>
              <a:t>advertised in / at / on… .</a:t>
            </a:r>
          </a:p>
        </p:txBody>
      </p:sp>
      <p:sp>
        <p:nvSpPr>
          <p:cNvPr id="5" name="ZoneTexte 4"/>
          <p:cNvSpPr txBox="1">
            <a:spLocks noChangeArrowheads="1"/>
          </p:cNvSpPr>
          <p:nvPr/>
        </p:nvSpPr>
        <p:spPr bwMode="auto">
          <a:xfrm>
            <a:off x="5167313" y="5845175"/>
            <a:ext cx="3889375" cy="707886"/>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I </a:t>
            </a:r>
            <a:r>
              <a:rPr lang="en-US" sz="2000" b="1" dirty="0" smtClean="0">
                <a:solidFill>
                  <a:srgbClr val="FF0000"/>
                </a:solidFill>
                <a:latin typeface="Calibri" pitchFamily="34" charset="0"/>
              </a:rPr>
              <a:t>look (I </a:t>
            </a:r>
            <a:r>
              <a:rPr lang="en-US" sz="2000" b="1" smtClean="0">
                <a:solidFill>
                  <a:srgbClr val="FF0000"/>
                </a:solidFill>
                <a:latin typeface="Calibri" pitchFamily="34" charset="0"/>
              </a:rPr>
              <a:t>am looking) </a:t>
            </a:r>
            <a:r>
              <a:rPr lang="en-US" sz="2000" b="1" dirty="0">
                <a:solidFill>
                  <a:srgbClr val="FF0000"/>
                </a:solidFill>
                <a:latin typeface="Calibri" pitchFamily="34" charset="0"/>
              </a:rPr>
              <a:t>forward to hearing from </a:t>
            </a:r>
            <a:r>
              <a:rPr lang="en-US" sz="2000" b="1" dirty="0" smtClean="0">
                <a:solidFill>
                  <a:srgbClr val="FF0000"/>
                </a:solidFill>
                <a:latin typeface="Calibri" pitchFamily="34" charset="0"/>
              </a:rPr>
              <a:t>you.</a:t>
            </a:r>
            <a:endParaRPr lang="fr-FR" sz="2000" b="1" dirty="0">
              <a:solidFill>
                <a:srgbClr val="FF0000"/>
              </a:solidFill>
              <a:latin typeface="Calibri" pitchFamily="34" charset="0"/>
            </a:endParaRPr>
          </a:p>
        </p:txBody>
      </p:sp>
      <p:sp>
        <p:nvSpPr>
          <p:cNvPr id="6" name="ZoneTexte 5"/>
          <p:cNvSpPr txBox="1">
            <a:spLocks noChangeArrowheads="1"/>
          </p:cNvSpPr>
          <p:nvPr/>
        </p:nvSpPr>
        <p:spPr bwMode="auto">
          <a:xfrm>
            <a:off x="576263" y="4653136"/>
            <a:ext cx="6983412" cy="707886"/>
          </a:xfrm>
          <a:prstGeom prst="rect">
            <a:avLst/>
          </a:prstGeom>
          <a:noFill/>
          <a:ln w="9525">
            <a:noFill/>
            <a:miter lim="800000"/>
            <a:headEnd/>
            <a:tailEnd/>
          </a:ln>
        </p:spPr>
        <p:txBody>
          <a:bodyPr>
            <a:spAutoFit/>
          </a:bodyPr>
          <a:lstStyle/>
          <a:p>
            <a:r>
              <a:rPr lang="fr-FR" sz="2000" b="1" dirty="0">
                <a:solidFill>
                  <a:srgbClr val="FF0000"/>
                </a:solidFill>
                <a:latin typeface="Calibri" pitchFamily="34" charset="0"/>
              </a:rPr>
              <a:t>I look </a:t>
            </a:r>
            <a:r>
              <a:rPr lang="fr-FR" sz="2000" b="1" dirty="0" err="1">
                <a:solidFill>
                  <a:srgbClr val="FF0000"/>
                </a:solidFill>
                <a:latin typeface="Calibri" pitchFamily="34" charset="0"/>
              </a:rPr>
              <a:t>forward</a:t>
            </a:r>
            <a:r>
              <a:rPr lang="fr-FR" sz="2000" b="1" dirty="0">
                <a:solidFill>
                  <a:srgbClr val="FF0000"/>
                </a:solidFill>
                <a:latin typeface="Calibri" pitchFamily="34" charset="0"/>
              </a:rPr>
              <a:t> to </a:t>
            </a:r>
            <a:r>
              <a:rPr lang="fr-FR" sz="2000" b="1" dirty="0" err="1">
                <a:solidFill>
                  <a:srgbClr val="FF0000"/>
                </a:solidFill>
                <a:latin typeface="Calibri" pitchFamily="34" charset="0"/>
              </a:rPr>
              <a:t>discussing</a:t>
            </a:r>
            <a:r>
              <a:rPr lang="fr-FR" sz="2000" b="1" dirty="0">
                <a:solidFill>
                  <a:srgbClr val="FF0000"/>
                </a:solidFill>
                <a:latin typeface="Calibri" pitchFamily="34" charset="0"/>
              </a:rPr>
              <a:t> </a:t>
            </a:r>
            <a:r>
              <a:rPr lang="fr-FR" sz="2000" b="1" dirty="0" err="1">
                <a:solidFill>
                  <a:srgbClr val="FF0000"/>
                </a:solidFill>
                <a:latin typeface="Calibri" pitchFamily="34" charset="0"/>
              </a:rPr>
              <a:t>with</a:t>
            </a:r>
            <a:r>
              <a:rPr lang="fr-FR" sz="2000" b="1" dirty="0">
                <a:solidFill>
                  <a:srgbClr val="FF0000"/>
                </a:solidFill>
                <a:latin typeface="Calibri" pitchFamily="34" charset="0"/>
              </a:rPr>
              <a:t> </a:t>
            </a:r>
            <a:r>
              <a:rPr lang="fr-FR" sz="2000" b="1" dirty="0" err="1">
                <a:solidFill>
                  <a:srgbClr val="FF0000"/>
                </a:solidFill>
                <a:latin typeface="Calibri" pitchFamily="34" charset="0"/>
              </a:rPr>
              <a:t>you</a:t>
            </a:r>
            <a:r>
              <a:rPr lang="fr-FR" sz="2000" b="1" dirty="0" smtClean="0">
                <a:solidFill>
                  <a:srgbClr val="FF0000"/>
                </a:solidFill>
                <a:latin typeface="Calibri" pitchFamily="34" charset="0"/>
              </a:rPr>
              <a:t>.</a:t>
            </a:r>
          </a:p>
          <a:p>
            <a:r>
              <a:rPr lang="fr-FR" sz="2000" b="1" dirty="0" smtClean="0">
                <a:solidFill>
                  <a:srgbClr val="FF0000"/>
                </a:solidFill>
                <a:latin typeface="Calibri" pitchFamily="34" charset="0"/>
              </a:rPr>
              <a:t>I </a:t>
            </a:r>
            <a:r>
              <a:rPr lang="fr-FR" sz="2000" b="1" dirty="0" err="1" smtClean="0">
                <a:solidFill>
                  <a:srgbClr val="FF0000"/>
                </a:solidFill>
                <a:latin typeface="Calibri" pitchFamily="34" charset="0"/>
              </a:rPr>
              <a:t>am</a:t>
            </a:r>
            <a:r>
              <a:rPr lang="fr-FR" sz="2000" b="1" dirty="0" smtClean="0">
                <a:solidFill>
                  <a:srgbClr val="FF0000"/>
                </a:solidFill>
                <a:latin typeface="Calibri" pitchFamily="34" charset="0"/>
              </a:rPr>
              <a:t> </a:t>
            </a:r>
            <a:r>
              <a:rPr lang="fr-FR" sz="2000" b="1" dirty="0" err="1" smtClean="0">
                <a:solidFill>
                  <a:srgbClr val="FF0000"/>
                </a:solidFill>
                <a:latin typeface="Calibri" pitchFamily="34" charset="0"/>
              </a:rPr>
              <a:t>looking</a:t>
            </a:r>
            <a:r>
              <a:rPr lang="fr-FR" sz="2000" b="1" dirty="0" smtClean="0">
                <a:solidFill>
                  <a:srgbClr val="FF0000"/>
                </a:solidFill>
                <a:latin typeface="Calibri" pitchFamily="34" charset="0"/>
              </a:rPr>
              <a:t> </a:t>
            </a:r>
            <a:r>
              <a:rPr lang="fr-FR" sz="2000" b="1" dirty="0" err="1" smtClean="0">
                <a:solidFill>
                  <a:srgbClr val="FF0000"/>
                </a:solidFill>
                <a:latin typeface="Calibri" pitchFamily="34" charset="0"/>
              </a:rPr>
              <a:t>forward</a:t>
            </a:r>
            <a:r>
              <a:rPr lang="fr-FR" sz="2000" b="1" dirty="0" smtClean="0">
                <a:solidFill>
                  <a:srgbClr val="FF0000"/>
                </a:solidFill>
                <a:latin typeface="Calibri" pitchFamily="34" charset="0"/>
              </a:rPr>
              <a:t> to meeting </a:t>
            </a:r>
            <a:r>
              <a:rPr lang="fr-FR" sz="2000" b="1" dirty="0" err="1" smtClean="0">
                <a:solidFill>
                  <a:srgbClr val="FF0000"/>
                </a:solidFill>
                <a:latin typeface="Calibri" pitchFamily="34" charset="0"/>
              </a:rPr>
              <a:t>you</a:t>
            </a:r>
            <a:r>
              <a:rPr lang="fr-FR" sz="2000" b="1" smtClean="0">
                <a:solidFill>
                  <a:srgbClr val="FF0000"/>
                </a:solidFill>
                <a:latin typeface="Calibri" pitchFamily="34" charset="0"/>
              </a:rPr>
              <a:t>.</a:t>
            </a:r>
            <a:endParaRPr lang="fr-FR" sz="2000" b="1" dirty="0">
              <a:solidFill>
                <a:srgbClr val="FF0000"/>
              </a:solidFill>
              <a:latin typeface="Calibri" pitchFamily="34" charset="0"/>
            </a:endParaRPr>
          </a:p>
        </p:txBody>
      </p:sp>
      <p:sp>
        <p:nvSpPr>
          <p:cNvPr id="7" name="ZoneTexte 6"/>
          <p:cNvSpPr txBox="1">
            <a:spLocks noChangeArrowheads="1"/>
          </p:cNvSpPr>
          <p:nvPr/>
        </p:nvSpPr>
        <p:spPr bwMode="auto">
          <a:xfrm>
            <a:off x="3924300" y="3644900"/>
            <a:ext cx="5132388" cy="40005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Please</a:t>
            </a:r>
            <a:r>
              <a:rPr lang="fr-FR" sz="2000" b="1" dirty="0">
                <a:solidFill>
                  <a:srgbClr val="FF0000"/>
                </a:solidFill>
                <a:latin typeface="Calibri" pitchFamily="34" charset="0"/>
              </a:rPr>
              <a:t> </a:t>
            </a:r>
            <a:r>
              <a:rPr lang="fr-FR" sz="2000" b="1" dirty="0" err="1">
                <a:solidFill>
                  <a:srgbClr val="FF0000"/>
                </a:solidFill>
                <a:latin typeface="Calibri" pitchFamily="34" charset="0"/>
              </a:rPr>
              <a:t>find</a:t>
            </a:r>
            <a:r>
              <a:rPr lang="fr-FR" sz="2000" b="1" dirty="0">
                <a:solidFill>
                  <a:srgbClr val="FF0000"/>
                </a:solidFill>
                <a:latin typeface="Calibri" pitchFamily="34" charset="0"/>
              </a:rPr>
              <a:t> </a:t>
            </a:r>
            <a:r>
              <a:rPr lang="fr-FR" sz="2000" b="1" dirty="0" err="1">
                <a:solidFill>
                  <a:srgbClr val="FF0000"/>
                </a:solidFill>
                <a:latin typeface="Calibri" pitchFamily="34" charset="0"/>
              </a:rPr>
              <a:t>my</a:t>
            </a:r>
            <a:r>
              <a:rPr lang="fr-FR" sz="2000" b="1" dirty="0">
                <a:solidFill>
                  <a:srgbClr val="FF0000"/>
                </a:solidFill>
                <a:latin typeface="Calibri" pitchFamily="34" charset="0"/>
              </a:rPr>
              <a:t> CV (UK) /</a:t>
            </a:r>
            <a:r>
              <a:rPr lang="fr-FR" sz="2000" b="1" dirty="0" err="1">
                <a:solidFill>
                  <a:srgbClr val="FF0000"/>
                </a:solidFill>
                <a:latin typeface="Calibri" pitchFamily="34" charset="0"/>
              </a:rPr>
              <a:t>resume</a:t>
            </a:r>
            <a:r>
              <a:rPr lang="fr-FR" sz="2000" b="1" dirty="0">
                <a:solidFill>
                  <a:srgbClr val="FF0000"/>
                </a:solidFill>
                <a:latin typeface="Calibri" pitchFamily="34" charset="0"/>
              </a:rPr>
              <a:t> (US) </a:t>
            </a:r>
            <a:r>
              <a:rPr lang="fr-FR" sz="2000" b="1" dirty="0" err="1">
                <a:solidFill>
                  <a:srgbClr val="FF0000"/>
                </a:solidFill>
                <a:latin typeface="Calibri" pitchFamily="34" charset="0"/>
              </a:rPr>
              <a:t>enclosed</a:t>
            </a:r>
            <a:r>
              <a:rPr lang="fr-FR" sz="2000" b="1" dirty="0">
                <a:solidFill>
                  <a:srgbClr val="FF0000"/>
                </a:solidFill>
                <a:latin typeface="Calibri" pitchFamily="34" charset="0"/>
              </a:rPr>
              <a:t>.</a:t>
            </a:r>
          </a:p>
        </p:txBody>
      </p:sp>
      <p:sp>
        <p:nvSpPr>
          <p:cNvPr id="8" name="ZoneTexte 7"/>
          <p:cNvSpPr txBox="1">
            <a:spLocks noChangeArrowheads="1"/>
          </p:cNvSpPr>
          <p:nvPr/>
        </p:nvSpPr>
        <p:spPr bwMode="auto">
          <a:xfrm>
            <a:off x="4849813" y="2754313"/>
            <a:ext cx="4198937" cy="400050"/>
          </a:xfrm>
          <a:prstGeom prst="rect">
            <a:avLst/>
          </a:prstGeom>
          <a:noFill/>
          <a:ln w="9525">
            <a:noFill/>
            <a:miter lim="800000"/>
            <a:headEnd/>
            <a:tailEnd/>
          </a:ln>
        </p:spPr>
        <p:txBody>
          <a:bodyPr>
            <a:spAutoFit/>
          </a:bodyPr>
          <a:lstStyle/>
          <a:p>
            <a:r>
              <a:rPr lang="fr-FR" sz="2000" b="1">
                <a:solidFill>
                  <a:srgbClr val="FF0000"/>
                </a:solidFill>
                <a:latin typeface="Calibri" pitchFamily="34" charset="0"/>
              </a:rPr>
              <a:t>I am available for an interview (on)…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200329"/>
          </a:xfrm>
          <a:prstGeom prst="rect">
            <a:avLst/>
          </a:prstGeom>
        </p:spPr>
        <p:txBody>
          <a:bodyPr wrap="square">
            <a:spAutoFit/>
          </a:bodyPr>
          <a:lstStyle/>
          <a:p>
            <a:r>
              <a:rPr lang="en-US" sz="3600" b="1" dirty="0"/>
              <a:t> </a:t>
            </a:r>
            <a:endParaRPr lang="fr-FR" sz="3600" b="1" dirty="0"/>
          </a:p>
          <a:p>
            <a:r>
              <a:rPr lang="en-US" sz="3600" b="1" u="sng" dirty="0"/>
              <a:t>V. Important </a:t>
            </a:r>
            <a:r>
              <a:rPr lang="en-US" sz="3600" b="1" u="sng" dirty="0" smtClean="0"/>
              <a:t>vocabulary</a:t>
            </a:r>
            <a:endParaRPr lang="fr-FR" sz="3600" dirty="0"/>
          </a:p>
        </p:txBody>
      </p:sp>
    </p:spTree>
    <p:extLst>
      <p:ext uri="{BB962C8B-B14F-4D97-AF65-F5344CB8AC3E}">
        <p14:creationId xmlns:p14="http://schemas.microsoft.com/office/powerpoint/2010/main" val="21045667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04664"/>
            <a:ext cx="7992888" cy="1200329"/>
          </a:xfrm>
          <a:prstGeom prst="rect">
            <a:avLst/>
          </a:prstGeom>
        </p:spPr>
        <p:txBody>
          <a:bodyPr wrap="square">
            <a:spAutoFit/>
          </a:bodyPr>
          <a:lstStyle/>
          <a:p>
            <a:pPr algn="ctr"/>
            <a:r>
              <a:rPr lang="en-US" sz="3600" b="1" dirty="0" smtClean="0"/>
              <a:t>Useful adjectives you can use in your letter:</a:t>
            </a:r>
            <a:endParaRPr lang="fr-FR" sz="3600" dirty="0"/>
          </a:p>
        </p:txBody>
      </p:sp>
      <p:sp>
        <p:nvSpPr>
          <p:cNvPr id="3" name="ZoneTexte 2"/>
          <p:cNvSpPr txBox="1"/>
          <p:nvPr/>
        </p:nvSpPr>
        <p:spPr>
          <a:xfrm>
            <a:off x="395536" y="1916832"/>
            <a:ext cx="8424936" cy="4801314"/>
          </a:xfrm>
          <a:prstGeom prst="rect">
            <a:avLst/>
          </a:prstGeom>
          <a:noFill/>
        </p:spPr>
        <p:txBody>
          <a:bodyPr wrap="square" rtlCol="0">
            <a:spAutoFit/>
          </a:bodyPr>
          <a:lstStyle/>
          <a:p>
            <a:pPr>
              <a:lnSpc>
                <a:spcPct val="200000"/>
              </a:lnSpc>
            </a:pPr>
            <a:r>
              <a:rPr lang="en-US" sz="2400" b="1" dirty="0">
                <a:solidFill>
                  <a:srgbClr val="FF0000"/>
                </a:solidFill>
              </a:rPr>
              <a:t>Team oriented, flexible, adaptable, hard-working, open-minded, easy-going, creative, diligent, trustworthy, motivated, reliable, organized, autonomous, studious, attentive, conscientious, persistent, dynamic, energetic, enterprising, enthusiastic, consistent, professional, methodical, </a:t>
            </a:r>
            <a:r>
              <a:rPr lang="en-US" sz="2400" b="1" dirty="0" smtClean="0">
                <a:solidFill>
                  <a:srgbClr val="FF0000"/>
                </a:solidFill>
              </a:rPr>
              <a:t>skillful… (feel free to find more at home)</a:t>
            </a:r>
            <a:endParaRPr lang="fr-FR" sz="2400" b="1" dirty="0">
              <a:solidFill>
                <a:srgbClr val="FF0000"/>
              </a:solidFill>
            </a:endParaRPr>
          </a:p>
          <a:p>
            <a:endParaRPr lang="fr-FR" dirty="0"/>
          </a:p>
        </p:txBody>
      </p:sp>
    </p:spTree>
    <p:extLst>
      <p:ext uri="{BB962C8B-B14F-4D97-AF65-F5344CB8AC3E}">
        <p14:creationId xmlns:p14="http://schemas.microsoft.com/office/powerpoint/2010/main" val="2031587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348880"/>
            <a:ext cx="8229600" cy="1143000"/>
          </a:xfrm>
        </p:spPr>
        <p:txBody>
          <a:bodyPr/>
          <a:lstStyle/>
          <a:p>
            <a:r>
              <a:rPr lang="en-US" b="1" u="sng" dirty="0">
                <a:latin typeface="Arial" panose="020B0604020202020204" pitchFamily="34" charset="0"/>
                <a:cs typeface="Arial" panose="020B0604020202020204" pitchFamily="34" charset="0"/>
              </a:rPr>
              <a:t>VI. Emails</a:t>
            </a:r>
            <a:r>
              <a:rPr lang="fr-FR" b="1" dirty="0">
                <a:latin typeface="Arial" panose="020B0604020202020204" pitchFamily="34" charset="0"/>
                <a:cs typeface="Arial" panose="020B0604020202020204" pitchFamily="34" charset="0"/>
              </a:rPr>
              <a:t/>
            </a:r>
            <a:br>
              <a:rPr lang="fr-FR" b="1" dirty="0">
                <a:latin typeface="Arial" panose="020B0604020202020204" pitchFamily="34" charset="0"/>
                <a:cs typeface="Arial" panose="020B0604020202020204" pitchFamily="34" charset="0"/>
              </a:rPr>
            </a:br>
            <a:endParaRPr lang="fr-F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6947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68313" y="796925"/>
            <a:ext cx="8207375" cy="5386388"/>
          </a:xfrm>
          <a:prstGeom prst="rect">
            <a:avLst/>
          </a:prstGeom>
          <a:noFill/>
          <a:ln w="9525">
            <a:noFill/>
            <a:miter lim="800000"/>
            <a:headEnd/>
            <a:tailEnd/>
          </a:ln>
        </p:spPr>
        <p:txBody>
          <a:bodyPr>
            <a:spAutoFit/>
          </a:bodyPr>
          <a:lstStyle/>
          <a:p>
            <a:pPr indent="449263" algn="just"/>
            <a:r>
              <a:rPr lang="en-US" sz="2000" b="1" dirty="0">
                <a:latin typeface="Arial" panose="020B0604020202020204" pitchFamily="34" charset="0"/>
                <a:cs typeface="Arial" panose="020B0604020202020204" pitchFamily="34" charset="0"/>
              </a:rPr>
              <a:t>Now, can you find the abbreviations  widely used in emails?</a:t>
            </a:r>
          </a:p>
          <a:p>
            <a:pPr indent="449263" algn="just"/>
            <a:endParaRPr lang="fr-FR" sz="1400" dirty="0">
              <a:latin typeface="Arial" panose="020B0604020202020204" pitchFamily="34" charset="0"/>
              <a:cs typeface="Arial" panose="020B0604020202020204" pitchFamily="34" charset="0"/>
            </a:endParaRPr>
          </a:p>
          <a:p>
            <a:pPr indent="449263" algn="just" eaLnBrk="0" hangingPunct="0">
              <a:buFontTx/>
              <a:buChar char="•"/>
            </a:pPr>
            <a:r>
              <a:rPr lang="en-US" dirty="0">
                <a:latin typeface="Arial" panose="020B0604020202020204" pitchFamily="34" charset="0"/>
                <a:cs typeface="Arial" panose="020B0604020202020204" pitchFamily="34" charset="0"/>
              </a:rPr>
              <a:t>as soon as possible : </a:t>
            </a:r>
            <a:endParaRPr lang="en-US" dirty="0">
              <a:solidFill>
                <a:srgbClr val="FF0000"/>
              </a:solidFill>
              <a:latin typeface="Arial" panose="020B0604020202020204" pitchFamily="34" charset="0"/>
              <a:cs typeface="Arial" panose="020B0604020202020204" pitchFamily="34" charset="0"/>
            </a:endParaRPr>
          </a:p>
          <a:p>
            <a:pPr indent="449263" algn="just" eaLnBrk="0" hangingPunct="0">
              <a:buFontTx/>
              <a:buChar char="•"/>
            </a:pPr>
            <a:endParaRPr lang="fr-FR" dirty="0">
              <a:latin typeface="Arial" panose="020B0604020202020204" pitchFamily="34" charset="0"/>
              <a:cs typeface="Arial" panose="020B0604020202020204" pitchFamily="34" charset="0"/>
            </a:endParaRPr>
          </a:p>
          <a:p>
            <a:pPr indent="449263" algn="just" eaLnBrk="0" hangingPunct="0">
              <a:buFontTx/>
              <a:buChar char="•"/>
            </a:pPr>
            <a:r>
              <a:rPr lang="en-US" dirty="0">
                <a:latin typeface="Arial" panose="020B0604020202020204" pitchFamily="34" charset="0"/>
                <a:cs typeface="Arial" panose="020B0604020202020204" pitchFamily="34" charset="0"/>
              </a:rPr>
              <a:t>when you send a copy of a letter to more than one person, you use this</a:t>
            </a:r>
          </a:p>
          <a:p>
            <a:pPr indent="449263" algn="just" eaLnBrk="0" hangingPunct="0">
              <a:buFontTx/>
              <a:buChar char="•"/>
            </a:pPr>
            <a:endParaRPr lang="en-US" dirty="0">
              <a:latin typeface="Arial" panose="020B0604020202020204" pitchFamily="34" charset="0"/>
              <a:cs typeface="Arial" panose="020B0604020202020204" pitchFamily="34" charset="0"/>
            </a:endParaRPr>
          </a:p>
          <a:p>
            <a:pPr indent="449263" algn="just" eaLnBrk="0" hangingPunct="0"/>
            <a:r>
              <a:rPr lang="en-US" dirty="0">
                <a:latin typeface="Arial" panose="020B0604020202020204" pitchFamily="34" charset="0"/>
                <a:cs typeface="Arial" panose="020B0604020202020204" pitchFamily="34" charset="0"/>
              </a:rPr>
              <a:t> abbreviation to let them know: </a:t>
            </a:r>
            <a:endParaRPr lang="en-US" dirty="0">
              <a:solidFill>
                <a:srgbClr val="FF0000"/>
              </a:solidFill>
              <a:latin typeface="Arial" panose="020B0604020202020204" pitchFamily="34" charset="0"/>
              <a:cs typeface="Arial" panose="020B0604020202020204" pitchFamily="34" charset="0"/>
            </a:endParaRPr>
          </a:p>
          <a:p>
            <a:pPr indent="449263" algn="just" eaLnBrk="0" hangingPunct="0">
              <a:buFontTx/>
              <a:buChar char="•"/>
            </a:pPr>
            <a:endParaRPr lang="fr-FR" dirty="0">
              <a:latin typeface="Arial" panose="020B0604020202020204" pitchFamily="34" charset="0"/>
              <a:cs typeface="Arial" panose="020B0604020202020204" pitchFamily="34" charset="0"/>
            </a:endParaRPr>
          </a:p>
          <a:p>
            <a:pPr indent="449263" algn="just" eaLnBrk="0" hangingPunct="0">
              <a:buFontTx/>
              <a:buChar char="•"/>
            </a:pPr>
            <a:r>
              <a:rPr lang="en-US" dirty="0">
                <a:latin typeface="Arial" panose="020B0604020202020204" pitchFamily="34" charset="0"/>
                <a:cs typeface="Arial" panose="020B0604020202020204" pitchFamily="34" charset="0"/>
              </a:rPr>
              <a:t>when you send a copy of a letter to someone else but you do not want</a:t>
            </a:r>
          </a:p>
          <a:p>
            <a:pPr indent="449263" algn="just" eaLnBrk="0" hangingPunct="0">
              <a:buFontTx/>
              <a:buChar char="•"/>
            </a:pPr>
            <a:endParaRPr lang="en-US" dirty="0">
              <a:latin typeface="Arial" panose="020B0604020202020204" pitchFamily="34" charset="0"/>
              <a:cs typeface="Arial" panose="020B0604020202020204" pitchFamily="34" charset="0"/>
            </a:endParaRPr>
          </a:p>
          <a:p>
            <a:pPr indent="449263" algn="just" eaLnBrk="0" hangingPunct="0"/>
            <a:r>
              <a:rPr lang="en-US" dirty="0">
                <a:latin typeface="Arial" panose="020B0604020202020204" pitchFamily="34" charset="0"/>
                <a:cs typeface="Arial" panose="020B0604020202020204" pitchFamily="34" charset="0"/>
              </a:rPr>
              <a:t> the recipient to know: </a:t>
            </a:r>
            <a:endParaRPr lang="en-US" dirty="0">
              <a:solidFill>
                <a:srgbClr val="FF0000"/>
              </a:solidFill>
              <a:latin typeface="Arial" panose="020B0604020202020204" pitchFamily="34" charset="0"/>
              <a:cs typeface="Arial" panose="020B0604020202020204" pitchFamily="34" charset="0"/>
            </a:endParaRPr>
          </a:p>
          <a:p>
            <a:pPr indent="449263" algn="just" eaLnBrk="0" hangingPunct="0">
              <a:buFontTx/>
              <a:buChar char="•"/>
            </a:pPr>
            <a:endParaRPr lang="en-US" sz="1400" dirty="0">
              <a:solidFill>
                <a:srgbClr val="FF0000"/>
              </a:solidFill>
              <a:latin typeface="Arial" panose="020B0604020202020204" pitchFamily="34" charset="0"/>
              <a:cs typeface="Arial" panose="020B0604020202020204" pitchFamily="34" charset="0"/>
            </a:endParaRPr>
          </a:p>
          <a:p>
            <a:pPr indent="449263" algn="just" eaLnBrk="0" hangingPunct="0">
              <a:buFontTx/>
              <a:buChar char="•"/>
            </a:pPr>
            <a:endParaRPr lang="fr-FR" sz="1400" dirty="0">
              <a:latin typeface="Arial" panose="020B0604020202020204" pitchFamily="34" charset="0"/>
              <a:cs typeface="Arial" panose="020B0604020202020204" pitchFamily="34" charset="0"/>
            </a:endParaRPr>
          </a:p>
          <a:p>
            <a:pPr indent="449263" algn="just" eaLnBrk="0" hangingPunct="0"/>
            <a:r>
              <a:rPr lang="en-US" sz="2000" b="1" dirty="0">
                <a:latin typeface="Arial" panose="020B0604020202020204" pitchFamily="34" charset="0"/>
                <a:cs typeface="Arial" panose="020B0604020202020204" pitchFamily="34" charset="0"/>
              </a:rPr>
              <a:t>What are the translations to the following expressions?</a:t>
            </a:r>
          </a:p>
          <a:p>
            <a:pPr indent="449263" algn="just" eaLnBrk="0" hangingPunct="0"/>
            <a:endParaRPr lang="fr-FR" sz="1400" dirty="0">
              <a:latin typeface="Arial" panose="020B0604020202020204" pitchFamily="34" charset="0"/>
              <a:cs typeface="Arial" panose="020B0604020202020204" pitchFamily="34" charset="0"/>
            </a:endParaRPr>
          </a:p>
          <a:p>
            <a:pPr indent="449263" algn="just" eaLnBrk="0" hangingPunct="0">
              <a:buFontTx/>
              <a:buChar char="•"/>
            </a:pPr>
            <a:r>
              <a:rPr lang="fr-FR" dirty="0">
                <a:latin typeface="Arial" panose="020B0604020202020204" pitchFamily="34" charset="0"/>
                <a:cs typeface="Arial" panose="020B0604020202020204" pitchFamily="34" charset="0"/>
              </a:rPr>
              <a:t>Veuillez trouver en fichier-joint:</a:t>
            </a:r>
            <a:endParaRPr lang="fr-FR" dirty="0">
              <a:solidFill>
                <a:srgbClr val="FF0000"/>
              </a:solidFill>
              <a:latin typeface="Arial" panose="020B0604020202020204" pitchFamily="34" charset="0"/>
              <a:cs typeface="Arial" panose="020B0604020202020204" pitchFamily="34" charset="0"/>
            </a:endParaRPr>
          </a:p>
          <a:p>
            <a:pPr indent="449263" algn="just" eaLnBrk="0" hangingPunct="0"/>
            <a:endParaRPr lang="fr-FR" b="1" dirty="0">
              <a:latin typeface="Arial" panose="020B0604020202020204" pitchFamily="34" charset="0"/>
              <a:cs typeface="Arial" panose="020B0604020202020204" pitchFamily="34" charset="0"/>
            </a:endParaRPr>
          </a:p>
          <a:p>
            <a:pPr indent="449263" algn="just" eaLnBrk="0" hangingPunct="0">
              <a:buFontTx/>
              <a:buChar char="•"/>
            </a:pPr>
            <a:endParaRPr lang="fr-FR" b="1" dirty="0">
              <a:latin typeface="Arial" panose="020B0604020202020204" pitchFamily="34" charset="0"/>
              <a:cs typeface="Arial" panose="020B0604020202020204" pitchFamily="34" charset="0"/>
            </a:endParaRPr>
          </a:p>
          <a:p>
            <a:pPr indent="449263" algn="just" eaLnBrk="0" hangingPunct="0">
              <a:buFontTx/>
              <a:buChar char="•"/>
            </a:pPr>
            <a:r>
              <a:rPr lang="fr-FR" dirty="0">
                <a:latin typeface="Arial" panose="020B0604020202020204" pitchFamily="34" charset="0"/>
                <a:cs typeface="Arial" panose="020B0604020202020204" pitchFamily="34" charset="0"/>
              </a:rPr>
              <a:t>Cordialement :</a:t>
            </a:r>
          </a:p>
          <a:p>
            <a:pPr indent="449263" algn="just" eaLnBrk="0" hangingPunct="0">
              <a:buFontTx/>
              <a:buChar char="•"/>
            </a:pPr>
            <a:endParaRPr lang="fr-FR" sz="1400" dirty="0">
              <a:latin typeface="Arial" panose="020B0604020202020204" pitchFamily="34" charset="0"/>
              <a:cs typeface="Arial" panose="020B0604020202020204" pitchFamily="34" charset="0"/>
            </a:endParaRPr>
          </a:p>
        </p:txBody>
      </p:sp>
      <p:sp>
        <p:nvSpPr>
          <p:cNvPr id="3" name="Rectangle 2"/>
          <p:cNvSpPr/>
          <p:nvPr/>
        </p:nvSpPr>
        <p:spPr>
          <a:xfrm>
            <a:off x="3203575" y="1268413"/>
            <a:ext cx="1152525" cy="431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err="1">
                <a:solidFill>
                  <a:srgbClr val="FF0000"/>
                </a:solidFill>
                <a:latin typeface="Comic Sans MS" pitchFamily="66" charset="0"/>
              </a:rPr>
              <a:t>asap</a:t>
            </a:r>
            <a:endParaRPr lang="fr-FR" sz="2400" b="1" dirty="0">
              <a:solidFill>
                <a:srgbClr val="FF0000"/>
              </a:solidFill>
              <a:latin typeface="Comic Sans MS" pitchFamily="66" charset="0"/>
            </a:endParaRPr>
          </a:p>
        </p:txBody>
      </p:sp>
      <p:sp>
        <p:nvSpPr>
          <p:cNvPr id="4" name="Rectangle 3"/>
          <p:cNvSpPr/>
          <p:nvPr/>
        </p:nvSpPr>
        <p:spPr>
          <a:xfrm>
            <a:off x="4427538" y="2349500"/>
            <a:ext cx="3096790" cy="431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rgbClr val="FF0000"/>
                </a:solidFill>
                <a:latin typeface="Comic Sans MS" pitchFamily="66" charset="0"/>
              </a:rPr>
              <a:t>Cc: </a:t>
            </a:r>
            <a:r>
              <a:rPr lang="fr-FR" sz="2400" b="1" dirty="0" err="1">
                <a:solidFill>
                  <a:srgbClr val="FF0000"/>
                </a:solidFill>
                <a:latin typeface="Comic Sans MS" pitchFamily="66" charset="0"/>
              </a:rPr>
              <a:t>carbon</a:t>
            </a:r>
            <a:r>
              <a:rPr lang="fr-FR" sz="2400" b="1" dirty="0">
                <a:solidFill>
                  <a:srgbClr val="FF0000"/>
                </a:solidFill>
                <a:latin typeface="Comic Sans MS" pitchFamily="66" charset="0"/>
              </a:rPr>
              <a:t> copy</a:t>
            </a:r>
          </a:p>
        </p:txBody>
      </p:sp>
      <p:sp>
        <p:nvSpPr>
          <p:cNvPr id="5" name="Rectangle 4"/>
          <p:cNvSpPr/>
          <p:nvPr/>
        </p:nvSpPr>
        <p:spPr>
          <a:xfrm>
            <a:off x="3563938" y="3429000"/>
            <a:ext cx="3960390" cy="431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pPr>
            <a:r>
              <a:rPr lang="fr-FR" sz="2400" b="1" dirty="0" err="1">
                <a:solidFill>
                  <a:srgbClr val="FF0000"/>
                </a:solidFill>
                <a:latin typeface="Comic Sans MS" pitchFamily="66" charset="0"/>
              </a:rPr>
              <a:t>Bcc</a:t>
            </a:r>
            <a:r>
              <a:rPr lang="fr-FR" sz="2400" b="1" dirty="0">
                <a:solidFill>
                  <a:srgbClr val="FF0000"/>
                </a:solidFill>
                <a:latin typeface="Comic Sans MS" pitchFamily="66" charset="0"/>
              </a:rPr>
              <a:t>: </a:t>
            </a:r>
            <a:r>
              <a:rPr lang="fr-FR" sz="2400" b="1" dirty="0" err="1">
                <a:solidFill>
                  <a:srgbClr val="FF0000"/>
                </a:solidFill>
                <a:latin typeface="Comic Sans MS" pitchFamily="66" charset="0"/>
              </a:rPr>
              <a:t>blind</a:t>
            </a:r>
            <a:r>
              <a:rPr lang="fr-FR" sz="2400" b="1" dirty="0">
                <a:solidFill>
                  <a:srgbClr val="FF0000"/>
                </a:solidFill>
                <a:latin typeface="Comic Sans MS" pitchFamily="66" charset="0"/>
              </a:rPr>
              <a:t> </a:t>
            </a:r>
            <a:r>
              <a:rPr lang="fr-FR" sz="2400" b="1" dirty="0" err="1">
                <a:solidFill>
                  <a:srgbClr val="FF0000"/>
                </a:solidFill>
                <a:latin typeface="Comic Sans MS" pitchFamily="66" charset="0"/>
              </a:rPr>
              <a:t>carbon</a:t>
            </a:r>
            <a:r>
              <a:rPr lang="fr-FR" sz="2400" b="1" dirty="0">
                <a:solidFill>
                  <a:srgbClr val="FF0000"/>
                </a:solidFill>
                <a:latin typeface="Comic Sans MS" pitchFamily="66" charset="0"/>
              </a:rPr>
              <a:t> copy</a:t>
            </a:r>
          </a:p>
        </p:txBody>
      </p:sp>
      <p:sp>
        <p:nvSpPr>
          <p:cNvPr id="6" name="Rectangle 5"/>
          <p:cNvSpPr/>
          <p:nvPr/>
        </p:nvSpPr>
        <p:spPr>
          <a:xfrm>
            <a:off x="2627313" y="5516563"/>
            <a:ext cx="3348620" cy="433387"/>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a:solidFill>
                  <a:srgbClr val="FF0000"/>
                </a:solidFill>
                <a:latin typeface="Comic Sans MS" pitchFamily="66" charset="0"/>
              </a:rPr>
              <a:t>Best Regards</a:t>
            </a:r>
          </a:p>
        </p:txBody>
      </p:sp>
      <p:sp>
        <p:nvSpPr>
          <p:cNvPr id="7" name="Rectangle 6"/>
          <p:cNvSpPr/>
          <p:nvPr/>
        </p:nvSpPr>
        <p:spPr>
          <a:xfrm>
            <a:off x="4340141" y="4687431"/>
            <a:ext cx="4500563" cy="4318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dirty="0" err="1">
                <a:solidFill>
                  <a:srgbClr val="FF0000"/>
                </a:solidFill>
                <a:latin typeface="Comic Sans MS" pitchFamily="66" charset="0"/>
              </a:rPr>
              <a:t>Please</a:t>
            </a:r>
            <a:r>
              <a:rPr lang="fr-FR" sz="2400" b="1" dirty="0">
                <a:solidFill>
                  <a:srgbClr val="FF0000"/>
                </a:solidFill>
                <a:latin typeface="Comic Sans MS" pitchFamily="66" charset="0"/>
              </a:rPr>
              <a:t> </a:t>
            </a:r>
            <a:r>
              <a:rPr lang="fr-FR" sz="2400" b="1" dirty="0" err="1">
                <a:solidFill>
                  <a:srgbClr val="FF0000"/>
                </a:solidFill>
                <a:latin typeface="Comic Sans MS" pitchFamily="66" charset="0"/>
              </a:rPr>
              <a:t>find</a:t>
            </a:r>
            <a:r>
              <a:rPr lang="fr-FR" sz="2400" b="1" dirty="0">
                <a:solidFill>
                  <a:srgbClr val="FF0000"/>
                </a:solidFill>
                <a:latin typeface="Comic Sans MS" pitchFamily="66" charset="0"/>
              </a:rPr>
              <a:t> </a:t>
            </a:r>
            <a:r>
              <a:rPr lang="fr-FR" sz="2400" b="1" dirty="0" err="1">
                <a:solidFill>
                  <a:srgbClr val="FF0000"/>
                </a:solidFill>
                <a:latin typeface="Comic Sans MS" pitchFamily="66" charset="0"/>
              </a:rPr>
              <a:t>attached</a:t>
            </a:r>
            <a:r>
              <a:rPr lang="fr-FR" sz="2400" b="1" dirty="0">
                <a:solidFill>
                  <a:srgbClr val="FF0000"/>
                </a:solidFill>
                <a:latin typeface="Comic Sans MS" pitchFamily="66" charset="0"/>
              </a:rPr>
              <a:t>/ </a:t>
            </a:r>
            <a:endParaRPr lang="fr-FR" sz="2400" b="1" dirty="0" smtClean="0">
              <a:solidFill>
                <a:srgbClr val="FF0000"/>
              </a:solidFill>
              <a:latin typeface="Comic Sans MS" pitchFamily="66" charset="0"/>
            </a:endParaRPr>
          </a:p>
          <a:p>
            <a:pPr algn="ctr" fontAlgn="auto">
              <a:spcBef>
                <a:spcPts val="0"/>
              </a:spcBef>
              <a:spcAft>
                <a:spcPts val="0"/>
              </a:spcAft>
              <a:defRPr/>
            </a:pPr>
            <a:r>
              <a:rPr lang="fr-FR" sz="2400" b="1" dirty="0" smtClean="0">
                <a:solidFill>
                  <a:srgbClr val="FF0000"/>
                </a:solidFill>
                <a:latin typeface="Comic Sans MS" pitchFamily="66" charset="0"/>
              </a:rPr>
              <a:t>in </a:t>
            </a:r>
            <a:r>
              <a:rPr lang="fr-FR" sz="2400" b="1" dirty="0">
                <a:solidFill>
                  <a:srgbClr val="FF0000"/>
                </a:solidFill>
                <a:latin typeface="Comic Sans MS" pitchFamily="66" charset="0"/>
              </a:rPr>
              <a:t>an </a:t>
            </a:r>
            <a:r>
              <a:rPr lang="fr-FR" sz="2400" b="1" dirty="0" err="1">
                <a:solidFill>
                  <a:srgbClr val="FF0000"/>
                </a:solidFill>
                <a:latin typeface="Comic Sans MS" pitchFamily="66" charset="0"/>
              </a:rPr>
              <a:t>attachment</a:t>
            </a:r>
            <a:endParaRPr lang="fr-FR" sz="2400" b="1" dirty="0">
              <a:solidFill>
                <a:srgbClr val="FF000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204864"/>
            <a:ext cx="8229600" cy="1143000"/>
          </a:xfrm>
        </p:spPr>
        <p:txBody>
          <a:bodyPr/>
          <a:lstStyle/>
          <a:p>
            <a:r>
              <a:rPr lang="en-US" b="1" u="sng" dirty="0"/>
              <a:t>VII. Match each symbol with how you say it:</a:t>
            </a:r>
            <a:r>
              <a:rPr lang="fr-FR" dirty="0"/>
              <a:t/>
            </a:r>
            <a:br>
              <a:rPr lang="fr-FR" dirty="0"/>
            </a:br>
            <a:endParaRPr lang="fr-FR" dirty="0"/>
          </a:p>
        </p:txBody>
      </p:sp>
    </p:spTree>
    <p:extLst>
      <p:ext uri="{BB962C8B-B14F-4D97-AF65-F5344CB8AC3E}">
        <p14:creationId xmlns:p14="http://schemas.microsoft.com/office/powerpoint/2010/main" val="36988178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468313" y="404813"/>
          <a:ext cx="8136904" cy="5718726"/>
        </p:xfrm>
        <a:graphic>
          <a:graphicData uri="http://schemas.openxmlformats.org/drawingml/2006/table">
            <a:tbl>
              <a:tblPr firstRow="1" bandRow="1">
                <a:tableStyleId>{2D5ABB26-0587-4C30-8999-92F81FD0307C}</a:tableStyleId>
              </a:tblPr>
              <a:tblGrid>
                <a:gridCol w="4464496">
                  <a:extLst>
                    <a:ext uri="{9D8B030D-6E8A-4147-A177-3AD203B41FA5}">
                      <a16:colId xmlns="" xmlns:a16="http://schemas.microsoft.com/office/drawing/2014/main" val="20000"/>
                    </a:ext>
                  </a:extLst>
                </a:gridCol>
                <a:gridCol w="3672408">
                  <a:extLst>
                    <a:ext uri="{9D8B030D-6E8A-4147-A177-3AD203B41FA5}">
                      <a16:colId xmlns="" xmlns:a16="http://schemas.microsoft.com/office/drawing/2014/main" val="20001"/>
                    </a:ext>
                  </a:extLst>
                </a:gridCol>
              </a:tblGrid>
              <a:tr h="1319016">
                <a:tc>
                  <a:txBody>
                    <a:bodyPr/>
                    <a:lstStyle/>
                    <a:p>
                      <a:endParaRPr lang="fr-FR" sz="2800" dirty="0"/>
                    </a:p>
                    <a:p>
                      <a:r>
                        <a:rPr lang="fr-FR" sz="2800" dirty="0"/>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fr-FR" sz="2800" dirty="0"/>
                    </a:p>
                    <a:p>
                      <a:r>
                        <a:rPr lang="fr-FR" sz="2800" dirty="0"/>
                        <a:t>.</a:t>
                      </a:r>
                    </a:p>
                    <a:p>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1319016">
                <a:tc>
                  <a:txBody>
                    <a:bodyPr/>
                    <a:lstStyle/>
                    <a:p>
                      <a:endParaRPr lang="fr-FR" sz="2800" dirty="0"/>
                    </a:p>
                    <a:p>
                      <a:r>
                        <a:rPr lang="fr-FR" sz="2800" dirty="0"/>
                        <a:t>h</a:t>
                      </a:r>
                    </a:p>
                    <a:p>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800" dirty="0"/>
                    </a:p>
                    <a:p>
                      <a:r>
                        <a:rPr lang="fr-FR" sz="28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1177206">
                <a:tc>
                  <a:txBody>
                    <a:bodyPr/>
                    <a:lstStyle/>
                    <a:p>
                      <a:endParaRPr lang="fr-FR" sz="2800" dirty="0"/>
                    </a:p>
                    <a:p>
                      <a:r>
                        <a:rPr lang="fr-FR" sz="28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800" dirty="0"/>
                    </a:p>
                    <a:p>
                      <a:r>
                        <a:rPr lang="fr-FR" sz="2800"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1729377">
                <a:tc>
                  <a:txBody>
                    <a:bodyPr/>
                    <a:lstStyle/>
                    <a:p>
                      <a:endParaRPr lang="fr-FR" sz="2800" dirty="0"/>
                    </a:p>
                    <a:p>
                      <a:r>
                        <a:rPr lang="fr-FR" sz="2800" dirty="0"/>
                        <a:t>_</a:t>
                      </a:r>
                    </a:p>
                    <a:p>
                      <a:endParaRPr lang="fr-FR" sz="2800" dirty="0"/>
                    </a:p>
                    <a:p>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2800" dirty="0"/>
                    </a:p>
                    <a:p>
                      <a:r>
                        <a:rPr lang="fr-FR" sz="2800" dirty="0"/>
                        <a:t>\</a:t>
                      </a:r>
                    </a:p>
                    <a:p>
                      <a:endParaRPr lang="fr-FR" sz="2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
        <p:nvSpPr>
          <p:cNvPr id="3" name="Rectangle 2"/>
          <p:cNvSpPr/>
          <p:nvPr/>
        </p:nvSpPr>
        <p:spPr>
          <a:xfrm>
            <a:off x="1187450" y="908050"/>
            <a:ext cx="2663825" cy="576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a:solidFill>
                  <a:srgbClr val="FF0000"/>
                </a:solidFill>
                <a:latin typeface="Comic Sans MS" pitchFamily="66" charset="0"/>
              </a:rPr>
              <a:t>Capital H</a:t>
            </a:r>
          </a:p>
        </p:txBody>
      </p:sp>
      <p:sp>
        <p:nvSpPr>
          <p:cNvPr id="4" name="Rectangle 3"/>
          <p:cNvSpPr/>
          <p:nvPr/>
        </p:nvSpPr>
        <p:spPr>
          <a:xfrm>
            <a:off x="755650" y="3429000"/>
            <a:ext cx="4032250" cy="792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err="1">
                <a:solidFill>
                  <a:srgbClr val="FF0000"/>
                </a:solidFill>
                <a:latin typeface="Comic Sans MS" pitchFamily="66" charset="0"/>
              </a:rPr>
              <a:t>hyphen</a:t>
            </a:r>
            <a:r>
              <a:rPr lang="fr-FR" sz="2800" dirty="0">
                <a:solidFill>
                  <a:srgbClr val="FF0000"/>
                </a:solidFill>
                <a:latin typeface="Comic Sans MS" pitchFamily="66" charset="0"/>
              </a:rPr>
              <a:t> (US)/</a:t>
            </a:r>
            <a:r>
              <a:rPr lang="fr-FR" sz="2800" dirty="0" err="1">
                <a:solidFill>
                  <a:srgbClr val="FF0000"/>
                </a:solidFill>
                <a:latin typeface="Comic Sans MS" pitchFamily="66" charset="0"/>
              </a:rPr>
              <a:t>dash</a:t>
            </a:r>
            <a:r>
              <a:rPr lang="fr-FR" sz="2800" dirty="0">
                <a:solidFill>
                  <a:srgbClr val="FF0000"/>
                </a:solidFill>
                <a:latin typeface="Comic Sans MS" pitchFamily="66" charset="0"/>
              </a:rPr>
              <a:t> (UK)</a:t>
            </a:r>
          </a:p>
        </p:txBody>
      </p:sp>
      <p:sp>
        <p:nvSpPr>
          <p:cNvPr id="5" name="Rectangle 4"/>
          <p:cNvSpPr/>
          <p:nvPr/>
        </p:nvSpPr>
        <p:spPr>
          <a:xfrm>
            <a:off x="971550" y="4868863"/>
            <a:ext cx="2663825" cy="576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err="1">
                <a:solidFill>
                  <a:srgbClr val="FF0000"/>
                </a:solidFill>
                <a:latin typeface="Comic Sans MS" pitchFamily="66" charset="0"/>
              </a:rPr>
              <a:t>underscore</a:t>
            </a:r>
            <a:endParaRPr lang="fr-FR" sz="2800" dirty="0">
              <a:solidFill>
                <a:srgbClr val="FF0000"/>
              </a:solidFill>
              <a:latin typeface="Comic Sans MS" pitchFamily="66" charset="0"/>
            </a:endParaRPr>
          </a:p>
        </p:txBody>
      </p:sp>
      <p:sp>
        <p:nvSpPr>
          <p:cNvPr id="6" name="Rectangle 5"/>
          <p:cNvSpPr/>
          <p:nvPr/>
        </p:nvSpPr>
        <p:spPr>
          <a:xfrm>
            <a:off x="5364163" y="908050"/>
            <a:ext cx="1800225" cy="576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a:solidFill>
                  <a:srgbClr val="FF0000"/>
                </a:solidFill>
                <a:latin typeface="Comic Sans MS" pitchFamily="66" charset="0"/>
              </a:rPr>
              <a:t>Dot </a:t>
            </a:r>
          </a:p>
        </p:txBody>
      </p:sp>
      <p:sp>
        <p:nvSpPr>
          <p:cNvPr id="7" name="Rectangle 6"/>
          <p:cNvSpPr/>
          <p:nvPr/>
        </p:nvSpPr>
        <p:spPr>
          <a:xfrm>
            <a:off x="5508625" y="2205038"/>
            <a:ext cx="1295400" cy="576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err="1">
                <a:solidFill>
                  <a:srgbClr val="FF0000"/>
                </a:solidFill>
                <a:latin typeface="Comic Sans MS" pitchFamily="66" charset="0"/>
              </a:rPr>
              <a:t>At</a:t>
            </a:r>
            <a:r>
              <a:rPr lang="fr-FR" sz="2800" dirty="0">
                <a:solidFill>
                  <a:srgbClr val="FF0000"/>
                </a:solidFill>
                <a:latin typeface="Comic Sans MS" pitchFamily="66" charset="0"/>
              </a:rPr>
              <a:t> </a:t>
            </a:r>
          </a:p>
        </p:txBody>
      </p:sp>
      <p:sp>
        <p:nvSpPr>
          <p:cNvPr id="8" name="Rectangle 7"/>
          <p:cNvSpPr/>
          <p:nvPr/>
        </p:nvSpPr>
        <p:spPr>
          <a:xfrm>
            <a:off x="5651500" y="3500438"/>
            <a:ext cx="1873250" cy="576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a:solidFill>
                  <a:srgbClr val="FF0000"/>
                </a:solidFill>
                <a:latin typeface="Comic Sans MS" pitchFamily="66" charset="0"/>
              </a:rPr>
              <a:t>Slash </a:t>
            </a:r>
          </a:p>
        </p:txBody>
      </p:sp>
      <p:sp>
        <p:nvSpPr>
          <p:cNvPr id="9" name="Rectangle 8"/>
          <p:cNvSpPr/>
          <p:nvPr/>
        </p:nvSpPr>
        <p:spPr>
          <a:xfrm>
            <a:off x="5651500" y="4724400"/>
            <a:ext cx="2665413" cy="576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a:solidFill>
                  <a:srgbClr val="FF0000"/>
                </a:solidFill>
                <a:latin typeface="Comic Sans MS" pitchFamily="66" charset="0"/>
              </a:rPr>
              <a:t>Back slash</a:t>
            </a:r>
          </a:p>
        </p:txBody>
      </p:sp>
      <p:sp>
        <p:nvSpPr>
          <p:cNvPr id="10" name="Rectangle 9"/>
          <p:cNvSpPr/>
          <p:nvPr/>
        </p:nvSpPr>
        <p:spPr>
          <a:xfrm>
            <a:off x="1258888" y="1989138"/>
            <a:ext cx="2665412" cy="5762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800" dirty="0" err="1">
                <a:solidFill>
                  <a:srgbClr val="FF0000"/>
                </a:solidFill>
                <a:latin typeface="Comic Sans MS" pitchFamily="66" charset="0"/>
              </a:rPr>
              <a:t>small</a:t>
            </a:r>
            <a:r>
              <a:rPr lang="fr-FR" sz="2800" dirty="0">
                <a:solidFill>
                  <a:srgbClr val="FF0000"/>
                </a:solidFill>
                <a:latin typeface="Comic Sans MS" pitchFamily="66" charset="0"/>
              </a:rPr>
              <a:t> ‘h’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down)">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146493"/>
            <a:ext cx="7992888" cy="1323439"/>
          </a:xfrm>
          <a:prstGeom prst="rect">
            <a:avLst/>
          </a:prstGeom>
        </p:spPr>
        <p:txBody>
          <a:bodyPr wrap="square">
            <a:spAutoFit/>
          </a:bodyPr>
          <a:lstStyle/>
          <a:p>
            <a:pPr marL="857250" indent="-857250" algn="ctr">
              <a:buAutoNum type="romanUcPeriod"/>
            </a:pPr>
            <a:r>
              <a:rPr lang="en-US" sz="4000" b="1" u="sng" dirty="0" smtClean="0"/>
              <a:t>Common </a:t>
            </a:r>
            <a:r>
              <a:rPr lang="en-US" sz="4000" b="1" u="sng" dirty="0"/>
              <a:t>layout </a:t>
            </a:r>
            <a:endParaRPr lang="en-US" sz="4000" b="1" u="sng" dirty="0" smtClean="0"/>
          </a:p>
          <a:p>
            <a:pPr algn="ctr"/>
            <a:r>
              <a:rPr lang="en-US" sz="4000" b="1" u="sng" dirty="0" smtClean="0"/>
              <a:t>of </a:t>
            </a:r>
            <a:r>
              <a:rPr lang="en-US" sz="4000" b="1" u="sng" dirty="0"/>
              <a:t>a formal cover letter</a:t>
            </a:r>
            <a:endParaRPr lang="fr-FR" sz="4000" b="1" dirty="0"/>
          </a:p>
        </p:txBody>
      </p:sp>
    </p:spTree>
    <p:extLst>
      <p:ext uri="{BB962C8B-B14F-4D97-AF65-F5344CB8AC3E}">
        <p14:creationId xmlns:p14="http://schemas.microsoft.com/office/powerpoint/2010/main" val="25185869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a:xfrm>
            <a:off x="468313" y="2349500"/>
            <a:ext cx="8229600" cy="1143000"/>
          </a:xfrm>
        </p:spPr>
        <p:txBody>
          <a:bodyPr/>
          <a:lstStyle/>
          <a:p>
            <a:r>
              <a:rPr lang="fr-FR" sz="4800" dirty="0" smtClean="0">
                <a:sym typeface="Wingdings"/>
              </a:rPr>
              <a:t> </a:t>
            </a:r>
            <a:r>
              <a:rPr lang="en-US" sz="4800" dirty="0" smtClean="0">
                <a:sym typeface="Wingdings"/>
              </a:rPr>
              <a:t>p</a:t>
            </a:r>
            <a:r>
              <a:rPr lang="en-US" sz="4800" dirty="0" smtClean="0"/>
              <a:t>ractice</a:t>
            </a:r>
            <a:r>
              <a:rPr lang="en-US" sz="4800" dirty="0"/>
              <a:t> : what </a:t>
            </a:r>
            <a:r>
              <a:rPr lang="en-US" sz="4800" dirty="0" smtClean="0"/>
              <a:t>are </a:t>
            </a:r>
            <a:r>
              <a:rPr lang="en-US" sz="4800" dirty="0"/>
              <a:t>your email </a:t>
            </a:r>
            <a:r>
              <a:rPr lang="en-US" sz="4800" dirty="0" smtClean="0"/>
              <a:t>address and </a:t>
            </a:r>
            <a:r>
              <a:rPr lang="en-US" sz="4800" smtClean="0"/>
              <a:t>phone number? </a:t>
            </a:r>
            <a:r>
              <a:rPr lang="en-US" sz="4800" dirty="0" smtClean="0"/>
              <a:t/>
            </a:r>
            <a:br>
              <a:rPr lang="en-US" sz="4800" dirty="0" smtClean="0"/>
            </a:br>
            <a:r>
              <a:rPr lang="en-US" sz="4800" dirty="0" smtClean="0"/>
              <a:t>(</a:t>
            </a:r>
            <a:r>
              <a:rPr lang="en-US" sz="4800" dirty="0"/>
              <a:t>work with a classmate)</a:t>
            </a:r>
            <a:endParaRPr lang="fr-FR" sz="4800" dirty="0"/>
          </a:p>
        </p:txBody>
      </p:sp>
    </p:spTree>
    <p:extLst>
      <p:ext uri="{BB962C8B-B14F-4D97-AF65-F5344CB8AC3E}">
        <p14:creationId xmlns:p14="http://schemas.microsoft.com/office/powerpoint/2010/main" val="4248568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3" name="Ellipse 2"/>
          <p:cNvSpPr/>
          <p:nvPr/>
        </p:nvSpPr>
        <p:spPr>
          <a:xfrm>
            <a:off x="6084888" y="404813"/>
            <a:ext cx="431800" cy="2873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 name="Rectangle 3"/>
          <p:cNvSpPr/>
          <p:nvPr/>
        </p:nvSpPr>
        <p:spPr>
          <a:xfrm>
            <a:off x="607313" y="2130937"/>
            <a:ext cx="8208962" cy="4402138"/>
          </a:xfrm>
          <a:prstGeom prst="rect">
            <a:avLst/>
          </a:prstGeom>
        </p:spPr>
        <p:txBody>
          <a:bodyPr>
            <a:spAutoFit/>
          </a:bodyPr>
          <a:lstStyle/>
          <a:p>
            <a:pPr marL="514350" indent="-514350" fontAlgn="auto">
              <a:spcBef>
                <a:spcPts val="0"/>
              </a:spcBef>
              <a:spcAft>
                <a:spcPts val="0"/>
              </a:spcAft>
              <a:buFontTx/>
              <a:buAutoNum type="arabicPeriod"/>
              <a:defRPr/>
            </a:pPr>
            <a:r>
              <a:rPr lang="en-US" sz="2800" b="1" dirty="0">
                <a:latin typeface="+mn-lt"/>
                <a:cs typeface="+mn-cs"/>
              </a:rPr>
              <a:t>The 	           	of the person you are writing to</a:t>
            </a:r>
          </a:p>
          <a:p>
            <a:pPr fontAlgn="auto">
              <a:spcBef>
                <a:spcPts val="0"/>
              </a:spcBef>
              <a:spcAft>
                <a:spcPts val="0"/>
              </a:spcAft>
              <a:defRPr/>
            </a:pPr>
            <a:r>
              <a:rPr lang="en-US" sz="2800" dirty="0">
                <a:latin typeface="+mn-lt"/>
                <a:cs typeface="+mn-cs"/>
              </a:rPr>
              <a:t/>
            </a:r>
            <a:br>
              <a:rPr lang="en-US" sz="2800" dirty="0">
                <a:latin typeface="+mn-lt"/>
                <a:cs typeface="+mn-cs"/>
              </a:rPr>
            </a:br>
            <a:r>
              <a:rPr lang="en-US" sz="2800" dirty="0">
                <a:latin typeface="+mn-lt"/>
                <a:cs typeface="+mn-cs"/>
              </a:rPr>
              <a:t>The inside address should be written on the left, starting below your address.</a:t>
            </a:r>
          </a:p>
          <a:p>
            <a:pPr fontAlgn="auto">
              <a:spcBef>
                <a:spcPts val="0"/>
              </a:spcBef>
              <a:spcAft>
                <a:spcPts val="0"/>
              </a:spcAft>
              <a:defRPr/>
            </a:pPr>
            <a:endParaRPr lang="en-US" sz="2800" dirty="0">
              <a:latin typeface="+mn-lt"/>
              <a:cs typeface="+mn-cs"/>
            </a:endParaRPr>
          </a:p>
          <a:p>
            <a:pPr fontAlgn="auto">
              <a:spcBef>
                <a:spcPts val="0"/>
              </a:spcBef>
              <a:spcAft>
                <a:spcPts val="0"/>
              </a:spcAft>
              <a:defRPr/>
            </a:pPr>
            <a:r>
              <a:rPr lang="en-US" sz="2800" dirty="0">
                <a:latin typeface="+mn-lt"/>
                <a:cs typeface="+mn-cs"/>
              </a:rPr>
              <a:t>2. </a:t>
            </a:r>
            <a:r>
              <a:rPr lang="en-US" sz="2800" b="1" dirty="0">
                <a:latin typeface="+mn-lt"/>
                <a:cs typeface="+mn-cs"/>
              </a:rPr>
              <a:t>Your</a:t>
            </a:r>
            <a:endParaRPr lang="fr-FR" sz="2800" dirty="0">
              <a:latin typeface="+mn-lt"/>
              <a:cs typeface="+mn-cs"/>
            </a:endParaRPr>
          </a:p>
          <a:p>
            <a:pPr fontAlgn="auto">
              <a:spcBef>
                <a:spcPts val="0"/>
              </a:spcBef>
              <a:spcAft>
                <a:spcPts val="0"/>
              </a:spcAft>
              <a:defRPr/>
            </a:pPr>
            <a:r>
              <a:rPr lang="en-US" sz="2800" dirty="0">
                <a:latin typeface="+mn-lt"/>
                <a:cs typeface="+mn-cs"/>
              </a:rPr>
              <a:t>The return address should be written in the top right-hand corner of the letter.</a:t>
            </a:r>
          </a:p>
          <a:p>
            <a:pPr fontAlgn="auto">
              <a:spcBef>
                <a:spcPts val="0"/>
              </a:spcBef>
              <a:spcAft>
                <a:spcPts val="0"/>
              </a:spcAft>
              <a:defRPr/>
            </a:pPr>
            <a:endParaRPr lang="en-US" sz="2800" dirty="0">
              <a:latin typeface="+mn-lt"/>
              <a:cs typeface="+mn-cs"/>
            </a:endParaRPr>
          </a:p>
          <a:p>
            <a:pPr fontAlgn="auto">
              <a:spcBef>
                <a:spcPts val="0"/>
              </a:spcBef>
              <a:spcAft>
                <a:spcPts val="0"/>
              </a:spcAft>
              <a:defRPr/>
            </a:pPr>
            <a:r>
              <a:rPr lang="fr-FR" sz="2800" dirty="0">
                <a:latin typeface="+mn-lt"/>
                <a:cs typeface="+mn-cs"/>
              </a:rPr>
              <a:t>Tel:</a:t>
            </a:r>
          </a:p>
        </p:txBody>
      </p:sp>
      <p:sp>
        <p:nvSpPr>
          <p:cNvPr id="5" name="ZoneTexte 4"/>
          <p:cNvSpPr txBox="1">
            <a:spLocks noChangeArrowheads="1"/>
          </p:cNvSpPr>
          <p:nvPr/>
        </p:nvSpPr>
        <p:spPr bwMode="auto">
          <a:xfrm>
            <a:off x="1860550" y="2074863"/>
            <a:ext cx="1512888" cy="585787"/>
          </a:xfrm>
          <a:prstGeom prst="rect">
            <a:avLst/>
          </a:prstGeom>
          <a:noFill/>
          <a:ln w="9525">
            <a:noFill/>
            <a:miter lim="800000"/>
            <a:headEnd/>
            <a:tailEnd/>
          </a:ln>
        </p:spPr>
        <p:txBody>
          <a:bodyPr>
            <a:spAutoFit/>
          </a:bodyPr>
          <a:lstStyle/>
          <a:p>
            <a:r>
              <a:rPr lang="fr-FR" sz="3200" b="1" dirty="0" err="1">
                <a:solidFill>
                  <a:srgbClr val="FF0000"/>
                </a:solidFill>
                <a:latin typeface="Calibri" pitchFamily="34" charset="0"/>
              </a:rPr>
              <a:t>address</a:t>
            </a:r>
            <a:endParaRPr lang="fr-FR" sz="3200" b="1" dirty="0">
              <a:solidFill>
                <a:srgbClr val="FF0000"/>
              </a:solidFill>
              <a:latin typeface="Calibri" pitchFamily="34" charset="0"/>
            </a:endParaRPr>
          </a:p>
        </p:txBody>
      </p:sp>
      <p:sp>
        <p:nvSpPr>
          <p:cNvPr id="7" name="ZoneTexte 6"/>
          <p:cNvSpPr txBox="1">
            <a:spLocks noChangeArrowheads="1"/>
          </p:cNvSpPr>
          <p:nvPr/>
        </p:nvSpPr>
        <p:spPr bwMode="auto">
          <a:xfrm>
            <a:off x="1892300" y="4149725"/>
            <a:ext cx="1511300" cy="584200"/>
          </a:xfrm>
          <a:prstGeom prst="rect">
            <a:avLst/>
          </a:prstGeom>
          <a:noFill/>
          <a:ln w="9525">
            <a:noFill/>
            <a:miter lim="800000"/>
            <a:headEnd/>
            <a:tailEnd/>
          </a:ln>
        </p:spPr>
        <p:txBody>
          <a:bodyPr>
            <a:spAutoFit/>
          </a:bodyPr>
          <a:lstStyle/>
          <a:p>
            <a:r>
              <a:rPr lang="fr-FR" sz="3200" b="1">
                <a:solidFill>
                  <a:srgbClr val="FF0000"/>
                </a:solidFill>
                <a:latin typeface="Calibri" pitchFamily="34" charset="0"/>
              </a:rPr>
              <a:t>address</a:t>
            </a:r>
          </a:p>
        </p:txBody>
      </p:sp>
      <p:sp>
        <p:nvSpPr>
          <p:cNvPr id="8" name="Ellipse 7"/>
          <p:cNvSpPr/>
          <p:nvPr/>
        </p:nvSpPr>
        <p:spPr>
          <a:xfrm>
            <a:off x="8497888" y="252413"/>
            <a:ext cx="414337" cy="431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9" name="ZoneTexte 8"/>
          <p:cNvSpPr txBox="1">
            <a:spLocks noChangeArrowheads="1"/>
          </p:cNvSpPr>
          <p:nvPr/>
        </p:nvSpPr>
        <p:spPr bwMode="auto">
          <a:xfrm>
            <a:off x="1331913" y="5876925"/>
            <a:ext cx="5616351" cy="584775"/>
          </a:xfrm>
          <a:prstGeom prst="rect">
            <a:avLst/>
          </a:prstGeom>
          <a:noFill/>
          <a:ln w="9525">
            <a:noFill/>
            <a:miter lim="800000"/>
            <a:headEnd/>
            <a:tailEnd/>
          </a:ln>
        </p:spPr>
        <p:txBody>
          <a:bodyPr wrap="square">
            <a:spAutoFit/>
          </a:bodyPr>
          <a:lstStyle/>
          <a:p>
            <a:r>
              <a:rPr lang="fr-FR" sz="3200" b="1" dirty="0">
                <a:solidFill>
                  <a:srgbClr val="FF0000"/>
                </a:solidFill>
                <a:latin typeface="Calibri" pitchFamily="34" charset="0"/>
              </a:rPr>
              <a:t>+33 </a:t>
            </a:r>
            <a:r>
              <a:rPr lang="fr-FR" sz="3200" b="1" dirty="0" smtClean="0">
                <a:solidFill>
                  <a:srgbClr val="FF0000"/>
                </a:solidFill>
                <a:latin typeface="Calibri" pitchFamily="34" charset="0"/>
              </a:rPr>
              <a:t>6- xx-xx-xx-xx (+ exemples)</a:t>
            </a:r>
            <a:endParaRPr lang="fr-FR" sz="3200" b="1" dirty="0">
              <a:solidFill>
                <a:srgbClr val="FF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3"/>
                                        </p:tgtEl>
                                      </p:cBhvr>
                                    </p:animEffect>
                                    <p:set>
                                      <p:cBhvr>
                                        <p:cTn id="17" dur="1" fill="hold">
                                          <p:stCondLst>
                                            <p:cond delay="19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5" grpId="0"/>
      <p:bldP spid="7" grpId="0"/>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4338" name="Rectangle 3"/>
          <p:cNvSpPr>
            <a:spLocks noChangeArrowheads="1"/>
          </p:cNvSpPr>
          <p:nvPr/>
        </p:nvSpPr>
        <p:spPr bwMode="auto">
          <a:xfrm>
            <a:off x="485775" y="1773238"/>
            <a:ext cx="7615238" cy="4154487"/>
          </a:xfrm>
          <a:prstGeom prst="rect">
            <a:avLst/>
          </a:prstGeom>
          <a:noFill/>
          <a:ln w="9525">
            <a:noFill/>
            <a:miter lim="800000"/>
            <a:headEnd/>
            <a:tailEnd/>
          </a:ln>
        </p:spPr>
        <p:txBody>
          <a:bodyPr>
            <a:spAutoFit/>
          </a:bodyPr>
          <a:lstStyle/>
          <a:p>
            <a:r>
              <a:rPr lang="en-US" sz="2400" b="1" dirty="0">
                <a:latin typeface="Calibri" pitchFamily="34" charset="0"/>
              </a:rPr>
              <a:t>3. Date</a:t>
            </a:r>
            <a:endParaRPr lang="fr-FR" sz="2400" dirty="0">
              <a:latin typeface="Calibri" pitchFamily="34" charset="0"/>
            </a:endParaRPr>
          </a:p>
          <a:p>
            <a:pPr algn="just"/>
            <a:r>
              <a:rPr lang="en-US" sz="2400" dirty="0">
                <a:latin typeface="Calibri" pitchFamily="34" charset="0"/>
              </a:rPr>
              <a:t>Different people put the date on different sides of the page. You can write this on the right or the left on the line after the address you are writing to. Write the 		    as a word.</a:t>
            </a:r>
          </a:p>
          <a:p>
            <a:endParaRPr lang="fr-FR" sz="2400" dirty="0">
              <a:latin typeface="Calibri" pitchFamily="34" charset="0"/>
            </a:endParaRPr>
          </a:p>
          <a:p>
            <a:r>
              <a:rPr lang="en-US" sz="2400" dirty="0">
                <a:latin typeface="Calibri" pitchFamily="34" charset="0"/>
              </a:rPr>
              <a:t>Write the following </a:t>
            </a:r>
            <a:r>
              <a:rPr lang="en-US" sz="2400" b="1" dirty="0">
                <a:latin typeface="Calibri" pitchFamily="34" charset="0"/>
              </a:rPr>
              <a:t>dates in English:</a:t>
            </a:r>
            <a:endParaRPr lang="fr-FR" sz="2400" b="1" dirty="0">
              <a:latin typeface="Calibri" pitchFamily="34" charset="0"/>
            </a:endParaRPr>
          </a:p>
          <a:p>
            <a:r>
              <a:rPr lang="en-US" sz="2400" b="1" dirty="0">
                <a:latin typeface="Calibri" pitchFamily="34" charset="0"/>
              </a:rPr>
              <a:t>12 </a:t>
            </a:r>
            <a:r>
              <a:rPr lang="en-US" sz="2400" b="1" dirty="0" err="1">
                <a:latin typeface="Calibri" pitchFamily="34" charset="0"/>
              </a:rPr>
              <a:t>octobre</a:t>
            </a:r>
            <a:r>
              <a:rPr lang="en-US" sz="2400" b="1" dirty="0">
                <a:latin typeface="Calibri" pitchFamily="34" charset="0"/>
              </a:rPr>
              <a:t> </a:t>
            </a:r>
            <a:r>
              <a:rPr lang="en-US" sz="2400" b="1" dirty="0" smtClean="0">
                <a:latin typeface="Calibri" pitchFamily="34" charset="0"/>
              </a:rPr>
              <a:t>2021 </a:t>
            </a:r>
            <a:r>
              <a:rPr lang="en-US" sz="2400" b="1" dirty="0">
                <a:latin typeface="Calibri" pitchFamily="34" charset="0"/>
              </a:rPr>
              <a:t>:</a:t>
            </a:r>
            <a:endParaRPr lang="fr-FR" sz="2400" b="1" dirty="0">
              <a:latin typeface="Calibri" pitchFamily="34" charset="0"/>
            </a:endParaRPr>
          </a:p>
          <a:p>
            <a:r>
              <a:rPr lang="en-US" sz="2400" b="1" dirty="0" err="1">
                <a:latin typeface="Calibri" pitchFamily="34" charset="0"/>
              </a:rPr>
              <a:t>mardi</a:t>
            </a:r>
            <a:r>
              <a:rPr lang="en-US" sz="2400" b="1" dirty="0">
                <a:latin typeface="Calibri" pitchFamily="34" charset="0"/>
              </a:rPr>
              <a:t> 5 </a:t>
            </a:r>
            <a:r>
              <a:rPr lang="en-US" sz="2400" b="1" dirty="0" err="1">
                <a:latin typeface="Calibri" pitchFamily="34" charset="0"/>
              </a:rPr>
              <a:t>juillet</a:t>
            </a:r>
            <a:r>
              <a:rPr lang="en-US" sz="2400" b="1" dirty="0">
                <a:latin typeface="Calibri" pitchFamily="34" charset="0"/>
              </a:rPr>
              <a:t> </a:t>
            </a:r>
            <a:r>
              <a:rPr lang="en-US" sz="2400" b="1" dirty="0" smtClean="0">
                <a:latin typeface="Calibri" pitchFamily="34" charset="0"/>
              </a:rPr>
              <a:t>2020 </a:t>
            </a:r>
            <a:r>
              <a:rPr lang="en-US" sz="2400" b="1" dirty="0">
                <a:latin typeface="Calibri" pitchFamily="34" charset="0"/>
              </a:rPr>
              <a:t>:</a:t>
            </a:r>
            <a:endParaRPr lang="fr-FR" sz="2400" b="1" dirty="0">
              <a:latin typeface="Calibri" pitchFamily="34" charset="0"/>
            </a:endParaRPr>
          </a:p>
          <a:p>
            <a:r>
              <a:rPr lang="en-US" sz="2400" b="1" dirty="0">
                <a:latin typeface="Calibri" pitchFamily="34" charset="0"/>
              </a:rPr>
              <a:t>21 </a:t>
            </a:r>
            <a:r>
              <a:rPr lang="en-US" sz="2400" b="1" dirty="0" err="1">
                <a:latin typeface="Calibri" pitchFamily="34" charset="0"/>
              </a:rPr>
              <a:t>février</a:t>
            </a:r>
            <a:r>
              <a:rPr lang="en-US" sz="2400" b="1" dirty="0">
                <a:latin typeface="Calibri" pitchFamily="34" charset="0"/>
              </a:rPr>
              <a:t> 1999 :</a:t>
            </a:r>
            <a:endParaRPr lang="fr-FR" sz="2400" b="1" dirty="0">
              <a:latin typeface="Calibri" pitchFamily="34" charset="0"/>
            </a:endParaRPr>
          </a:p>
          <a:p>
            <a:r>
              <a:rPr lang="en-US" sz="2400" b="1" dirty="0" err="1">
                <a:latin typeface="Calibri" pitchFamily="34" charset="0"/>
              </a:rPr>
              <a:t>mercredi</a:t>
            </a:r>
            <a:r>
              <a:rPr lang="en-US" sz="2400" b="1" dirty="0">
                <a:latin typeface="Calibri" pitchFamily="34" charset="0"/>
              </a:rPr>
              <a:t> </a:t>
            </a:r>
            <a:r>
              <a:rPr lang="en-US" sz="2400" b="1" dirty="0" smtClean="0">
                <a:latin typeface="Calibri" pitchFamily="34" charset="0"/>
              </a:rPr>
              <a:t>16 </a:t>
            </a:r>
            <a:r>
              <a:rPr lang="en-US" sz="2400" b="1" dirty="0" err="1">
                <a:latin typeface="Calibri" pitchFamily="34" charset="0"/>
              </a:rPr>
              <a:t>juin</a:t>
            </a:r>
            <a:r>
              <a:rPr lang="en-US" sz="2400" b="1" dirty="0">
                <a:latin typeface="Calibri" pitchFamily="34" charset="0"/>
              </a:rPr>
              <a:t> :</a:t>
            </a:r>
            <a:endParaRPr lang="fr-FR" sz="2400" b="1" dirty="0">
              <a:latin typeface="Calibri" pitchFamily="34" charset="0"/>
            </a:endParaRPr>
          </a:p>
        </p:txBody>
      </p:sp>
      <p:sp>
        <p:nvSpPr>
          <p:cNvPr id="5" name="ZoneTexte 4"/>
          <p:cNvSpPr txBox="1">
            <a:spLocks noChangeArrowheads="1"/>
          </p:cNvSpPr>
          <p:nvPr/>
        </p:nvSpPr>
        <p:spPr bwMode="auto">
          <a:xfrm>
            <a:off x="5795963" y="2882900"/>
            <a:ext cx="1296987" cy="460375"/>
          </a:xfrm>
          <a:prstGeom prst="rect">
            <a:avLst/>
          </a:prstGeom>
          <a:noFill/>
          <a:ln w="9525">
            <a:noFill/>
            <a:miter lim="800000"/>
            <a:headEnd/>
            <a:tailEnd/>
          </a:ln>
        </p:spPr>
        <p:txBody>
          <a:bodyPr>
            <a:spAutoFit/>
          </a:bodyPr>
          <a:lstStyle/>
          <a:p>
            <a:r>
              <a:rPr lang="fr-FR" sz="2400" b="1">
                <a:solidFill>
                  <a:srgbClr val="FF0000"/>
                </a:solidFill>
                <a:latin typeface="Calibri" pitchFamily="34" charset="0"/>
              </a:rPr>
              <a:t>month</a:t>
            </a:r>
          </a:p>
        </p:txBody>
      </p:sp>
      <p:sp>
        <p:nvSpPr>
          <p:cNvPr id="6" name="ZoneTexte 5"/>
          <p:cNvSpPr txBox="1">
            <a:spLocks noChangeArrowheads="1"/>
          </p:cNvSpPr>
          <p:nvPr/>
        </p:nvSpPr>
        <p:spPr bwMode="auto">
          <a:xfrm>
            <a:off x="2843212" y="5103813"/>
            <a:ext cx="3673003" cy="400110"/>
          </a:xfrm>
          <a:prstGeom prst="rect">
            <a:avLst/>
          </a:prstGeom>
          <a:noFill/>
          <a:ln w="9525">
            <a:noFill/>
            <a:miter lim="800000"/>
            <a:headEnd/>
            <a:tailEnd/>
          </a:ln>
        </p:spPr>
        <p:txBody>
          <a:bodyPr wrap="square">
            <a:spAutoFit/>
          </a:bodyPr>
          <a:lstStyle/>
          <a:p>
            <a:r>
              <a:rPr lang="fr-FR" sz="2000" b="1" dirty="0" err="1">
                <a:solidFill>
                  <a:srgbClr val="FF0000"/>
                </a:solidFill>
                <a:latin typeface="Calibri" pitchFamily="34" charset="0"/>
              </a:rPr>
              <a:t>February</a:t>
            </a:r>
            <a:r>
              <a:rPr lang="fr-FR" sz="2000" b="1" dirty="0">
                <a:solidFill>
                  <a:srgbClr val="FF0000"/>
                </a:solidFill>
                <a:latin typeface="Calibri" pitchFamily="34" charset="0"/>
              </a:rPr>
              <a:t> 21(</a:t>
            </a:r>
            <a:r>
              <a:rPr lang="fr-FR" sz="2000" b="1" baseline="30000" dirty="0">
                <a:solidFill>
                  <a:srgbClr val="FF0000"/>
                </a:solidFill>
                <a:latin typeface="Calibri" pitchFamily="34" charset="0"/>
              </a:rPr>
              <a:t>st)</a:t>
            </a:r>
            <a:r>
              <a:rPr lang="fr-FR" sz="2000" b="1" dirty="0">
                <a:solidFill>
                  <a:srgbClr val="FF0000"/>
                </a:solidFill>
                <a:latin typeface="Calibri" pitchFamily="34" charset="0"/>
              </a:rPr>
              <a:t>, 1999</a:t>
            </a:r>
          </a:p>
        </p:txBody>
      </p:sp>
      <p:sp>
        <p:nvSpPr>
          <p:cNvPr id="7" name="ZoneTexte 6"/>
          <p:cNvSpPr txBox="1">
            <a:spLocks noChangeArrowheads="1"/>
          </p:cNvSpPr>
          <p:nvPr/>
        </p:nvSpPr>
        <p:spPr bwMode="auto">
          <a:xfrm>
            <a:off x="2881313" y="5492750"/>
            <a:ext cx="2986087" cy="40005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Wednesday</a:t>
            </a:r>
            <a:r>
              <a:rPr lang="fr-FR" sz="2000" b="1" dirty="0">
                <a:solidFill>
                  <a:srgbClr val="FF0000"/>
                </a:solidFill>
                <a:latin typeface="Calibri" pitchFamily="34" charset="0"/>
              </a:rPr>
              <a:t>, </a:t>
            </a:r>
            <a:r>
              <a:rPr lang="fr-FR" sz="2000" b="1" dirty="0" err="1">
                <a:solidFill>
                  <a:srgbClr val="FF0000"/>
                </a:solidFill>
                <a:latin typeface="Calibri" pitchFamily="34" charset="0"/>
              </a:rPr>
              <a:t>June</a:t>
            </a:r>
            <a:r>
              <a:rPr lang="fr-FR" sz="2000" b="1" dirty="0">
                <a:solidFill>
                  <a:srgbClr val="FF0000"/>
                </a:solidFill>
                <a:latin typeface="Calibri" pitchFamily="34" charset="0"/>
              </a:rPr>
              <a:t> </a:t>
            </a:r>
            <a:r>
              <a:rPr lang="fr-FR" sz="2000" b="1" dirty="0" smtClean="0">
                <a:solidFill>
                  <a:srgbClr val="FF0000"/>
                </a:solidFill>
                <a:latin typeface="Calibri" pitchFamily="34" charset="0"/>
              </a:rPr>
              <a:t>16</a:t>
            </a:r>
            <a:endParaRPr lang="fr-FR" sz="2000" b="1" baseline="30000" dirty="0">
              <a:solidFill>
                <a:srgbClr val="FF0000"/>
              </a:solidFill>
              <a:latin typeface="Calibri" pitchFamily="34" charset="0"/>
            </a:endParaRPr>
          </a:p>
        </p:txBody>
      </p:sp>
      <p:sp>
        <p:nvSpPr>
          <p:cNvPr id="8" name="ZoneTexte 7"/>
          <p:cNvSpPr txBox="1">
            <a:spLocks noChangeArrowheads="1"/>
          </p:cNvSpPr>
          <p:nvPr/>
        </p:nvSpPr>
        <p:spPr bwMode="auto">
          <a:xfrm>
            <a:off x="3347864" y="4734689"/>
            <a:ext cx="3959226" cy="400110"/>
          </a:xfrm>
          <a:prstGeom prst="rect">
            <a:avLst/>
          </a:prstGeom>
          <a:noFill/>
          <a:ln w="9525">
            <a:noFill/>
            <a:miter lim="800000"/>
            <a:headEnd/>
            <a:tailEnd/>
          </a:ln>
        </p:spPr>
        <p:txBody>
          <a:bodyPr wrap="square">
            <a:spAutoFit/>
          </a:bodyPr>
          <a:lstStyle/>
          <a:p>
            <a:r>
              <a:rPr lang="fr-FR" sz="2000" b="1" dirty="0">
                <a:solidFill>
                  <a:srgbClr val="FF0000"/>
                </a:solidFill>
                <a:latin typeface="Calibri" pitchFamily="34" charset="0"/>
              </a:rPr>
              <a:t>Tuesday, July 5(</a:t>
            </a:r>
            <a:r>
              <a:rPr lang="fr-FR" sz="2000" b="1" baseline="30000" dirty="0">
                <a:solidFill>
                  <a:srgbClr val="FF0000"/>
                </a:solidFill>
                <a:latin typeface="Calibri" pitchFamily="34" charset="0"/>
              </a:rPr>
              <a:t>th)</a:t>
            </a:r>
            <a:r>
              <a:rPr lang="fr-FR" sz="2000" b="1" dirty="0">
                <a:solidFill>
                  <a:srgbClr val="FF0000"/>
                </a:solidFill>
                <a:latin typeface="Calibri" pitchFamily="34" charset="0"/>
              </a:rPr>
              <a:t>, 2020</a:t>
            </a:r>
          </a:p>
        </p:txBody>
      </p:sp>
      <p:sp>
        <p:nvSpPr>
          <p:cNvPr id="9" name="ZoneTexte 8"/>
          <p:cNvSpPr txBox="1">
            <a:spLocks noChangeArrowheads="1"/>
          </p:cNvSpPr>
          <p:nvPr/>
        </p:nvSpPr>
        <p:spPr bwMode="auto">
          <a:xfrm>
            <a:off x="2852738" y="4365625"/>
            <a:ext cx="2303462" cy="400110"/>
          </a:xfrm>
          <a:prstGeom prst="rect">
            <a:avLst/>
          </a:prstGeom>
          <a:noFill/>
          <a:ln w="9525">
            <a:noFill/>
            <a:miter lim="800000"/>
            <a:headEnd/>
            <a:tailEnd/>
          </a:ln>
        </p:spPr>
        <p:txBody>
          <a:bodyPr>
            <a:spAutoFit/>
          </a:bodyPr>
          <a:lstStyle/>
          <a:p>
            <a:r>
              <a:rPr lang="fr-FR" sz="2000" b="1" dirty="0" err="1">
                <a:solidFill>
                  <a:srgbClr val="FF0000"/>
                </a:solidFill>
                <a:latin typeface="Calibri" pitchFamily="34" charset="0"/>
              </a:rPr>
              <a:t>October</a:t>
            </a:r>
            <a:r>
              <a:rPr lang="fr-FR" sz="2000" b="1" dirty="0">
                <a:solidFill>
                  <a:srgbClr val="FF0000"/>
                </a:solidFill>
                <a:latin typeface="Calibri" pitchFamily="34" charset="0"/>
              </a:rPr>
              <a:t> </a:t>
            </a:r>
            <a:r>
              <a:rPr lang="fr-FR" sz="2000" b="1" dirty="0" smtClean="0">
                <a:solidFill>
                  <a:srgbClr val="FF0000"/>
                </a:solidFill>
                <a:latin typeface="Calibri" pitchFamily="34" charset="0"/>
              </a:rPr>
              <a:t>12(</a:t>
            </a:r>
            <a:r>
              <a:rPr lang="fr-FR" sz="2000" b="1" baseline="30000" dirty="0" smtClean="0">
                <a:solidFill>
                  <a:srgbClr val="FF0000"/>
                </a:solidFill>
                <a:latin typeface="Calibri" pitchFamily="34" charset="0"/>
              </a:rPr>
              <a:t>th</a:t>
            </a:r>
            <a:r>
              <a:rPr lang="fr-FR" sz="2000" b="1" baseline="30000" dirty="0">
                <a:solidFill>
                  <a:srgbClr val="FF0000"/>
                </a:solidFill>
                <a:latin typeface="Calibri" pitchFamily="34" charset="0"/>
              </a:rPr>
              <a:t>)</a:t>
            </a:r>
            <a:r>
              <a:rPr lang="fr-FR" sz="2000" b="1" dirty="0">
                <a:solidFill>
                  <a:srgbClr val="FF0000"/>
                </a:solidFill>
                <a:latin typeface="Calibri" pitchFamily="34" charset="0"/>
              </a:rPr>
              <a:t>, </a:t>
            </a:r>
            <a:r>
              <a:rPr lang="fr-FR" sz="2000" b="1" dirty="0" smtClean="0">
                <a:solidFill>
                  <a:srgbClr val="FF0000"/>
                </a:solidFill>
                <a:latin typeface="Calibri" pitchFamily="34" charset="0"/>
              </a:rPr>
              <a:t>2021</a:t>
            </a:r>
            <a:endParaRPr lang="fr-FR" sz="2000" b="1" dirty="0">
              <a:solidFill>
                <a:srgbClr val="FF0000"/>
              </a:solidFill>
              <a:latin typeface="Calibri" pitchFamily="34" charset="0"/>
            </a:endParaRPr>
          </a:p>
        </p:txBody>
      </p:sp>
      <p:sp>
        <p:nvSpPr>
          <p:cNvPr id="10" name="Ellipse 9"/>
          <p:cNvSpPr/>
          <p:nvPr/>
        </p:nvSpPr>
        <p:spPr>
          <a:xfrm>
            <a:off x="8509000" y="620713"/>
            <a:ext cx="431800" cy="3603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1)">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5362" name="Rectangle 2"/>
          <p:cNvSpPr>
            <a:spLocks noChangeArrowheads="1"/>
          </p:cNvSpPr>
          <p:nvPr/>
        </p:nvSpPr>
        <p:spPr bwMode="auto">
          <a:xfrm>
            <a:off x="684213" y="1582738"/>
            <a:ext cx="8064500" cy="4893647"/>
          </a:xfrm>
          <a:prstGeom prst="rect">
            <a:avLst/>
          </a:prstGeom>
          <a:noFill/>
          <a:ln w="9525">
            <a:noFill/>
            <a:miter lim="800000"/>
            <a:headEnd/>
            <a:tailEnd/>
          </a:ln>
        </p:spPr>
        <p:txBody>
          <a:bodyPr>
            <a:spAutoFit/>
          </a:bodyPr>
          <a:lstStyle/>
          <a:p>
            <a:r>
              <a:rPr lang="en-US" sz="2400" b="1" dirty="0">
                <a:latin typeface="Calibri" pitchFamily="34" charset="0"/>
              </a:rPr>
              <a:t>4. Salutation or greeting</a:t>
            </a:r>
          </a:p>
          <a:p>
            <a:endParaRPr lang="fr-FR" sz="2400" dirty="0">
              <a:latin typeface="Calibri" pitchFamily="34" charset="0"/>
            </a:endParaRPr>
          </a:p>
          <a:p>
            <a:r>
              <a:rPr lang="en-US" sz="2400" b="1" dirty="0">
                <a:latin typeface="Calibri" pitchFamily="34" charset="0"/>
              </a:rPr>
              <a:t>a) </a:t>
            </a:r>
            <a:r>
              <a:rPr lang="en-US" sz="2400" dirty="0">
                <a:latin typeface="Calibri" pitchFamily="34" charset="0"/>
              </a:rPr>
              <a:t>If you do </a:t>
            </a:r>
            <a:r>
              <a:rPr lang="en-US" sz="2400" b="1" u="sng" dirty="0">
                <a:latin typeface="Calibri" pitchFamily="34" charset="0"/>
              </a:rPr>
              <a:t>not</a:t>
            </a:r>
            <a:r>
              <a:rPr lang="en-US" sz="2400" dirty="0">
                <a:latin typeface="Calibri" pitchFamily="34" charset="0"/>
              </a:rPr>
              <a:t> know the name of the person you are writing to, use the following form:</a:t>
            </a:r>
            <a:endParaRPr lang="fr-FR" sz="2400" dirty="0">
              <a:latin typeface="Calibri" pitchFamily="34" charset="0"/>
            </a:endParaRPr>
          </a:p>
          <a:p>
            <a:r>
              <a:rPr lang="en-US" sz="2400" dirty="0" smtClean="0">
                <a:latin typeface="Calibri" pitchFamily="34" charset="0"/>
              </a:rPr>
              <a:t>(</a:t>
            </a:r>
            <a:r>
              <a:rPr lang="en-US" sz="2400" dirty="0">
                <a:latin typeface="Calibri" pitchFamily="34" charset="0"/>
              </a:rPr>
              <a:t>t</a:t>
            </a:r>
            <a:r>
              <a:rPr lang="en-US" sz="2400" dirty="0" smtClean="0">
                <a:latin typeface="Calibri" pitchFamily="34" charset="0"/>
              </a:rPr>
              <a:t>ry </a:t>
            </a:r>
            <a:r>
              <a:rPr lang="en-US" sz="2400" dirty="0">
                <a:latin typeface="Calibri" pitchFamily="34" charset="0"/>
              </a:rPr>
              <a:t>to find out a name.) </a:t>
            </a:r>
          </a:p>
          <a:p>
            <a:endParaRPr lang="fr-FR" sz="2400" dirty="0">
              <a:latin typeface="Calibri" pitchFamily="34" charset="0"/>
            </a:endParaRPr>
          </a:p>
          <a:p>
            <a:r>
              <a:rPr lang="en-US" sz="2400" b="1" dirty="0">
                <a:latin typeface="Calibri" pitchFamily="34" charset="0"/>
              </a:rPr>
              <a:t>b)</a:t>
            </a:r>
            <a:r>
              <a:rPr lang="en-US" sz="2400" dirty="0">
                <a:latin typeface="Calibri" pitchFamily="34" charset="0"/>
              </a:rPr>
              <a:t> If </a:t>
            </a:r>
            <a:r>
              <a:rPr lang="en-US" sz="2400" b="1" u="sng" dirty="0">
                <a:latin typeface="Calibri" pitchFamily="34" charset="0"/>
              </a:rPr>
              <a:t>you know </a:t>
            </a:r>
            <a:r>
              <a:rPr lang="en-US" sz="2400" dirty="0">
                <a:latin typeface="Calibri" pitchFamily="34" charset="0"/>
              </a:rPr>
              <a:t>the name, use the title (</a:t>
            </a:r>
            <a:r>
              <a:rPr lang="en-US" sz="2400" dirty="0" err="1">
                <a:latin typeface="Calibri" pitchFamily="34" charset="0"/>
              </a:rPr>
              <a:t>Mr</a:t>
            </a:r>
            <a:r>
              <a:rPr lang="en-US" sz="2400" dirty="0">
                <a:latin typeface="Calibri" pitchFamily="34" charset="0"/>
              </a:rPr>
              <a:t>, </a:t>
            </a:r>
            <a:r>
              <a:rPr lang="en-US" sz="2400" dirty="0" err="1">
                <a:latin typeface="Calibri" pitchFamily="34" charset="0"/>
              </a:rPr>
              <a:t>Mrs</a:t>
            </a:r>
            <a:r>
              <a:rPr lang="en-US" sz="2400" dirty="0">
                <a:latin typeface="Calibri" pitchFamily="34" charset="0"/>
              </a:rPr>
              <a:t>, Miss or </a:t>
            </a:r>
            <a:r>
              <a:rPr lang="en-US" sz="2400" dirty="0" err="1">
                <a:latin typeface="Calibri" pitchFamily="34" charset="0"/>
              </a:rPr>
              <a:t>Ms</a:t>
            </a:r>
            <a:r>
              <a:rPr lang="en-US" sz="2400" dirty="0">
                <a:latin typeface="Calibri" pitchFamily="34" charset="0"/>
              </a:rPr>
              <a:t>, Dr, etc.) and the last name only. If you are writing to a woman and do not know if she uses </a:t>
            </a:r>
            <a:r>
              <a:rPr lang="en-US" sz="2400" dirty="0" err="1">
                <a:latin typeface="Calibri" pitchFamily="34" charset="0"/>
              </a:rPr>
              <a:t>Mrs</a:t>
            </a:r>
            <a:r>
              <a:rPr lang="en-US" sz="2400" dirty="0">
                <a:latin typeface="Calibri" pitchFamily="34" charset="0"/>
              </a:rPr>
              <a:t> or Miss, you should use 	            which is for both married and single women.</a:t>
            </a:r>
          </a:p>
          <a:p>
            <a:endParaRPr lang="fr-FR" sz="2400" dirty="0">
              <a:latin typeface="Calibri" pitchFamily="34" charset="0"/>
            </a:endParaRPr>
          </a:p>
          <a:p>
            <a:r>
              <a:rPr lang="en-US" sz="2400" i="1" dirty="0">
                <a:latin typeface="Calibri" pitchFamily="34" charset="0"/>
              </a:rPr>
              <a:t>Dear </a:t>
            </a:r>
            <a:r>
              <a:rPr lang="en-US" sz="2400" i="1" dirty="0" err="1">
                <a:latin typeface="Calibri" pitchFamily="34" charset="0"/>
              </a:rPr>
              <a:t>Mr</a:t>
            </a:r>
            <a:r>
              <a:rPr lang="en-US" sz="2400" i="1" dirty="0">
                <a:latin typeface="Calibri" pitchFamily="34" charset="0"/>
              </a:rPr>
              <a:t> Jenkins, Dear </a:t>
            </a:r>
            <a:r>
              <a:rPr lang="en-US" sz="2400" i="1" dirty="0" err="1">
                <a:latin typeface="Calibri" pitchFamily="34" charset="0"/>
              </a:rPr>
              <a:t>Ms</a:t>
            </a:r>
            <a:r>
              <a:rPr lang="en-US" sz="2400" i="1" dirty="0">
                <a:latin typeface="Calibri" pitchFamily="34" charset="0"/>
              </a:rPr>
              <a:t> </a:t>
            </a:r>
            <a:r>
              <a:rPr lang="en-US" sz="2400" i="1" dirty="0" err="1">
                <a:latin typeface="Calibri" pitchFamily="34" charset="0"/>
              </a:rPr>
              <a:t>Hawers</a:t>
            </a:r>
            <a:r>
              <a:rPr lang="en-US" sz="2400" i="1" dirty="0">
                <a:latin typeface="Calibri" pitchFamily="34" charset="0"/>
              </a:rPr>
              <a:t>, Dear </a:t>
            </a:r>
            <a:r>
              <a:rPr lang="en-US" sz="2400" i="1" dirty="0" err="1">
                <a:latin typeface="Calibri" pitchFamily="34" charset="0"/>
              </a:rPr>
              <a:t>Dr</a:t>
            </a:r>
            <a:r>
              <a:rPr lang="en-US" sz="2400" i="1" dirty="0">
                <a:latin typeface="Calibri" pitchFamily="34" charset="0"/>
              </a:rPr>
              <a:t> </a:t>
            </a:r>
            <a:r>
              <a:rPr lang="en-US" sz="2400" i="1" dirty="0" smtClean="0">
                <a:latin typeface="Calibri" pitchFamily="34" charset="0"/>
              </a:rPr>
              <a:t>Greene, Dear Professor Iverson…</a:t>
            </a:r>
            <a:endParaRPr lang="fr-FR" sz="2400" i="1" dirty="0">
              <a:latin typeface="Calibri" pitchFamily="34" charset="0"/>
            </a:endParaRPr>
          </a:p>
        </p:txBody>
      </p:sp>
      <p:sp>
        <p:nvSpPr>
          <p:cNvPr id="4" name="Ellipse 3"/>
          <p:cNvSpPr/>
          <p:nvPr/>
        </p:nvSpPr>
        <p:spPr>
          <a:xfrm>
            <a:off x="6084888" y="692150"/>
            <a:ext cx="431800" cy="4206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5" name="ZoneTexte 4"/>
          <p:cNvSpPr txBox="1">
            <a:spLocks noChangeArrowheads="1"/>
          </p:cNvSpPr>
          <p:nvPr/>
        </p:nvSpPr>
        <p:spPr bwMode="auto">
          <a:xfrm>
            <a:off x="4140199" y="2708275"/>
            <a:ext cx="3375819" cy="461665"/>
          </a:xfrm>
          <a:prstGeom prst="rect">
            <a:avLst/>
          </a:prstGeom>
          <a:noFill/>
          <a:ln w="9525">
            <a:noFill/>
            <a:miter lim="800000"/>
            <a:headEnd/>
            <a:tailEnd/>
          </a:ln>
        </p:spPr>
        <p:txBody>
          <a:bodyPr wrap="square">
            <a:spAutoFit/>
          </a:bodyPr>
          <a:lstStyle/>
          <a:p>
            <a:r>
              <a:rPr lang="fr-FR" sz="2400" b="1" dirty="0" err="1">
                <a:solidFill>
                  <a:srgbClr val="FF0000"/>
                </a:solidFill>
                <a:latin typeface="Calibri" pitchFamily="34" charset="0"/>
              </a:rPr>
              <a:t>Dear</a:t>
            </a:r>
            <a:r>
              <a:rPr lang="fr-FR" sz="2400" b="1" dirty="0">
                <a:solidFill>
                  <a:srgbClr val="FF0000"/>
                </a:solidFill>
                <a:latin typeface="Calibri" pitchFamily="34" charset="0"/>
              </a:rPr>
              <a:t> Sir or </a:t>
            </a:r>
            <a:r>
              <a:rPr lang="fr-FR" sz="2400" b="1" dirty="0" err="1" smtClean="0">
                <a:solidFill>
                  <a:srgbClr val="FF0000"/>
                </a:solidFill>
                <a:latin typeface="Calibri" pitchFamily="34" charset="0"/>
              </a:rPr>
              <a:t>Madam</a:t>
            </a:r>
            <a:r>
              <a:rPr lang="fr-FR" sz="2400" b="1" dirty="0" smtClean="0">
                <a:solidFill>
                  <a:srgbClr val="FF0000"/>
                </a:solidFill>
                <a:latin typeface="Calibri" pitchFamily="34" charset="0"/>
              </a:rPr>
              <a:t>,</a:t>
            </a:r>
            <a:endParaRPr lang="fr-FR" sz="2400" b="1" dirty="0">
              <a:solidFill>
                <a:srgbClr val="FF0000"/>
              </a:solidFill>
              <a:latin typeface="Calibri" pitchFamily="34" charset="0"/>
            </a:endParaRPr>
          </a:p>
        </p:txBody>
      </p:sp>
      <p:sp>
        <p:nvSpPr>
          <p:cNvPr id="6" name="ZoneTexte 5"/>
          <p:cNvSpPr txBox="1">
            <a:spLocks noChangeArrowheads="1"/>
          </p:cNvSpPr>
          <p:nvPr/>
        </p:nvSpPr>
        <p:spPr bwMode="auto">
          <a:xfrm>
            <a:off x="7245351" y="4661694"/>
            <a:ext cx="1503362" cy="461963"/>
          </a:xfrm>
          <a:prstGeom prst="rect">
            <a:avLst/>
          </a:prstGeom>
          <a:noFill/>
          <a:ln w="9525">
            <a:noFill/>
            <a:miter lim="800000"/>
            <a:headEnd/>
            <a:tailEnd/>
          </a:ln>
        </p:spPr>
        <p:txBody>
          <a:bodyPr>
            <a:spAutoFit/>
          </a:bodyPr>
          <a:lstStyle/>
          <a:p>
            <a:r>
              <a:rPr lang="fr-FR" sz="2400" b="1">
                <a:solidFill>
                  <a:srgbClr val="FF0000"/>
                </a:solidFill>
                <a:latin typeface="Calibri" pitchFamily="34" charset="0"/>
              </a:rPr>
              <a:t>Ms [miz]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988840"/>
            <a:ext cx="7992888" cy="1815882"/>
          </a:xfrm>
          <a:prstGeom prst="rect">
            <a:avLst/>
          </a:prstGeom>
        </p:spPr>
        <p:txBody>
          <a:bodyPr wrap="square">
            <a:spAutoFit/>
          </a:bodyPr>
          <a:lstStyle/>
          <a:p>
            <a:pPr algn="ctr">
              <a:lnSpc>
                <a:spcPct val="200000"/>
              </a:lnSpc>
            </a:pPr>
            <a:r>
              <a:rPr lang="en-US" sz="3600" b="1" dirty="0"/>
              <a:t>II. The content of </a:t>
            </a:r>
            <a:r>
              <a:rPr lang="en-US" sz="3600" b="1" dirty="0" smtClean="0"/>
              <a:t>your </a:t>
            </a:r>
            <a:r>
              <a:rPr lang="en-US" sz="3600" b="1" dirty="0"/>
              <a:t>cover letter</a:t>
            </a:r>
            <a:endParaRPr lang="fr-FR" sz="3600" b="1" dirty="0"/>
          </a:p>
          <a:p>
            <a:pPr lvl="0" algn="ctr">
              <a:lnSpc>
                <a:spcPct val="200000"/>
              </a:lnSpc>
            </a:pPr>
            <a:endParaRPr lang="fr-FR" sz="2000" dirty="0"/>
          </a:p>
        </p:txBody>
      </p:sp>
    </p:spTree>
    <p:extLst>
      <p:ext uri="{BB962C8B-B14F-4D97-AF65-F5344CB8AC3E}">
        <p14:creationId xmlns:p14="http://schemas.microsoft.com/office/powerpoint/2010/main" val="3168883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136904" cy="5858014"/>
          </a:xfrm>
          <a:prstGeom prst="rect">
            <a:avLst/>
          </a:prstGeom>
        </p:spPr>
        <p:txBody>
          <a:bodyPr wrap="square">
            <a:spAutoFit/>
          </a:bodyPr>
          <a:lstStyle/>
          <a:p>
            <a:pPr>
              <a:lnSpc>
                <a:spcPct val="150000"/>
              </a:lnSpc>
            </a:pPr>
            <a:r>
              <a:rPr lang="en-US" b="1" dirty="0" smtClean="0"/>
              <a:t>1. Opening </a:t>
            </a:r>
            <a:r>
              <a:rPr lang="en-US" b="1" dirty="0"/>
              <a:t>Paragraph</a:t>
            </a:r>
            <a:r>
              <a:rPr lang="en-US" dirty="0"/>
              <a:t/>
            </a:r>
            <a:br>
              <a:rPr lang="en-US" dirty="0"/>
            </a:br>
            <a:r>
              <a:rPr lang="en-US" dirty="0"/>
              <a:t>Briefly identify yourself and the position you are applying for. Add how you found out about the vacancy.</a:t>
            </a:r>
            <a:endParaRPr lang="fr-FR" dirty="0"/>
          </a:p>
          <a:p>
            <a:pPr>
              <a:lnSpc>
                <a:spcPct val="150000"/>
              </a:lnSpc>
            </a:pPr>
            <a:r>
              <a:rPr lang="en-US" b="1" dirty="0" smtClean="0"/>
              <a:t>2. Paragraph </a:t>
            </a:r>
            <a:r>
              <a:rPr lang="en-US" b="1" dirty="0"/>
              <a:t>2</a:t>
            </a:r>
            <a:r>
              <a:rPr lang="en-US" dirty="0"/>
              <a:t/>
            </a:r>
            <a:br>
              <a:rPr lang="en-US" dirty="0"/>
            </a:br>
            <a:r>
              <a:rPr lang="en-US" dirty="0"/>
              <a:t>Give the reasons why you are interested in working for the company and why you wish to be considered for that particular post. State your relevant qualifications and experience, as well as your personal qualities that make you a suitable candidate.</a:t>
            </a:r>
            <a:endParaRPr lang="fr-FR" dirty="0"/>
          </a:p>
          <a:p>
            <a:pPr>
              <a:lnSpc>
                <a:spcPct val="150000"/>
              </a:lnSpc>
            </a:pPr>
            <a:r>
              <a:rPr lang="en-US" b="1" dirty="0" smtClean="0"/>
              <a:t>3. Paragraph </a:t>
            </a:r>
            <a:r>
              <a:rPr lang="en-US" b="1" dirty="0"/>
              <a:t>3</a:t>
            </a:r>
            <a:r>
              <a:rPr lang="en-US" dirty="0"/>
              <a:t/>
            </a:r>
            <a:br>
              <a:rPr lang="en-US" dirty="0"/>
            </a:br>
            <a:r>
              <a:rPr lang="en-US" dirty="0"/>
              <a:t>Inform them that you have enclosed your current resume and add any further information that you think could help your case.</a:t>
            </a:r>
            <a:endParaRPr lang="fr-FR" dirty="0"/>
          </a:p>
          <a:p>
            <a:pPr>
              <a:lnSpc>
                <a:spcPct val="150000"/>
              </a:lnSpc>
            </a:pPr>
            <a:r>
              <a:rPr lang="en-US" b="1" dirty="0" smtClean="0"/>
              <a:t>4. Closing Paragraph (6)</a:t>
            </a:r>
            <a:r>
              <a:rPr lang="en-US" dirty="0"/>
              <a:t/>
            </a:r>
            <a:br>
              <a:rPr lang="en-US" dirty="0"/>
            </a:br>
            <a:r>
              <a:rPr lang="en-US" dirty="0"/>
              <a:t>Give your availability </a:t>
            </a:r>
            <a:r>
              <a:rPr lang="en-US" dirty="0" smtClean="0"/>
              <a:t>for an </a:t>
            </a:r>
            <a:r>
              <a:rPr lang="en-US" dirty="0"/>
              <a:t>interview, thank them for their consideration, restate your interest and close the letter.</a:t>
            </a:r>
            <a:endParaRPr lang="fr-FR" dirty="0"/>
          </a:p>
        </p:txBody>
      </p:sp>
    </p:spTree>
    <p:extLst>
      <p:ext uri="{BB962C8B-B14F-4D97-AF65-F5344CB8AC3E}">
        <p14:creationId xmlns:p14="http://schemas.microsoft.com/office/powerpoint/2010/main" val="4292958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Image 1"/>
          <p:cNvPicPr>
            <a:picLocks noChangeAspect="1"/>
          </p:cNvPicPr>
          <p:nvPr/>
        </p:nvPicPr>
        <p:blipFill>
          <a:blip r:embed="rId2"/>
          <a:srcRect/>
          <a:stretch>
            <a:fillRect/>
          </a:stretch>
        </p:blipFill>
        <p:spPr bwMode="auto">
          <a:xfrm>
            <a:off x="6084888" y="260350"/>
            <a:ext cx="2862262" cy="1704975"/>
          </a:xfrm>
          <a:prstGeom prst="rect">
            <a:avLst/>
          </a:prstGeom>
          <a:noFill/>
          <a:ln w="9525">
            <a:noFill/>
            <a:miter lim="800000"/>
            <a:headEnd/>
            <a:tailEnd/>
          </a:ln>
        </p:spPr>
      </p:pic>
      <p:sp>
        <p:nvSpPr>
          <p:cNvPr id="16386" name="Rectangle 2"/>
          <p:cNvSpPr>
            <a:spLocks noChangeArrowheads="1"/>
          </p:cNvSpPr>
          <p:nvPr/>
        </p:nvSpPr>
        <p:spPr bwMode="auto">
          <a:xfrm>
            <a:off x="323850" y="2924944"/>
            <a:ext cx="8623300" cy="1200329"/>
          </a:xfrm>
          <a:prstGeom prst="rect">
            <a:avLst/>
          </a:prstGeom>
          <a:noFill/>
          <a:ln w="9525">
            <a:noFill/>
            <a:miter lim="800000"/>
            <a:headEnd/>
            <a:tailEnd/>
          </a:ln>
        </p:spPr>
        <p:txBody>
          <a:bodyPr>
            <a:spAutoFit/>
          </a:bodyPr>
          <a:lstStyle/>
          <a:p>
            <a:endParaRPr lang="en-US" sz="2400" dirty="0">
              <a:latin typeface="Calibri" pitchFamily="34" charset="0"/>
            </a:endParaRPr>
          </a:p>
          <a:p>
            <a:endParaRPr lang="fr-FR" sz="2400" dirty="0">
              <a:latin typeface="Calibri" pitchFamily="34" charset="0"/>
            </a:endParaRPr>
          </a:p>
          <a:p>
            <a:endParaRPr lang="fr-FR" sz="2400" dirty="0">
              <a:latin typeface="Calibri" pitchFamily="34" charset="0"/>
            </a:endParaRPr>
          </a:p>
        </p:txBody>
      </p:sp>
      <p:sp>
        <p:nvSpPr>
          <p:cNvPr id="4" name="ZoneTexte 3"/>
          <p:cNvSpPr txBox="1">
            <a:spLocks noChangeArrowheads="1"/>
          </p:cNvSpPr>
          <p:nvPr/>
        </p:nvSpPr>
        <p:spPr bwMode="auto">
          <a:xfrm>
            <a:off x="323850" y="2136775"/>
            <a:ext cx="2879997" cy="461665"/>
          </a:xfrm>
          <a:prstGeom prst="rect">
            <a:avLst/>
          </a:prstGeom>
          <a:noFill/>
          <a:ln w="9525">
            <a:noFill/>
            <a:miter lim="800000"/>
            <a:headEnd/>
            <a:tailEnd/>
          </a:ln>
        </p:spPr>
        <p:txBody>
          <a:bodyPr wrap="square">
            <a:spAutoFit/>
          </a:bodyPr>
          <a:lstStyle/>
          <a:p>
            <a:r>
              <a:rPr lang="en-US" sz="2400" b="1" dirty="0">
                <a:solidFill>
                  <a:srgbClr val="FF0000"/>
                </a:solidFill>
                <a:latin typeface="Arial" panose="020B0604020202020204" pitchFamily="34" charset="0"/>
                <a:cs typeface="Arial" panose="020B0604020202020204" pitchFamily="34" charset="0"/>
              </a:rPr>
              <a:t>Yours Faithfully</a:t>
            </a:r>
          </a:p>
        </p:txBody>
      </p:sp>
      <p:sp>
        <p:nvSpPr>
          <p:cNvPr id="5" name="ZoneTexte 4"/>
          <p:cNvSpPr txBox="1">
            <a:spLocks noChangeArrowheads="1"/>
          </p:cNvSpPr>
          <p:nvPr/>
        </p:nvSpPr>
        <p:spPr bwMode="auto">
          <a:xfrm>
            <a:off x="323850" y="4119562"/>
            <a:ext cx="2879997" cy="461665"/>
          </a:xfrm>
          <a:prstGeom prst="rect">
            <a:avLst/>
          </a:prstGeom>
          <a:noFill/>
          <a:ln w="9525">
            <a:noFill/>
            <a:miter lim="800000"/>
            <a:headEnd/>
            <a:tailEnd/>
          </a:ln>
        </p:spPr>
        <p:txBody>
          <a:bodyPr wrap="square">
            <a:spAutoFit/>
          </a:bodyPr>
          <a:lstStyle/>
          <a:p>
            <a:r>
              <a:rPr lang="en-US" sz="2400" b="1" dirty="0">
                <a:solidFill>
                  <a:srgbClr val="FF0000"/>
                </a:solidFill>
                <a:latin typeface="Arial" panose="020B0604020202020204" pitchFamily="34" charset="0"/>
                <a:cs typeface="Arial" panose="020B0604020202020204" pitchFamily="34" charset="0"/>
              </a:rPr>
              <a:t>Yours Sincerely</a:t>
            </a:r>
          </a:p>
        </p:txBody>
      </p:sp>
      <p:sp>
        <p:nvSpPr>
          <p:cNvPr id="6" name="Ellipse 5"/>
          <p:cNvSpPr/>
          <p:nvPr/>
        </p:nvSpPr>
        <p:spPr>
          <a:xfrm>
            <a:off x="6084888" y="1196975"/>
            <a:ext cx="503237" cy="431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 name="ZoneTexte 1"/>
          <p:cNvSpPr txBox="1"/>
          <p:nvPr/>
        </p:nvSpPr>
        <p:spPr>
          <a:xfrm>
            <a:off x="3203847" y="2186279"/>
            <a:ext cx="5782779" cy="830997"/>
          </a:xfrm>
          <a:prstGeom prst="rect">
            <a:avLst/>
          </a:prstGeom>
          <a:noFill/>
        </p:spPr>
        <p:txBody>
          <a:bodyPr wrap="square" rtlCol="0">
            <a:spAutoFit/>
          </a:bodyPr>
          <a:lstStyle/>
          <a:p>
            <a:pPr lvl="0"/>
            <a:r>
              <a:rPr lang="en-US" sz="2400" b="1" dirty="0" smtClean="0"/>
              <a:t>is </a:t>
            </a:r>
            <a:r>
              <a:rPr lang="en-US" sz="2400" b="1" dirty="0"/>
              <a:t>used if the recipient is known and addressed by the name. </a:t>
            </a:r>
            <a:endParaRPr lang="fr-FR" sz="2400" b="1" dirty="0"/>
          </a:p>
        </p:txBody>
      </p:sp>
      <p:sp>
        <p:nvSpPr>
          <p:cNvPr id="3" name="Rectangle 2"/>
          <p:cNvSpPr/>
          <p:nvPr/>
        </p:nvSpPr>
        <p:spPr>
          <a:xfrm>
            <a:off x="3029080" y="4131447"/>
            <a:ext cx="6132312" cy="830997"/>
          </a:xfrm>
          <a:prstGeom prst="rect">
            <a:avLst/>
          </a:prstGeom>
        </p:spPr>
        <p:txBody>
          <a:bodyPr wrap="square">
            <a:spAutoFit/>
          </a:bodyPr>
          <a:lstStyle/>
          <a:p>
            <a:pPr lvl="0"/>
            <a:r>
              <a:rPr lang="en-US" sz="2400" b="1" dirty="0"/>
              <a:t>is used if the name of the recipient is not known</a:t>
            </a:r>
            <a:endParaRPr lang="fr-FR"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620688"/>
            <a:ext cx="3744416" cy="1692771"/>
          </a:xfrm>
          <a:prstGeom prst="rect">
            <a:avLst/>
          </a:prstGeom>
        </p:spPr>
        <p:txBody>
          <a:bodyPr wrap="square">
            <a:spAutoFit/>
          </a:bodyPr>
          <a:lstStyle/>
          <a:p>
            <a:pPr>
              <a:lnSpc>
                <a:spcPct val="200000"/>
              </a:lnSpc>
            </a:pPr>
            <a:r>
              <a:rPr lang="fr-FR" sz="3200" b="1" dirty="0" smtClean="0"/>
              <a:t>5. </a:t>
            </a:r>
            <a:r>
              <a:rPr lang="fr-FR" sz="3200" b="1" smtClean="0"/>
              <a:t>Signature (7)</a:t>
            </a:r>
            <a:endParaRPr lang="fr-FR" sz="3200" b="1" dirty="0"/>
          </a:p>
          <a:p>
            <a:pPr lvl="0" algn="ctr">
              <a:lnSpc>
                <a:spcPct val="200000"/>
              </a:lnSpc>
            </a:pPr>
            <a:endParaRPr lang="fr-FR" sz="2000" dirty="0"/>
          </a:p>
        </p:txBody>
      </p:sp>
      <p:sp>
        <p:nvSpPr>
          <p:cNvPr id="3" name="Rectangle 2"/>
          <p:cNvSpPr/>
          <p:nvPr/>
        </p:nvSpPr>
        <p:spPr>
          <a:xfrm>
            <a:off x="395536" y="2204864"/>
            <a:ext cx="7920880" cy="1569660"/>
          </a:xfrm>
          <a:prstGeom prst="rect">
            <a:avLst/>
          </a:prstGeom>
        </p:spPr>
        <p:txBody>
          <a:bodyPr wrap="square">
            <a:spAutoFit/>
          </a:bodyPr>
          <a:lstStyle/>
          <a:p>
            <a:r>
              <a:rPr lang="en-US" sz="2400" dirty="0"/>
              <a:t>Sign your name, then print or write it underneath the signature. </a:t>
            </a:r>
            <a:endParaRPr lang="en-US" sz="2400" dirty="0" smtClean="0"/>
          </a:p>
          <a:p>
            <a:endParaRPr lang="fr-FR" sz="2400" dirty="0"/>
          </a:p>
          <a:p>
            <a:r>
              <a:rPr lang="en-US" sz="2400" b="1" dirty="0"/>
              <a:t>First name first! </a:t>
            </a:r>
            <a:r>
              <a:rPr lang="en-US" sz="2400" strike="dblStrike" dirty="0"/>
              <a:t>Biden Joe</a:t>
            </a:r>
            <a:r>
              <a:rPr lang="en-US" sz="2400" dirty="0"/>
              <a:t> </a:t>
            </a:r>
            <a:r>
              <a:rPr lang="en-US" sz="2400" dirty="0">
                <a:sym typeface="Wingdings"/>
              </a:rPr>
              <a:t></a:t>
            </a:r>
            <a:r>
              <a:rPr lang="en-US" sz="2400" dirty="0"/>
              <a:t> Joe Biden</a:t>
            </a:r>
            <a:endParaRPr lang="fr-FR" sz="2400" dirty="0"/>
          </a:p>
        </p:txBody>
      </p:sp>
    </p:spTree>
    <p:extLst>
      <p:ext uri="{BB962C8B-B14F-4D97-AF65-F5344CB8AC3E}">
        <p14:creationId xmlns:p14="http://schemas.microsoft.com/office/powerpoint/2010/main" val="1753948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2180</TotalTime>
  <Words>585</Words>
  <Application>Microsoft Office PowerPoint</Application>
  <PresentationFormat>Affichage à l'écran (4:3)</PresentationFormat>
  <Paragraphs>148</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VI. Emails </vt:lpstr>
      <vt:lpstr>Présentation PowerPoint</vt:lpstr>
      <vt:lpstr>VII. Match each symbol with how you say it: </vt:lpstr>
      <vt:lpstr>Présentation PowerPoint</vt:lpstr>
      <vt:lpstr> practice : what are your email address and phone number?  (work with a classmate)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herve</dc:creator>
  <cp:lastModifiedBy>dept-langues</cp:lastModifiedBy>
  <cp:revision>134</cp:revision>
  <dcterms:created xsi:type="dcterms:W3CDTF">2012-07-04T11:25:06Z</dcterms:created>
  <dcterms:modified xsi:type="dcterms:W3CDTF">2023-02-01T10:25:26Z</dcterms:modified>
</cp:coreProperties>
</file>