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4"/>
  </p:handoutMasterIdLst>
  <p:sldIdLst>
    <p:sldId id="291" r:id="rId2"/>
    <p:sldId id="321" r:id="rId3"/>
    <p:sldId id="299" r:id="rId4"/>
    <p:sldId id="300" r:id="rId5"/>
    <p:sldId id="319" r:id="rId6"/>
    <p:sldId id="306" r:id="rId7"/>
    <p:sldId id="325" r:id="rId8"/>
    <p:sldId id="318" r:id="rId9"/>
    <p:sldId id="320" r:id="rId10"/>
    <p:sldId id="302" r:id="rId11"/>
    <p:sldId id="309" r:id="rId12"/>
    <p:sldId id="310" r:id="rId13"/>
    <p:sldId id="316" r:id="rId14"/>
    <p:sldId id="278" r:id="rId15"/>
    <p:sldId id="317" r:id="rId16"/>
    <p:sldId id="311" r:id="rId17"/>
    <p:sldId id="307" r:id="rId18"/>
    <p:sldId id="308" r:id="rId19"/>
    <p:sldId id="304" r:id="rId20"/>
    <p:sldId id="322" r:id="rId21"/>
    <p:sldId id="305" r:id="rId22"/>
    <p:sldId id="324" r:id="rId23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25"/>
    <p:restoredTop sz="94659"/>
  </p:normalViewPr>
  <p:slideViewPr>
    <p:cSldViewPr snapToGrid="0" snapToObjects="1">
      <p:cViewPr varScale="1">
        <p:scale>
          <a:sx n="72" d="100"/>
          <a:sy n="72" d="100"/>
        </p:scale>
        <p:origin x="85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0E330-7842-4A96-8137-9A644AD31319}" type="datetimeFigureOut">
              <a:rPr lang="fr-FR" smtClean="0"/>
              <a:pPr/>
              <a:t>09/09/2024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58926-1F77-4F8E-BA29-ABA77D7674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729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09/09/2024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09/09/2024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09/09/2024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09/09/2024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09/09/2024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09/09/2024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09/09/2024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09/09/2024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09/09/2024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09/09/2024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09/09/2024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14939-4D00-6643-8E83-6848F136B6FF}" type="datetimeFigureOut">
              <a:rPr lang="fr-FR" smtClean="0"/>
              <a:pPr/>
              <a:t>09/09/2024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46E6AD-0DC3-D04A-86CC-7C82305A5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Les traces en histoire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72F4A9-A25F-3942-941F-FB5B6F1D67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TD2</a:t>
            </a:r>
          </a:p>
          <a:p>
            <a:r>
              <a:rPr lang="fr-FR" dirty="0">
                <a:solidFill>
                  <a:schemeClr val="tx1"/>
                </a:solidFill>
              </a:rPr>
              <a:t>UE11EC4</a:t>
            </a:r>
          </a:p>
        </p:txBody>
      </p:sp>
    </p:spTree>
    <p:extLst>
      <p:ext uri="{BB962C8B-B14F-4D97-AF65-F5344CB8AC3E}">
        <p14:creationId xmlns:p14="http://schemas.microsoft.com/office/powerpoint/2010/main" val="334812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7D3F8F-19CA-EB47-9DE6-4DAD963F1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34" y="0"/>
            <a:ext cx="8804953" cy="1143000"/>
          </a:xfrm>
        </p:spPr>
        <p:txBody>
          <a:bodyPr>
            <a:normAutofit/>
          </a:bodyPr>
          <a:lstStyle/>
          <a:p>
            <a:r>
              <a:rPr lang="fr-FR" b="1" dirty="0"/>
              <a:t>B) Les traces en histoire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8B1959-3FD7-1B43-8D68-2964EFA90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7416" y="1153537"/>
            <a:ext cx="4152190" cy="2542317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>
                <a:solidFill>
                  <a:srgbClr val="0432FF"/>
                </a:solidFill>
              </a:rPr>
              <a:t>Trace</a:t>
            </a:r>
          </a:p>
          <a:p>
            <a:pPr marL="0" indent="0" algn="just">
              <a:buNone/>
            </a:pPr>
            <a:r>
              <a:rPr lang="fr-FR" dirty="0">
                <a:solidFill>
                  <a:srgbClr val="0432FF"/>
                </a:solidFill>
              </a:rPr>
              <a:t>« Document »</a:t>
            </a:r>
          </a:p>
          <a:p>
            <a:pPr marL="0" indent="0" algn="just">
              <a:buNone/>
            </a:pPr>
            <a:r>
              <a:rPr lang="fr-FR" dirty="0">
                <a:solidFill>
                  <a:srgbClr val="0432FF"/>
                </a:solidFill>
              </a:rPr>
              <a:t>Archive</a:t>
            </a:r>
          </a:p>
          <a:p>
            <a:pPr marL="0" indent="0" algn="just">
              <a:buNone/>
            </a:pPr>
            <a:r>
              <a:rPr lang="fr-FR" dirty="0">
                <a:solidFill>
                  <a:srgbClr val="0432FF"/>
                </a:solidFill>
              </a:rPr>
              <a:t>Source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45A45EE-D9FE-1D4E-A1F8-C27CAC39A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14" y="1004466"/>
            <a:ext cx="3960346" cy="258817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93A2A66-ED42-EE19-AEEB-4CF3ADF3796F}"/>
              </a:ext>
            </a:extLst>
          </p:cNvPr>
          <p:cNvSpPr txBox="1"/>
          <p:nvPr/>
        </p:nvSpPr>
        <p:spPr>
          <a:xfrm>
            <a:off x="94760" y="4019860"/>
            <a:ext cx="18891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Traces</a:t>
            </a:r>
            <a:r>
              <a:rPr lang="fr-FR" dirty="0"/>
              <a:t> (humaines du passé)</a:t>
            </a:r>
          </a:p>
          <a:p>
            <a:r>
              <a:rPr lang="fr-FR" sz="1400" dirty="0"/>
              <a:t>(existence objective pas forcément identifiée)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FCF5A14-4173-2F79-2A60-ED49653A07D6}"/>
              </a:ext>
            </a:extLst>
          </p:cNvPr>
          <p:cNvSpPr txBox="1"/>
          <p:nvPr/>
        </p:nvSpPr>
        <p:spPr>
          <a:xfrm>
            <a:off x="2293737" y="3982735"/>
            <a:ext cx="175270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«</a:t>
            </a:r>
            <a:r>
              <a:rPr lang="fr-FR" b="1" dirty="0"/>
              <a:t> </a:t>
            </a:r>
            <a:r>
              <a:rPr lang="fr-FR" b="1" dirty="0">
                <a:solidFill>
                  <a:srgbClr val="7030A0"/>
                </a:solidFill>
              </a:rPr>
              <a:t>Archives</a:t>
            </a:r>
            <a:r>
              <a:rPr lang="fr-FR" dirty="0"/>
              <a:t> »</a:t>
            </a:r>
          </a:p>
          <a:p>
            <a:r>
              <a:rPr lang="fr-FR" sz="1400" dirty="0">
                <a:sym typeface="Wingdings" pitchFamily="2" charset="2"/>
              </a:rPr>
              <a:t> « </a:t>
            </a:r>
            <a:r>
              <a:rPr lang="fr-FR" sz="1400" i="1" dirty="0">
                <a:sym typeface="Wingdings" pitchFamily="2" charset="2"/>
              </a:rPr>
              <a:t>ensemble des documents qui résultent de l’activité d’une institution ou d’une personne physique et morale </a:t>
            </a:r>
            <a:r>
              <a:rPr lang="fr-FR" sz="1400" dirty="0">
                <a:sym typeface="Wingdings" pitchFamily="2" charset="2"/>
              </a:rPr>
              <a:t>» (Favier)</a:t>
            </a:r>
            <a:endParaRPr lang="fr-FR" sz="1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230FF1E-111E-A0BA-7789-51CA81CE93FC}"/>
              </a:ext>
            </a:extLst>
          </p:cNvPr>
          <p:cNvSpPr txBox="1"/>
          <p:nvPr/>
        </p:nvSpPr>
        <p:spPr>
          <a:xfrm>
            <a:off x="4877677" y="4234169"/>
            <a:ext cx="1752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Sources</a:t>
            </a:r>
          </a:p>
          <a:p>
            <a:r>
              <a:rPr lang="fr-FR" sz="1400" dirty="0"/>
              <a:t>(archives identifiées par l’historien comme pouvant être exploitées pour traiter un sujet)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40874C-182F-0BD2-05B1-5E836DE5AD22}"/>
              </a:ext>
            </a:extLst>
          </p:cNvPr>
          <p:cNvSpPr txBox="1"/>
          <p:nvPr/>
        </p:nvSpPr>
        <p:spPr>
          <a:xfrm>
            <a:off x="6944367" y="4266528"/>
            <a:ext cx="2199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Production</a:t>
            </a:r>
            <a:r>
              <a:rPr lang="fr-FR" dirty="0"/>
              <a:t>, discours (récit) </a:t>
            </a:r>
            <a:r>
              <a:rPr lang="fr-FR" b="1" dirty="0">
                <a:solidFill>
                  <a:srgbClr val="7030A0"/>
                </a:solidFill>
              </a:rPr>
              <a:t>historique</a:t>
            </a:r>
          </a:p>
        </p:txBody>
      </p:sp>
      <p:sp>
        <p:nvSpPr>
          <p:cNvPr id="11" name="Demi-tour 10">
            <a:extLst>
              <a:ext uri="{FF2B5EF4-FFF2-40B4-BE49-F238E27FC236}">
                <a16:creationId xmlns:a16="http://schemas.microsoft.com/office/drawing/2014/main" id="{6EA366F0-0196-D443-F1BD-C853140C58B5}"/>
              </a:ext>
            </a:extLst>
          </p:cNvPr>
          <p:cNvSpPr/>
          <p:nvPr/>
        </p:nvSpPr>
        <p:spPr>
          <a:xfrm>
            <a:off x="3767800" y="4019860"/>
            <a:ext cx="1458842" cy="246668"/>
          </a:xfrm>
          <a:prstGeom prst="uturn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Demi-tour 11">
            <a:extLst>
              <a:ext uri="{FF2B5EF4-FFF2-40B4-BE49-F238E27FC236}">
                <a16:creationId xmlns:a16="http://schemas.microsoft.com/office/drawing/2014/main" id="{7669AF92-DDF5-C044-65FC-F1CCF39527C8}"/>
              </a:ext>
            </a:extLst>
          </p:cNvPr>
          <p:cNvSpPr/>
          <p:nvPr/>
        </p:nvSpPr>
        <p:spPr>
          <a:xfrm>
            <a:off x="5651919" y="4019860"/>
            <a:ext cx="1458842" cy="246668"/>
          </a:xfrm>
          <a:prstGeom prst="uturn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5F50B7C-0B04-EEE6-E7E4-A2312E84A01D}"/>
              </a:ext>
            </a:extLst>
          </p:cNvPr>
          <p:cNvCxnSpPr>
            <a:cxnSpLocks/>
          </p:cNvCxnSpPr>
          <p:nvPr/>
        </p:nvCxnSpPr>
        <p:spPr>
          <a:xfrm>
            <a:off x="231198" y="3264129"/>
            <a:ext cx="2109548" cy="10023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0F00F28-0D05-3057-A4A8-3D7E724F4187}"/>
              </a:ext>
            </a:extLst>
          </p:cNvPr>
          <p:cNvCxnSpPr>
            <a:cxnSpLocks/>
          </p:cNvCxnSpPr>
          <p:nvPr/>
        </p:nvCxnSpPr>
        <p:spPr>
          <a:xfrm flipV="1">
            <a:off x="231198" y="4635860"/>
            <a:ext cx="2109548" cy="11578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94D98414-9A84-4860-7133-5824C763B9AB}"/>
              </a:ext>
            </a:extLst>
          </p:cNvPr>
          <p:cNvCxnSpPr>
            <a:cxnSpLocks/>
          </p:cNvCxnSpPr>
          <p:nvPr/>
        </p:nvCxnSpPr>
        <p:spPr>
          <a:xfrm flipH="1" flipV="1">
            <a:off x="6538375" y="4094127"/>
            <a:ext cx="175" cy="172663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61779858-27F2-6657-46A6-8FCEBC620DB0}"/>
              </a:ext>
            </a:extLst>
          </p:cNvPr>
          <p:cNvSpPr txBox="1"/>
          <p:nvPr/>
        </p:nvSpPr>
        <p:spPr>
          <a:xfrm>
            <a:off x="5226642" y="5740481"/>
            <a:ext cx="3862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0000FF"/>
                </a:solidFill>
              </a:rPr>
              <a:t>Sélection des traces par l’historien qui deviennent des sources pour écrire l’histoire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9C0BCA-15D0-6C9E-8EA1-39BC14B1598E}"/>
              </a:ext>
            </a:extLst>
          </p:cNvPr>
          <p:cNvSpPr/>
          <p:nvPr/>
        </p:nvSpPr>
        <p:spPr>
          <a:xfrm>
            <a:off x="209907" y="6407573"/>
            <a:ext cx="5310360" cy="35959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MATIERE(S) PREMIERE(S)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6331E6-3AFE-3BEA-C5D1-6D65E852949F}"/>
              </a:ext>
            </a:extLst>
          </p:cNvPr>
          <p:cNvSpPr/>
          <p:nvPr/>
        </p:nvSpPr>
        <p:spPr>
          <a:xfrm>
            <a:off x="6944366" y="6412634"/>
            <a:ext cx="2144459" cy="3595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PRODUIT FINI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C9BBBA-BD9D-F52D-741D-604F8365A1A9}"/>
              </a:ext>
            </a:extLst>
          </p:cNvPr>
          <p:cNvSpPr/>
          <p:nvPr/>
        </p:nvSpPr>
        <p:spPr>
          <a:xfrm>
            <a:off x="5520267" y="6410058"/>
            <a:ext cx="1424099" cy="35959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HISTORIEN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4EB23F9-1B1D-EA85-21C7-453A45CB8369}"/>
              </a:ext>
            </a:extLst>
          </p:cNvPr>
          <p:cNvSpPr txBox="1"/>
          <p:nvPr/>
        </p:nvSpPr>
        <p:spPr>
          <a:xfrm>
            <a:off x="101390" y="5978396"/>
            <a:ext cx="512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Document </a:t>
            </a:r>
            <a:r>
              <a:rPr lang="fr-FR" sz="1400" dirty="0"/>
              <a:t>: </a:t>
            </a:r>
            <a:r>
              <a:rPr lang="fr-FR" sz="1400" b="1" dirty="0"/>
              <a:t>support véhiculant une information (sens général)</a:t>
            </a:r>
          </a:p>
        </p:txBody>
      </p:sp>
    </p:spTree>
    <p:extLst>
      <p:ext uri="{BB962C8B-B14F-4D97-AF65-F5344CB8AC3E}">
        <p14:creationId xmlns:p14="http://schemas.microsoft.com/office/powerpoint/2010/main" val="416985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histCM1Nath2016_150_002Extrait.jpg">
            <a:extLst>
              <a:ext uri="{FF2B5EF4-FFF2-40B4-BE49-F238E27FC236}">
                <a16:creationId xmlns:a16="http://schemas.microsoft.com/office/drawing/2014/main" id="{AD1F808C-16BB-7440-AAD7-60D69ECC3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55" y="1"/>
            <a:ext cx="6842534" cy="646569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3639680-0B32-DD41-BA50-D19BF0BB53BE}"/>
              </a:ext>
            </a:extLst>
          </p:cNvPr>
          <p:cNvSpPr txBox="1"/>
          <p:nvPr/>
        </p:nvSpPr>
        <p:spPr>
          <a:xfrm>
            <a:off x="24384" y="6465700"/>
            <a:ext cx="9119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Les premières traces humaines sur le territoire français (d’après le manuel Hachette, CM1, 2016)</a:t>
            </a:r>
          </a:p>
        </p:txBody>
      </p:sp>
    </p:spTree>
    <p:extLst>
      <p:ext uri="{BB962C8B-B14F-4D97-AF65-F5344CB8AC3E}">
        <p14:creationId xmlns:p14="http://schemas.microsoft.com/office/powerpoint/2010/main" val="1047087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732982-9AA8-E448-92B1-FA347AD22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5033"/>
            <a:ext cx="8258537" cy="60419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Questions sur les traces anciennes de l’occupation humaine du territoire français</a:t>
            </a:r>
          </a:p>
          <a:p>
            <a:pPr marL="0" indent="0">
              <a:buNone/>
            </a:pPr>
            <a:endParaRPr lang="fr-FR" sz="180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fr-FR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fr-FR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Présentez</a:t>
            </a:r>
            <a:r>
              <a:rPr lang="fr-FR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 manière ordonnée les 6 documents proposés (PRESENTATION)</a:t>
            </a:r>
          </a:p>
          <a:p>
            <a:pPr marL="0" indent="0">
              <a:buNone/>
            </a:pPr>
            <a:r>
              <a:rPr lang="fr-FR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fr-FR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2) </a:t>
            </a:r>
            <a:r>
              <a:rPr lang="fr-FR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Décrivez</a:t>
            </a:r>
            <a:r>
              <a:rPr lang="fr-FR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le document F. Que nous révèle-t-il ? (DESCRIPTION, INTERPRETATION)</a:t>
            </a:r>
          </a:p>
          <a:p>
            <a:pPr marL="0" indent="0">
              <a:buNone/>
            </a:pPr>
            <a:endParaRPr lang="fr-FR" sz="1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3) </a:t>
            </a:r>
            <a:r>
              <a:rPr lang="fr-FR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Décrivez</a:t>
            </a:r>
            <a:r>
              <a:rPr lang="fr-FR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les documents B et C. Que nous apprennent-ils ? (DESCRIPTION, INTERPRETATION)</a:t>
            </a:r>
          </a:p>
          <a:p>
            <a:pPr marL="0" indent="0">
              <a:buNone/>
            </a:pPr>
            <a:endParaRPr lang="fr-FR" sz="1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4) De quel </a:t>
            </a:r>
            <a:r>
              <a:rPr lang="fr-FR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domaine</a:t>
            </a:r>
            <a:r>
              <a:rPr lang="fr-FR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relèvent les documents A, D et E ? Que nous indiquent-ils sur les mentalités de leurs auteurs ? (INTERPRETATION)</a:t>
            </a:r>
          </a:p>
          <a:p>
            <a:pPr marL="0" indent="0">
              <a:buNone/>
            </a:pPr>
            <a:r>
              <a:rPr lang="fr-FR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fr-FR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5) Quelles </a:t>
            </a:r>
            <a:r>
              <a:rPr lang="fr-FR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informations principales</a:t>
            </a:r>
            <a:r>
              <a:rPr lang="fr-FR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ces 6 documents localisés nous apportent-ils sur les premières traces d’occupation humaine du territoire français ? (SYNTHESE, VUE D’ENSEMBLE)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0190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BC661638-90C3-AD64-397A-8C30E2C6A52D}"/>
              </a:ext>
            </a:extLst>
          </p:cNvPr>
          <p:cNvSpPr txBox="1"/>
          <p:nvPr/>
        </p:nvSpPr>
        <p:spPr>
          <a:xfrm>
            <a:off x="267916" y="161364"/>
            <a:ext cx="8876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00FF"/>
                </a:solidFill>
              </a:rPr>
              <a:t>L’archéologie</a:t>
            </a:r>
            <a:r>
              <a:rPr lang="fr-FR" dirty="0"/>
              <a:t> : étude des restes matériels laissés par les civilisations anciennes </a:t>
            </a:r>
            <a:r>
              <a:rPr lang="fr-FR" dirty="0">
                <a:solidFill>
                  <a:srgbClr val="0432FF"/>
                </a:solidFill>
              </a:rPr>
              <a:t>(précédentes)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2323E36-5357-4D0B-3912-6A7B7D57D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212" y="3429000"/>
            <a:ext cx="4876800" cy="32639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A9A32B3-A87E-7028-DE9A-7DAF1D919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47" y="667497"/>
            <a:ext cx="4876800" cy="32639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B08AF7B-4223-49BE-E253-734926B0A23C}"/>
              </a:ext>
            </a:extLst>
          </p:cNvPr>
          <p:cNvSpPr txBox="1"/>
          <p:nvPr/>
        </p:nvSpPr>
        <p:spPr>
          <a:xfrm>
            <a:off x="765457" y="4780429"/>
            <a:ext cx="320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Fouilles d’un village gaulois par l’INRAP à Artenay (Loiret)</a:t>
            </a:r>
          </a:p>
        </p:txBody>
      </p:sp>
    </p:spTree>
    <p:extLst>
      <p:ext uri="{BB962C8B-B14F-4D97-AF65-F5344CB8AC3E}">
        <p14:creationId xmlns:p14="http://schemas.microsoft.com/office/powerpoint/2010/main" val="3069307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7. GauloisXIX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562" y="1113015"/>
            <a:ext cx="3463438" cy="4596999"/>
          </a:xfrm>
          <a:prstGeom prst="rect">
            <a:avLst/>
          </a:prstGeom>
        </p:spPr>
      </p:pic>
      <p:pic>
        <p:nvPicPr>
          <p:cNvPr id="3" name="Image 2" descr="038. DessinGuerriersGauloisTDC670-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3015"/>
            <a:ext cx="5614262" cy="41671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89766" y="5280190"/>
            <a:ext cx="92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Image 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667897" y="5710014"/>
            <a:ext cx="92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Image 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DD3B830-C3F0-B1A4-CCD5-838195F7E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61100" cy="4660900"/>
          </a:xfrm>
          <a:prstGeom prst="rect">
            <a:avLst/>
          </a:prstGeom>
        </p:spPr>
      </p:pic>
      <p:pic>
        <p:nvPicPr>
          <p:cNvPr id="4" name="Image 3" descr="PhotoDieuxArgentGuideRéduc-300.jpg">
            <a:extLst>
              <a:ext uri="{FF2B5EF4-FFF2-40B4-BE49-F238E27FC236}">
                <a16:creationId xmlns:a16="http://schemas.microsoft.com/office/drawing/2014/main" id="{C675EAAF-D5D4-9940-374B-41A305199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729" y="3463020"/>
            <a:ext cx="4784271" cy="339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23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0056594-5FBB-5845-A974-ECF8A4F70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473"/>
            <a:ext cx="9144000" cy="64050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E2AC62-F0B4-16D5-F421-93528F57C27A}"/>
              </a:ext>
            </a:extLst>
          </p:cNvPr>
          <p:cNvSpPr/>
          <p:nvPr/>
        </p:nvSpPr>
        <p:spPr>
          <a:xfrm>
            <a:off x="2847340" y="1981200"/>
            <a:ext cx="3157220" cy="13208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967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8EF6EF0-9775-0049-919B-A842C11C47C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7990"/>
            <a:ext cx="4312920" cy="612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EE869C8-3AE1-8C46-B9A9-CC8A6230CBB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2920" y="454977"/>
            <a:ext cx="4831080" cy="594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3106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B510EAB-1450-8543-A2C7-46B27930B6D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6694"/>
            <a:ext cx="4449337" cy="627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3830615-9952-8C4B-9AEE-CCE85550C45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4355" y="226694"/>
            <a:ext cx="4779645" cy="627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3495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E2B342-7E7A-C240-AFE5-BD06B901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30" y="0"/>
            <a:ext cx="8229600" cy="927639"/>
          </a:xfrm>
        </p:spPr>
        <p:txBody>
          <a:bodyPr>
            <a:normAutofit/>
          </a:bodyPr>
          <a:lstStyle/>
          <a:p>
            <a:r>
              <a:rPr lang="fr-FR" b="1" dirty="0"/>
              <a:t>B) Les traces en histoire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DFDA88-AEA8-CA40-B40F-7A4BC80E7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737" y="777168"/>
            <a:ext cx="4059263" cy="13271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>
                <a:highlight>
                  <a:srgbClr val="FFFF00"/>
                </a:highlight>
              </a:rPr>
              <a:t>Voir tableau des notions pour une vue globale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AADA0BA-78C1-4B41-A531-440E0B909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336" y="2104355"/>
            <a:ext cx="3405292" cy="438431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5142A9E-E8AE-8943-83F8-9543C4FF9361}"/>
              </a:ext>
            </a:extLst>
          </p:cNvPr>
          <p:cNvSpPr txBox="1"/>
          <p:nvPr/>
        </p:nvSpPr>
        <p:spPr>
          <a:xfrm>
            <a:off x="5960962" y="6488668"/>
            <a:ext cx="2075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Charlot soldat</a:t>
            </a:r>
            <a:r>
              <a:rPr lang="fr-FR" dirty="0"/>
              <a:t>, 1918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CA583A8-5F0E-C844-87E8-B233BBCA4E9D}"/>
              </a:ext>
            </a:extLst>
          </p:cNvPr>
          <p:cNvSpPr txBox="1"/>
          <p:nvPr/>
        </p:nvSpPr>
        <p:spPr>
          <a:xfrm>
            <a:off x="81289" y="729757"/>
            <a:ext cx="495369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  <a:highlight>
                  <a:srgbClr val="FFFF00"/>
                </a:highlight>
              </a:rPr>
              <a:t>Un texte : </a:t>
            </a:r>
          </a:p>
          <a:p>
            <a:r>
              <a:rPr lang="fr-FR" b="1" dirty="0"/>
              <a:t>François Ier</a:t>
            </a:r>
            <a:r>
              <a:rPr lang="fr-FR" dirty="0"/>
              <a:t>, </a:t>
            </a:r>
          </a:p>
          <a:p>
            <a:pPr algn="just"/>
            <a:r>
              <a:rPr lang="fr-FR" b="1" dirty="0"/>
              <a:t>roi de France par la grâce de Dieu</a:t>
            </a:r>
            <a:r>
              <a:rPr lang="fr-FR" dirty="0"/>
              <a:t>,</a:t>
            </a:r>
          </a:p>
          <a:p>
            <a:pPr algn="just"/>
            <a:r>
              <a:rPr lang="fr-FR" dirty="0"/>
              <a:t>nous faisons savoir à tous que nous avons ordonné, de manière définitive ce qui suit : […]</a:t>
            </a:r>
          </a:p>
          <a:p>
            <a:pPr algn="just"/>
            <a:r>
              <a:rPr lang="fr-FR" u="sng" dirty="0"/>
              <a:t>Article 50 </a:t>
            </a:r>
            <a:r>
              <a:rPr lang="fr-FR" dirty="0"/>
              <a:t>: dans chaque paroisse, le curé tiendra un registre des personnes enterrées, en indiquant la jour du décès.</a:t>
            </a:r>
          </a:p>
          <a:p>
            <a:pPr algn="just"/>
            <a:r>
              <a:rPr lang="fr-FR" u="sng" dirty="0"/>
              <a:t>Article 51 </a:t>
            </a:r>
            <a:r>
              <a:rPr lang="fr-FR" dirty="0"/>
              <a:t>: dans que paroisse, le curé tiendra un registre des baptêmes, en indiquant le jour et l’heure de la naissance. Ce registre prouvera l’âge de la personne. […]</a:t>
            </a:r>
          </a:p>
          <a:p>
            <a:pPr algn="just"/>
            <a:r>
              <a:rPr lang="fr-FR" u="sng" dirty="0"/>
              <a:t>Article 111 </a:t>
            </a:r>
            <a:r>
              <a:rPr lang="fr-FR" dirty="0"/>
              <a:t>: comme il arrive parfois qu’on se trompe sur le sens des mots en latin, nous voulons que désormais tous arrêts, contrats, jugements, testaments et autres actes soient faits en français.</a:t>
            </a:r>
          </a:p>
          <a:p>
            <a:pPr algn="just"/>
            <a:r>
              <a:rPr lang="fr-FR" dirty="0"/>
              <a:t>[…]</a:t>
            </a:r>
          </a:p>
          <a:p>
            <a:pPr algn="just"/>
            <a:r>
              <a:rPr lang="fr-FR" dirty="0"/>
              <a:t>Nous ordonnons la publication de cette ordonnance* et qu’elle soit appliquée et respectée.</a:t>
            </a:r>
          </a:p>
          <a:p>
            <a:pPr algn="just"/>
            <a:r>
              <a:rPr lang="fr-FR" b="1" dirty="0"/>
              <a:t>Car tel est notre bon plaisir</a:t>
            </a:r>
            <a:r>
              <a:rPr lang="fr-FR" dirty="0"/>
              <a:t>.</a:t>
            </a:r>
          </a:p>
          <a:p>
            <a:pPr algn="r"/>
            <a:r>
              <a:rPr lang="fr-FR" i="1" dirty="0"/>
              <a:t>D’après l’ordonnance*  de Villers-Cotterêts, 1539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1678986-6D5C-C866-18DB-72A3A178A449}"/>
              </a:ext>
            </a:extLst>
          </p:cNvPr>
          <p:cNvSpPr txBox="1"/>
          <p:nvPr/>
        </p:nvSpPr>
        <p:spPr>
          <a:xfrm>
            <a:off x="5096763" y="1788160"/>
            <a:ext cx="137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  <a:highlight>
                  <a:srgbClr val="FFFF00"/>
                </a:highlight>
              </a:rPr>
              <a:t>Une image : </a:t>
            </a:r>
          </a:p>
        </p:txBody>
      </p:sp>
    </p:spTree>
    <p:extLst>
      <p:ext uri="{BB962C8B-B14F-4D97-AF65-F5344CB8AC3E}">
        <p14:creationId xmlns:p14="http://schemas.microsoft.com/office/powerpoint/2010/main" val="427303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9906"/>
          </a:xfrm>
        </p:spPr>
        <p:txBody>
          <a:bodyPr/>
          <a:lstStyle/>
          <a:p>
            <a:r>
              <a:rPr lang="fr-FR" dirty="0"/>
              <a:t>Le calendrier du S1-S7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AA9631CB-8309-B840-8D75-9FE08B23CB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058627"/>
              </p:ext>
            </p:extLst>
          </p:nvPr>
        </p:nvGraphicFramePr>
        <p:xfrm>
          <a:off x="380143" y="903766"/>
          <a:ext cx="8229600" cy="5742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025">
                  <a:extLst>
                    <a:ext uri="{9D8B030D-6E8A-4147-A177-3AD203B41FA5}">
                      <a16:colId xmlns:a16="http://schemas.microsoft.com/office/drawing/2014/main" val="3674290312"/>
                    </a:ext>
                  </a:extLst>
                </a:gridCol>
                <a:gridCol w="2279695">
                  <a:extLst>
                    <a:ext uri="{9D8B030D-6E8A-4147-A177-3AD203B41FA5}">
                      <a16:colId xmlns:a16="http://schemas.microsoft.com/office/drawing/2014/main" val="1158433555"/>
                    </a:ext>
                  </a:extLst>
                </a:gridCol>
                <a:gridCol w="2538370">
                  <a:extLst>
                    <a:ext uri="{9D8B030D-6E8A-4147-A177-3AD203B41FA5}">
                      <a16:colId xmlns:a16="http://schemas.microsoft.com/office/drawing/2014/main" val="2325470888"/>
                    </a:ext>
                  </a:extLst>
                </a:gridCol>
                <a:gridCol w="1319507">
                  <a:extLst>
                    <a:ext uri="{9D8B030D-6E8A-4147-A177-3AD203B41FA5}">
                      <a16:colId xmlns:a16="http://schemas.microsoft.com/office/drawing/2014/main" val="584922829"/>
                    </a:ext>
                  </a:extLst>
                </a:gridCol>
                <a:gridCol w="1336003">
                  <a:extLst>
                    <a:ext uri="{9D8B030D-6E8A-4147-A177-3AD203B41FA5}">
                      <a16:colId xmlns:a16="http://schemas.microsoft.com/office/drawing/2014/main" val="1713835432"/>
                    </a:ext>
                  </a:extLst>
                </a:gridCol>
              </a:tblGrid>
              <a:tr h="295481">
                <a:tc>
                  <a:txBody>
                    <a:bodyPr/>
                    <a:lstStyle/>
                    <a:p>
                      <a:pPr algn="just"/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Thématiques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Contenus/Programmes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M1 A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M1 B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7844902"/>
                  </a:ext>
                </a:extLst>
              </a:tr>
              <a:tr h="501422"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TD1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Le repérage dans le temps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Dates, périodes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3/09/2024</a:t>
                      </a:r>
                    </a:p>
                    <a:p>
                      <a:pPr algn="just"/>
                      <a:r>
                        <a:rPr lang="fr-FR" sz="1600" b="0" dirty="0">
                          <a:effectLst/>
                        </a:rPr>
                        <a:t>AprèsMidi2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3/09/2024</a:t>
                      </a:r>
                    </a:p>
                    <a:p>
                      <a:pPr algn="just"/>
                      <a:r>
                        <a:rPr lang="fr-FR" sz="1600" b="0" dirty="0">
                          <a:effectLst/>
                        </a:rPr>
                        <a:t>AprèsMidi1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9051723"/>
                  </a:ext>
                </a:extLst>
              </a:tr>
              <a:tr h="492961"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FFFF00"/>
                          </a:solidFill>
                          <a:effectLst/>
                        </a:rPr>
                        <a:t>TD2</a:t>
                      </a:r>
                      <a:endParaRPr lang="fr-FR" sz="16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1" dirty="0">
                          <a:effectLst/>
                        </a:rPr>
                        <a:t>Les traces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1" dirty="0">
                          <a:effectLst/>
                        </a:rPr>
                        <a:t>Préhistoire, Gaulois, Gallo-romains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1" dirty="0">
                          <a:effectLst/>
                        </a:rPr>
                        <a:t>9/09/2024</a:t>
                      </a:r>
                    </a:p>
                    <a:p>
                      <a:pPr algn="just"/>
                      <a:r>
                        <a:rPr lang="fr-FR" sz="1600" b="1" dirty="0">
                          <a:effectLst/>
                        </a:rPr>
                        <a:t>AprèsMidi2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1" dirty="0">
                          <a:effectLst/>
                        </a:rPr>
                        <a:t>9/09/2024</a:t>
                      </a:r>
                    </a:p>
                    <a:p>
                      <a:pPr algn="just"/>
                      <a:r>
                        <a:rPr lang="fr-FR" sz="1600" b="1" dirty="0">
                          <a:effectLst/>
                        </a:rPr>
                        <a:t>AprèsMidi1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4764638"/>
                  </a:ext>
                </a:extLst>
              </a:tr>
              <a:tr h="5164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</a:rPr>
                        <a:t> TD3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Les modes de vie et leur évolution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i="1" dirty="0">
                          <a:effectLst/>
                        </a:rPr>
                        <a:t>Seigneurs et paysans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</a:rPr>
                        <a:t>L'âge industriel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23/09/2024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</a:rPr>
                        <a:t>Après-Midi2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23/09/2024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</a:rPr>
                        <a:t>Après-Midi1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0252912"/>
                  </a:ext>
                </a:extLst>
              </a:tr>
              <a:tr h="516437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rgbClr val="FFC000"/>
                          </a:solidFill>
                          <a:effectLst/>
                        </a:rPr>
                        <a:t>CM1</a:t>
                      </a:r>
                      <a:endParaRPr lang="fr-FR" sz="16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L'histoire et son enseignement</a:t>
                      </a:r>
                      <a:endParaRPr lang="fr-FR" sz="16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3/10/2024</a:t>
                      </a:r>
                    </a:p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Matin1</a:t>
                      </a:r>
                      <a:endParaRPr lang="fr-FR" sz="16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3/10/2024</a:t>
                      </a:r>
                    </a:p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Matin1</a:t>
                      </a:r>
                      <a:endParaRPr lang="fr-FR" sz="16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4834745"/>
                  </a:ext>
                </a:extLst>
              </a:tr>
              <a:tr h="504699">
                <a:tc>
                  <a:txBody>
                    <a:bodyPr/>
                    <a:lstStyle/>
                    <a:p>
                      <a:pPr algn="just"/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RENDEZ-VOUS DE L’HISTOIRE DE BLOIS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Thème : </a:t>
                      </a:r>
                      <a:r>
                        <a:rPr lang="fr-FR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la ville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V 11/10/2024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JOURNEE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9766512"/>
                  </a:ext>
                </a:extLst>
              </a:tr>
              <a:tr h="751180"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</a:rPr>
                        <a:t>TD4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Le </a:t>
                      </a:r>
                      <a:r>
                        <a:rPr lang="fr-FR" sz="1600">
                          <a:effectLst/>
                        </a:rPr>
                        <a:t>pouvoir </a:t>
                      </a:r>
                    </a:p>
                    <a:p>
                      <a:pPr algn="just"/>
                      <a:r>
                        <a:rPr lang="fr-FR" sz="1600">
                          <a:effectLst/>
                        </a:rPr>
                        <a:t>(</a:t>
                      </a:r>
                      <a:r>
                        <a:rPr lang="fr-FR" sz="1600" dirty="0">
                          <a:effectLst/>
                        </a:rPr>
                        <a:t>organisation, idéologie, symboles)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</a:rPr>
                        <a:t>Louis XIV</a:t>
                      </a:r>
                    </a:p>
                    <a:p>
                      <a:pPr algn="just"/>
                      <a:r>
                        <a:rPr lang="fr-FR" sz="1600">
                          <a:effectLst/>
                        </a:rPr>
                        <a:t>La Rév fr. et le Ier Empire</a:t>
                      </a:r>
                    </a:p>
                    <a:p>
                      <a:pPr algn="just"/>
                      <a:r>
                        <a:rPr lang="fr-FR" sz="1600">
                          <a:effectLst/>
                        </a:rPr>
                        <a:t>Le temps de la République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13/11/2024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</a:rPr>
                        <a:t>Matin2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13/11/2024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</a:rPr>
                        <a:t>Après-midi1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1007441"/>
                  </a:ext>
                </a:extLst>
              </a:tr>
              <a:tr h="528174"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</a:rPr>
                        <a:t>TD5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Le fait religieux et la laïcité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</a:rPr>
                        <a:t>Louis IX, Henri IV</a:t>
                      </a:r>
                    </a:p>
                    <a:p>
                      <a:pPr algn="just"/>
                      <a:r>
                        <a:rPr lang="fr-FR" sz="1600">
                          <a:effectLst/>
                        </a:rPr>
                        <a:t>L'école de Jules Ferry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19/11/2024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</a:rPr>
                        <a:t>Matin2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19/11/2024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</a:rPr>
                        <a:t>Après-midi1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2425104"/>
                  </a:ext>
                </a:extLst>
              </a:tr>
              <a:tr h="539911"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</a:rPr>
                        <a:t>TD6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Les violences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</a:rPr>
                        <a:t>La France dans les deux guerres mondiales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25/11/2024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</a:rPr>
                        <a:t>Après-midi1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25/11/2024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</a:rPr>
                        <a:t>Après-midi2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5988930"/>
                  </a:ext>
                </a:extLst>
              </a:tr>
              <a:tr h="504699"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FFC000"/>
                          </a:solidFill>
                          <a:effectLst/>
                        </a:rPr>
                        <a:t>CM2</a:t>
                      </a:r>
                      <a:endParaRPr lang="fr-FR" sz="16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La géographie et son enseignement</a:t>
                      </a:r>
                      <a:endParaRPr lang="fr-FR" sz="16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4/12/2024</a:t>
                      </a:r>
                    </a:p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Matin1</a:t>
                      </a:r>
                      <a:endParaRPr lang="fr-FR" sz="16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4/12/2024</a:t>
                      </a:r>
                    </a:p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Matin1</a:t>
                      </a:r>
                      <a:endParaRPr lang="fr-FR" sz="16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8457724"/>
                  </a:ext>
                </a:extLst>
              </a:tr>
              <a:tr h="590959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0B050"/>
                          </a:solidFill>
                          <a:effectLst/>
                        </a:rPr>
                        <a:t>Evaluation de connaissances</a:t>
                      </a:r>
                      <a:endParaRPr lang="fr-FR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0B050"/>
                          </a:solidFill>
                          <a:effectLst/>
                        </a:rPr>
                        <a:t> 2 questions sur 2 notions</a:t>
                      </a:r>
                    </a:p>
                    <a:p>
                      <a:pPr algn="just"/>
                      <a:r>
                        <a:rPr lang="fr-FR" sz="16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Un commentaire de doc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 h en fin de semestre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 h en fin de semestre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43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674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D65F6A9-A2BC-B7C6-1A89-DF54C0D45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9" y="391507"/>
            <a:ext cx="9115871" cy="61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39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E2B342-7E7A-C240-AFE5-BD06B901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C) Les RV de l’Histoire à Blois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DFDA88-AEA8-CA40-B40F-7A4BC80E7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4999"/>
          </a:xfrm>
        </p:spPr>
        <p:txBody>
          <a:bodyPr/>
          <a:lstStyle/>
          <a:p>
            <a:pPr marL="0" indent="0">
              <a:buNone/>
            </a:pPr>
            <a:r>
              <a:rPr lang="fr-FR" u="sng" dirty="0"/>
              <a:t>Vendredi 11 octobre 2024 (prévision)</a:t>
            </a:r>
            <a:endParaRPr lang="fr-FR" dirty="0"/>
          </a:p>
          <a:p>
            <a:pPr marL="0" indent="0">
              <a:buNone/>
            </a:pPr>
            <a:r>
              <a:rPr lang="fr-FR" sz="2800" b="1" dirty="0"/>
              <a:t>7h 30 </a:t>
            </a:r>
            <a:r>
              <a:rPr lang="fr-FR" sz="2800" dirty="0"/>
              <a:t>- RV parking Centre d’études supérieures – 90 avenue François Mitterrand</a:t>
            </a:r>
          </a:p>
          <a:p>
            <a:pPr marL="0" indent="0">
              <a:buNone/>
            </a:pPr>
            <a:r>
              <a:rPr lang="fr-FR" sz="2800" dirty="0"/>
              <a:t>7 h 35 – départ pour Blois</a:t>
            </a:r>
          </a:p>
          <a:p>
            <a:pPr marL="0" indent="0">
              <a:buNone/>
            </a:pPr>
            <a:r>
              <a:rPr lang="fr-FR" sz="2800" dirty="0"/>
              <a:t>9 h 30 – arrivée à Blois avenue Maréchal Maunoury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800" b="1" dirty="0">
                <a:solidFill>
                  <a:srgbClr val="0432FF"/>
                </a:solidFill>
              </a:rPr>
              <a:t>2 ateliers-conférences + Salon du Livre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800" dirty="0"/>
              <a:t>16 h 30  – RV avenue Maréchal Maunoury Blois</a:t>
            </a:r>
          </a:p>
          <a:p>
            <a:pPr marL="0" indent="0">
              <a:buNone/>
            </a:pPr>
            <a:r>
              <a:rPr lang="fr-FR" sz="2800" dirty="0"/>
              <a:t>16 h 35 – départ de Blois</a:t>
            </a:r>
          </a:p>
          <a:p>
            <a:pPr marL="0" indent="0">
              <a:buNone/>
            </a:pPr>
            <a:r>
              <a:rPr lang="fr-FR" sz="2800" b="1" dirty="0"/>
              <a:t>18 h 15</a:t>
            </a:r>
            <a:r>
              <a:rPr lang="fr-FR" sz="2800" dirty="0"/>
              <a:t>– retour à Châteauroux</a:t>
            </a:r>
          </a:p>
        </p:txBody>
      </p:sp>
    </p:spTree>
    <p:extLst>
      <p:ext uri="{BB962C8B-B14F-4D97-AF65-F5344CB8AC3E}">
        <p14:creationId xmlns:p14="http://schemas.microsoft.com/office/powerpoint/2010/main" val="2296855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E2B342-7E7A-C240-AFE5-BD06B901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9394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C) Les RV de l’Histoire à Blois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DFDA88-AEA8-CA40-B40F-7A4BC80E7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534391"/>
            <a:ext cx="8484919" cy="6228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600" u="sng" dirty="0"/>
              <a:t>Groupe 1</a:t>
            </a:r>
          </a:p>
          <a:p>
            <a:pPr marL="0" indent="0">
              <a:buNone/>
            </a:pPr>
            <a:r>
              <a:rPr lang="fr-FR" sz="2600" b="1" dirty="0"/>
              <a:t>10h-11h</a:t>
            </a:r>
            <a:r>
              <a:rPr lang="fr-FR" sz="2600" dirty="0"/>
              <a:t> : Château royal de Blois</a:t>
            </a:r>
          </a:p>
          <a:p>
            <a:pPr marL="0" indent="0">
              <a:buNone/>
            </a:pPr>
            <a:r>
              <a:rPr lang="fr-FR" sz="2600" dirty="0">
                <a:solidFill>
                  <a:srgbClr val="7030A0"/>
                </a:solidFill>
                <a:highlight>
                  <a:srgbClr val="FFFF00"/>
                </a:highlight>
              </a:rPr>
              <a:t>Exposition visages d’ancêtres</a:t>
            </a:r>
            <a:endParaRPr lang="fr-FR" sz="2600" u="sng" dirty="0">
              <a:solidFill>
                <a:srgbClr val="7030A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r-FR" sz="2600" b="1" dirty="0"/>
              <a:t>13h-14h15</a:t>
            </a:r>
            <a:r>
              <a:rPr lang="fr-FR" sz="2600" dirty="0"/>
              <a:t> : INSPE </a:t>
            </a:r>
            <a:r>
              <a:rPr lang="fr-FR" sz="2600" dirty="0">
                <a:solidFill>
                  <a:srgbClr val="0432FF"/>
                </a:solidFill>
              </a:rPr>
              <a:t>(1/2 du groupe)</a:t>
            </a:r>
          </a:p>
          <a:p>
            <a:pPr marL="0" indent="0">
              <a:buNone/>
            </a:pPr>
            <a:r>
              <a:rPr lang="fr-FR" sz="2600" dirty="0">
                <a:solidFill>
                  <a:srgbClr val="7030A0"/>
                </a:solidFill>
                <a:highlight>
                  <a:srgbClr val="FFFF00"/>
                </a:highlight>
              </a:rPr>
              <a:t>La ville en bande dessinée</a:t>
            </a:r>
          </a:p>
          <a:p>
            <a:pPr marL="0" indent="0">
              <a:buNone/>
            </a:pPr>
            <a:r>
              <a:rPr lang="fr-FR" sz="2600" b="1" dirty="0"/>
              <a:t>13h-14h30</a:t>
            </a:r>
            <a:r>
              <a:rPr lang="fr-FR" sz="2600" dirty="0"/>
              <a:t> : Hôtel de ville </a:t>
            </a:r>
            <a:r>
              <a:rPr lang="fr-FR" sz="2600" dirty="0">
                <a:solidFill>
                  <a:srgbClr val="0432FF"/>
                </a:solidFill>
              </a:rPr>
              <a:t>(1/2 du groupe)</a:t>
            </a:r>
          </a:p>
          <a:p>
            <a:pPr marL="0" indent="0">
              <a:buNone/>
            </a:pPr>
            <a:r>
              <a:rPr lang="fr-FR" sz="2600" dirty="0">
                <a:solidFill>
                  <a:srgbClr val="7030A0"/>
                </a:solidFill>
                <a:highlight>
                  <a:srgbClr val="FFFF00"/>
                </a:highlight>
              </a:rPr>
              <a:t>Valoriser les lieux de mémoire en milieu urbain</a:t>
            </a:r>
            <a:endParaRPr lang="fr-FR" sz="2600" u="sng" dirty="0">
              <a:solidFill>
                <a:srgbClr val="7030A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r-FR" sz="2600" u="sng" dirty="0"/>
              <a:t>Groupe 2</a:t>
            </a:r>
          </a:p>
          <a:p>
            <a:pPr marL="0" indent="0">
              <a:buNone/>
            </a:pPr>
            <a:r>
              <a:rPr lang="fr-FR" sz="2600" b="1" dirty="0"/>
              <a:t>11h15-12h15</a:t>
            </a:r>
            <a:r>
              <a:rPr lang="fr-FR" sz="2600" dirty="0"/>
              <a:t> : INSPE</a:t>
            </a:r>
          </a:p>
          <a:p>
            <a:pPr marL="0" indent="0">
              <a:buNone/>
            </a:pPr>
            <a:r>
              <a:rPr lang="fr-FR" sz="2600" dirty="0">
                <a:solidFill>
                  <a:srgbClr val="7030A0"/>
                </a:solidFill>
                <a:highlight>
                  <a:srgbClr val="FFFF00"/>
                </a:highlight>
              </a:rPr>
              <a:t>L’enfant et la ville dans les albums de jeunesse</a:t>
            </a:r>
          </a:p>
          <a:p>
            <a:pPr marL="0" indent="0">
              <a:buNone/>
            </a:pPr>
            <a:r>
              <a:rPr lang="fr-FR" sz="2600" b="1" dirty="0"/>
              <a:t>14h45-16h15</a:t>
            </a:r>
            <a:r>
              <a:rPr lang="fr-FR" sz="2600" dirty="0"/>
              <a:t> : INSPE</a:t>
            </a:r>
          </a:p>
          <a:p>
            <a:pPr marL="0" indent="0">
              <a:buNone/>
            </a:pPr>
            <a:r>
              <a:rPr lang="fr-FR" sz="2600" dirty="0">
                <a:solidFill>
                  <a:srgbClr val="7030A0"/>
                </a:solidFill>
                <a:highlight>
                  <a:srgbClr val="FFFF00"/>
                </a:highlight>
              </a:rPr>
              <a:t>Crayon noir, Samuel Paty, histoire d’un prof</a:t>
            </a:r>
          </a:p>
          <a:p>
            <a:pPr marL="0" indent="0">
              <a:buNone/>
            </a:pPr>
            <a:r>
              <a:rPr lang="fr-FR" sz="2600" dirty="0">
                <a:solidFill>
                  <a:srgbClr val="FF0000"/>
                </a:solidFill>
              </a:rPr>
              <a:t>ATTENTION SE TROUVER SUR PLACE AU MOINS 15 min avant</a:t>
            </a:r>
          </a:p>
        </p:txBody>
      </p:sp>
    </p:spTree>
    <p:extLst>
      <p:ext uri="{BB962C8B-B14F-4D97-AF65-F5344CB8AC3E}">
        <p14:creationId xmlns:p14="http://schemas.microsoft.com/office/powerpoint/2010/main" val="179693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du TD2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A31C01-F4A1-EA43-8B73-1CE98EDE4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A) </a:t>
            </a:r>
            <a:r>
              <a:rPr lang="fr-FR" b="1" dirty="0"/>
              <a:t>Le thème "Et avant la France ?"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B)</a:t>
            </a:r>
            <a:r>
              <a:rPr lang="fr-FR" b="1" dirty="0"/>
              <a:t> </a:t>
            </a:r>
            <a:r>
              <a:rPr lang="fr-FR" b="1" u="sng" dirty="0"/>
              <a:t>Les traces en histoire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C) </a:t>
            </a:r>
            <a:r>
              <a:rPr lang="fr-FR" b="1" dirty="0"/>
              <a:t>Les RV de l’Histoire à Blois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3415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424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A) Le thème : « Et avant la France »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id="{0D8FA9EE-42F7-4A49-B410-45010AC039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268076"/>
              </p:ext>
            </p:extLst>
          </p:nvPr>
        </p:nvGraphicFramePr>
        <p:xfrm>
          <a:off x="457200" y="765424"/>
          <a:ext cx="8049802" cy="5896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0417">
                  <a:extLst>
                    <a:ext uri="{9D8B030D-6E8A-4147-A177-3AD203B41FA5}">
                      <a16:colId xmlns:a16="http://schemas.microsoft.com/office/drawing/2014/main" val="2985867396"/>
                    </a:ext>
                  </a:extLst>
                </a:gridCol>
                <a:gridCol w="5599385">
                  <a:extLst>
                    <a:ext uri="{9D8B030D-6E8A-4147-A177-3AD203B41FA5}">
                      <a16:colId xmlns:a16="http://schemas.microsoft.com/office/drawing/2014/main" val="3500728733"/>
                    </a:ext>
                  </a:extLst>
                </a:gridCol>
              </a:tblGrid>
              <a:tr h="18358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300" i="1">
                          <a:effectLst/>
                        </a:rPr>
                        <a:t>Classe de CM1</a:t>
                      </a:r>
                      <a:endParaRPr lang="fr-FR" sz="1300" i="1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408" marR="25822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884593"/>
                  </a:ext>
                </a:extLst>
              </a:tr>
              <a:tr h="380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i="1">
                          <a:effectLst/>
                        </a:rPr>
                        <a:t>Repères annuels de programmation</a:t>
                      </a:r>
                      <a:endParaRPr lang="fr-FR" sz="13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8" marR="258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300" i="1" dirty="0">
                          <a:effectLst/>
                        </a:rPr>
                        <a:t>Démarches et contenus d’enseignement</a:t>
                      </a:r>
                      <a:endParaRPr lang="fr-FR" sz="1300" i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408" marR="25822" marT="0" marB="0"/>
                </a:tc>
                <a:extLst>
                  <a:ext uri="{0D108BD9-81ED-4DB2-BD59-A6C34878D82A}">
                    <a16:rowId xmlns:a16="http://schemas.microsoft.com/office/drawing/2014/main" val="217027706"/>
                  </a:ext>
                </a:extLst>
              </a:tr>
              <a:tr h="1305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Thème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>
                          <a:effectLst/>
                        </a:rPr>
                        <a:t>Et avant la France 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• Quelles </a:t>
                      </a:r>
                      <a:r>
                        <a:rPr lang="fr-FR" sz="1300" dirty="0">
                          <a:solidFill>
                            <a:srgbClr val="0432FF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traces</a:t>
                      </a:r>
                      <a:r>
                        <a:rPr lang="fr-FR" sz="1300" dirty="0">
                          <a:effectLst/>
                        </a:rPr>
                        <a:t> d’une occupation ancienne du territoire français 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• Celtes, Gaulois, Grecs et Romains : quels </a:t>
                      </a:r>
                      <a:r>
                        <a:rPr lang="fr-FR" sz="1300" dirty="0">
                          <a:solidFill>
                            <a:srgbClr val="0432FF"/>
                          </a:solidFill>
                          <a:effectLst/>
                        </a:rPr>
                        <a:t>héritages</a:t>
                      </a:r>
                      <a:r>
                        <a:rPr lang="fr-FR" sz="1300" dirty="0">
                          <a:effectLst/>
                        </a:rPr>
                        <a:t> des mondes anciens 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36560" algn="l"/>
                        </a:tabLst>
                      </a:pPr>
                      <a:r>
                        <a:rPr lang="fr-FR" sz="1300" dirty="0">
                          <a:effectLst/>
                        </a:rPr>
                        <a:t> • Les grands </a:t>
                      </a:r>
                      <a:r>
                        <a:rPr lang="fr-FR" sz="1300" b="1" dirty="0">
                          <a:effectLst/>
                        </a:rPr>
                        <a:t>mouvements</a:t>
                      </a:r>
                      <a:r>
                        <a:rPr lang="fr-FR" sz="1300" dirty="0">
                          <a:effectLst/>
                        </a:rPr>
                        <a:t> et déplacements de populations (IV-X</a:t>
                      </a:r>
                      <a:r>
                        <a:rPr lang="fr-FR" sz="1300" baseline="30000" dirty="0">
                          <a:effectLst/>
                        </a:rPr>
                        <a:t>e</a:t>
                      </a:r>
                      <a:r>
                        <a:rPr lang="fr-FR" sz="1300" dirty="0">
                          <a:effectLst/>
                        </a:rPr>
                        <a:t> siècles).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36560" algn="l"/>
                        </a:tabLst>
                      </a:pPr>
                      <a:r>
                        <a:rPr lang="fr-FR" sz="1300" dirty="0">
                          <a:effectLst/>
                        </a:rPr>
                        <a:t> • </a:t>
                      </a:r>
                      <a:r>
                        <a:rPr lang="fr-FR" sz="1300" b="1" dirty="0">
                          <a:effectLst/>
                        </a:rPr>
                        <a:t>Clovis</a:t>
                      </a:r>
                      <a:r>
                        <a:rPr lang="fr-FR" sz="1300" dirty="0">
                          <a:effectLst/>
                        </a:rPr>
                        <a:t> et </a:t>
                      </a:r>
                      <a:r>
                        <a:rPr lang="fr-FR" sz="1300" b="1" dirty="0">
                          <a:effectLst/>
                        </a:rPr>
                        <a:t>Charlemagne</a:t>
                      </a:r>
                      <a:r>
                        <a:rPr lang="fr-FR" sz="1300" dirty="0">
                          <a:effectLst/>
                        </a:rPr>
                        <a:t>, </a:t>
                      </a:r>
                      <a:r>
                        <a:rPr lang="fr-FR" sz="1300" b="1" dirty="0">
                          <a:effectLst/>
                        </a:rPr>
                        <a:t>Mérovingiens</a:t>
                      </a:r>
                      <a:r>
                        <a:rPr lang="fr-FR" sz="1300" dirty="0">
                          <a:effectLst/>
                        </a:rPr>
                        <a:t> et </a:t>
                      </a:r>
                      <a:r>
                        <a:rPr lang="fr-FR" sz="1300" b="1" dirty="0">
                          <a:effectLst/>
                        </a:rPr>
                        <a:t>Carolingiens</a:t>
                      </a:r>
                      <a:r>
                        <a:rPr lang="fr-FR" sz="1300" dirty="0">
                          <a:effectLst/>
                        </a:rPr>
                        <a:t> dans la continuité de l’empire romain. 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300" dirty="0">
                          <a:effectLst/>
                        </a:rPr>
                        <a:t>À partir de l’exploration des espaces familiers des élèves déjà réalisée au cycle 2, on identifie des </a:t>
                      </a:r>
                      <a:r>
                        <a:rPr lang="fr-FR" sz="1300" b="1" dirty="0">
                          <a:solidFill>
                            <a:srgbClr val="0432FF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traces</a:t>
                      </a:r>
                      <a:r>
                        <a:rPr lang="fr-FR" sz="1300" b="1" dirty="0">
                          <a:effectLst/>
                        </a:rPr>
                        <a:t> spécifiques de la préhistoire et de l’histoire dans leur environnement proche</a:t>
                      </a:r>
                      <a:r>
                        <a:rPr lang="fr-FR" sz="1300" dirty="0">
                          <a:effectLst/>
                        </a:rPr>
                        <a:t>, pour situer ces traces dans le temps et construire des repères historiques qui leur sont liés. On confronte rapidement ces traces proches à des </a:t>
                      </a:r>
                      <a:r>
                        <a:rPr lang="fr-FR" sz="1300" b="1" dirty="0">
                          <a:effectLst/>
                        </a:rPr>
                        <a:t>traces</a:t>
                      </a:r>
                      <a:r>
                        <a:rPr lang="fr-FR" sz="1300" dirty="0">
                          <a:effectLst/>
                        </a:rPr>
                        <a:t> préhistoriques et historiques différentes relevées dans un autre lieu en France, pour </a:t>
                      </a:r>
                      <a:r>
                        <a:rPr lang="fr-FR" sz="1300" b="1" dirty="0">
                          <a:effectLst/>
                        </a:rPr>
                        <a:t>montrer l’ancienneté du peuplement et la pluralité des </a:t>
                      </a:r>
                      <a:r>
                        <a:rPr lang="fr-FR" sz="1300" b="1" dirty="0">
                          <a:solidFill>
                            <a:srgbClr val="0432FF"/>
                          </a:solidFill>
                          <a:effectLst/>
                        </a:rPr>
                        <a:t>héritages</a:t>
                      </a:r>
                      <a:r>
                        <a:rPr lang="fr-FR" sz="1300" dirty="0">
                          <a:effectLst/>
                        </a:rPr>
                        <a:t>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300" dirty="0">
                          <a:effectLst/>
                        </a:rPr>
                        <a:t>On se centrera ensuite sur </a:t>
                      </a:r>
                      <a:r>
                        <a:rPr lang="fr-FR" sz="1300" b="1" dirty="0">
                          <a:effectLst/>
                        </a:rPr>
                        <a:t>les </a:t>
                      </a:r>
                      <a:r>
                        <a:rPr lang="fr-FR" sz="1300" b="1" dirty="0">
                          <a:solidFill>
                            <a:srgbClr val="0432FF"/>
                          </a:solidFill>
                          <a:effectLst/>
                        </a:rPr>
                        <a:t>Gaules</a:t>
                      </a:r>
                      <a:r>
                        <a:rPr lang="fr-FR" sz="1300" dirty="0">
                          <a:effectLst/>
                        </a:rPr>
                        <a:t>, caractérisées par le brassage de leurs populations et les </a:t>
                      </a:r>
                      <a:r>
                        <a:rPr lang="fr-FR" sz="1300" b="1" dirty="0">
                          <a:solidFill>
                            <a:srgbClr val="0432FF"/>
                          </a:solidFill>
                          <a:effectLst/>
                        </a:rPr>
                        <a:t>contacts</a:t>
                      </a:r>
                      <a:r>
                        <a:rPr lang="fr-FR" sz="1300" b="1" dirty="0">
                          <a:effectLst/>
                        </a:rPr>
                        <a:t> entre Celtes, Gaulois et civilisations méditerranéennes</a:t>
                      </a:r>
                      <a:r>
                        <a:rPr lang="fr-FR" sz="1300" dirty="0">
                          <a:effectLst/>
                        </a:rPr>
                        <a:t>. L’histoire de la </a:t>
                      </a:r>
                      <a:r>
                        <a:rPr lang="fr-FR" sz="1300" b="1" dirty="0">
                          <a:solidFill>
                            <a:srgbClr val="0432FF"/>
                          </a:solidFill>
                          <a:effectLst/>
                        </a:rPr>
                        <a:t>colonisation</a:t>
                      </a:r>
                      <a:r>
                        <a:rPr lang="fr-FR" sz="1300" dirty="0">
                          <a:effectLst/>
                        </a:rPr>
                        <a:t> romaine des Gaules ne doit pas faire oublier que la </a:t>
                      </a:r>
                      <a:r>
                        <a:rPr lang="fr-FR" sz="1300" b="1" dirty="0">
                          <a:solidFill>
                            <a:srgbClr val="0432FF"/>
                          </a:solidFill>
                          <a:effectLst/>
                        </a:rPr>
                        <a:t>civilisation</a:t>
                      </a:r>
                      <a:r>
                        <a:rPr lang="fr-FR" sz="1300" dirty="0">
                          <a:effectLst/>
                        </a:rPr>
                        <a:t> gauloise, dont on garde des traces matérielles, ne connait pas de rupture brusque.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300" b="1" dirty="0">
                          <a:effectLst/>
                        </a:rPr>
                        <a:t>Les apports de la </a:t>
                      </a:r>
                      <a:r>
                        <a:rPr lang="fr-FR" sz="1300" b="1" dirty="0">
                          <a:solidFill>
                            <a:srgbClr val="0432FF"/>
                          </a:solidFill>
                          <a:effectLst/>
                        </a:rPr>
                        <a:t>romanité</a:t>
                      </a:r>
                      <a:r>
                        <a:rPr lang="fr-FR" sz="1300" b="1" dirty="0">
                          <a:effectLst/>
                        </a:rPr>
                        <a:t> </a:t>
                      </a:r>
                      <a:r>
                        <a:rPr lang="fr-FR" sz="1300" dirty="0">
                          <a:effectLst/>
                        </a:rPr>
                        <a:t>sont néanmoins nombreux : villes, routes, </a:t>
                      </a:r>
                      <a:r>
                        <a:rPr lang="fr-FR" sz="1300" b="1" dirty="0">
                          <a:solidFill>
                            <a:srgbClr val="0432FF"/>
                          </a:solidFill>
                          <a:effectLst/>
                        </a:rPr>
                        <a:t>religion chrétienne </a:t>
                      </a:r>
                      <a:r>
                        <a:rPr lang="fr-FR" sz="1300" dirty="0">
                          <a:effectLst/>
                        </a:rPr>
                        <a:t>(mais aussi judaïsme) en sont des exemples.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300" dirty="0">
                          <a:effectLst/>
                        </a:rPr>
                        <a:t>On n’oublie pas d’expliquer aux élèves qu’à partir du IV</a:t>
                      </a:r>
                      <a:r>
                        <a:rPr lang="fr-FR" sz="1300" baseline="30000" dirty="0">
                          <a:effectLst/>
                        </a:rPr>
                        <a:t>e</a:t>
                      </a:r>
                      <a:r>
                        <a:rPr lang="fr-FR" sz="1300" dirty="0">
                          <a:effectLst/>
                        </a:rPr>
                        <a:t> siècle, des peuples venus de l'est, notamment </a:t>
                      </a:r>
                      <a:r>
                        <a:rPr lang="fr-FR" sz="1300" b="1" dirty="0">
                          <a:effectLst/>
                        </a:rPr>
                        <a:t>les </a:t>
                      </a:r>
                      <a:r>
                        <a:rPr lang="fr-FR" sz="1300" b="1" dirty="0">
                          <a:solidFill>
                            <a:srgbClr val="0432FF"/>
                          </a:solidFill>
                          <a:effectLst/>
                        </a:rPr>
                        <a:t>Francs</a:t>
                      </a:r>
                      <a:r>
                        <a:rPr lang="fr-FR" sz="1300" b="1" dirty="0">
                          <a:effectLst/>
                        </a:rPr>
                        <a:t> </a:t>
                      </a:r>
                      <a:r>
                        <a:rPr lang="fr-FR" sz="1300" dirty="0">
                          <a:effectLst/>
                        </a:rPr>
                        <a:t>et les Wisigoths, </a:t>
                      </a:r>
                      <a:r>
                        <a:rPr lang="fr-FR" sz="1300" b="1" dirty="0">
                          <a:effectLst/>
                        </a:rPr>
                        <a:t>s'installent</a:t>
                      </a:r>
                      <a:r>
                        <a:rPr lang="fr-FR" sz="1300" dirty="0">
                          <a:effectLst/>
                        </a:rPr>
                        <a:t> </a:t>
                      </a:r>
                      <a:r>
                        <a:rPr lang="fr-FR" sz="1300" b="1" dirty="0">
                          <a:effectLst/>
                        </a:rPr>
                        <a:t>sur plusieurs siècles dans l'empire romain d'Occident, qui s'effondre définitivement vers la fin du V</a:t>
                      </a:r>
                      <a:r>
                        <a:rPr lang="fr-FR" sz="1300" b="1" baseline="30000" dirty="0">
                          <a:effectLst/>
                        </a:rPr>
                        <a:t>e</a:t>
                      </a:r>
                      <a:r>
                        <a:rPr lang="fr-FR" sz="1300" b="1" dirty="0">
                          <a:effectLst/>
                        </a:rPr>
                        <a:t> siècle</a:t>
                      </a:r>
                      <a:r>
                        <a:rPr lang="fr-FR" sz="13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300" b="1" dirty="0">
                          <a:solidFill>
                            <a:srgbClr val="0432FF"/>
                          </a:solidFill>
                          <a:effectLst/>
                        </a:rPr>
                        <a:t>Clovis</a:t>
                      </a:r>
                      <a:r>
                        <a:rPr lang="fr-FR" sz="1300" b="1" dirty="0">
                          <a:effectLst/>
                        </a:rPr>
                        <a:t>, roi des Francs</a:t>
                      </a:r>
                      <a:r>
                        <a:rPr lang="fr-FR" sz="1300" dirty="0">
                          <a:effectLst/>
                        </a:rPr>
                        <a:t>, est l’occasion de revisiter les relations entre les peuples dits barbares et l’empire romain, de montrer la continuité entre mondes romain et mérovingien, dont atteste le geste politique de son </a:t>
                      </a:r>
                      <a:r>
                        <a:rPr lang="fr-FR" sz="1300" b="1" dirty="0">
                          <a:effectLst/>
                        </a:rPr>
                        <a:t>baptême</a:t>
                      </a:r>
                      <a:r>
                        <a:rPr lang="fr-FR" sz="1300" dirty="0">
                          <a:effectLst/>
                        </a:rPr>
                        <a:t>. </a:t>
                      </a:r>
                      <a:r>
                        <a:rPr lang="fr-FR" sz="1300" b="1" dirty="0">
                          <a:solidFill>
                            <a:srgbClr val="0432FF"/>
                          </a:solidFill>
                          <a:effectLst/>
                        </a:rPr>
                        <a:t>Charlemagne</a:t>
                      </a:r>
                      <a:r>
                        <a:rPr lang="fr-FR" sz="1300" b="1" dirty="0">
                          <a:effectLst/>
                        </a:rPr>
                        <a:t>, couronné empereur en 800</a:t>
                      </a:r>
                      <a:r>
                        <a:rPr lang="fr-FR" sz="1300" dirty="0">
                          <a:effectLst/>
                        </a:rPr>
                        <a:t>, roi des Francs et des Lombards, reconstitue un empire romain et chrétien.</a:t>
                      </a:r>
                      <a:endParaRPr lang="fr-FR" sz="13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36000" marT="0" marB="0"/>
                </a:tc>
                <a:extLst>
                  <a:ext uri="{0D108BD9-81ED-4DB2-BD59-A6C34878D82A}">
                    <a16:rowId xmlns:a16="http://schemas.microsoft.com/office/drawing/2014/main" val="1857839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68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976"/>
            <a:ext cx="8229600" cy="101990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A) Le thème : « Et avant la France »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C389359-048E-CD8B-1456-F65211DE8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248" y="1168882"/>
            <a:ext cx="4245019" cy="5540375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339FA7-A392-C22F-EDD9-49BCDFEE8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382" y="1168882"/>
            <a:ext cx="3819433" cy="56891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39E1CE-13B6-B208-6E6F-6F9699065141}"/>
              </a:ext>
            </a:extLst>
          </p:cNvPr>
          <p:cNvSpPr/>
          <p:nvPr/>
        </p:nvSpPr>
        <p:spPr>
          <a:xfrm>
            <a:off x="5417820" y="3901440"/>
            <a:ext cx="3017520" cy="2514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28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976"/>
            <a:ext cx="8229600" cy="101990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A) Le thème : « Et avant la France »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F27858-154A-9349-B5C6-6CCCE615E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8882"/>
            <a:ext cx="8229600" cy="554014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dirty="0"/>
              <a:t>1) Quelle est la première trace humaine connue sur le territoire français ?</a:t>
            </a:r>
          </a:p>
          <a:p>
            <a:pPr marL="0" indent="0" algn="just">
              <a:buNone/>
            </a:pPr>
            <a:r>
              <a:rPr lang="fr-FR" dirty="0"/>
              <a:t>2) 52 avant J.-C. est-elle une année de rupture ?</a:t>
            </a:r>
          </a:p>
          <a:p>
            <a:pPr marL="0" indent="0" algn="just">
              <a:buNone/>
            </a:pPr>
            <a:r>
              <a:rPr lang="fr-FR" dirty="0"/>
              <a:t>3) Les Gaulois sont-ils devenus des Romains ?</a:t>
            </a:r>
          </a:p>
          <a:p>
            <a:pPr marL="0" indent="0" algn="just">
              <a:buNone/>
            </a:pPr>
            <a:r>
              <a:rPr lang="fr-FR" dirty="0"/>
              <a:t>4) Qu’appelle-t-on la « christianisation » ? Quand est-elle intervenue en Gaule romaine ?</a:t>
            </a:r>
          </a:p>
          <a:p>
            <a:pPr marL="0" indent="0" algn="just">
              <a:buNone/>
            </a:pPr>
            <a:r>
              <a:rPr lang="fr-FR" dirty="0"/>
              <a:t>5) Pourquoi l'expression (longtemps employée) "les invasions barbares" est-elle à éviter ?</a:t>
            </a:r>
          </a:p>
          <a:p>
            <a:pPr marL="0" indent="0" algn="just">
              <a:buNone/>
            </a:pPr>
            <a:r>
              <a:rPr lang="fr-FR" dirty="0"/>
              <a:t>6) Trois siècles après la disparition de l'Empire romain, Charlemagne a-t-il voulu recréer un empire romain (d’où son titre d’empereur) ?</a:t>
            </a:r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700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433260-7D3A-4A0E-8FBC-C79972744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D07C83-C1B8-4AB0-8766-E13DDEB37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199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36"/>
            <a:ext cx="8229600" cy="663824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A) Le thème : « Et avant la France »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F27858-154A-9349-B5C6-6CCCE615E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14" y="670560"/>
            <a:ext cx="8852626" cy="6038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500" b="1" dirty="0"/>
              <a:t>Thème 1 : Et avant la France ? (10 à 12 séances) : 4 sous-thèmes (rouges) déclinés en 3 séquences (ci-dessous)</a:t>
            </a:r>
            <a:endParaRPr lang="fr-FR" sz="1500" dirty="0"/>
          </a:p>
          <a:p>
            <a:pPr marL="0" lvl="0" indent="0">
              <a:buNone/>
            </a:pPr>
            <a:r>
              <a:rPr lang="fr-FR" sz="1500" dirty="0">
                <a:solidFill>
                  <a:srgbClr val="FF0000"/>
                </a:solidFill>
              </a:rPr>
              <a:t>Quelles traces d’une occupation ancienne du territoire français ?</a:t>
            </a:r>
          </a:p>
          <a:p>
            <a:pPr marL="0" lvl="0" indent="0">
              <a:buNone/>
            </a:pPr>
            <a:r>
              <a:rPr lang="fr-FR" sz="1500" dirty="0">
                <a:solidFill>
                  <a:srgbClr val="FF0000"/>
                </a:solidFill>
              </a:rPr>
              <a:t>Celtes, Gaulois, Grecs et Romains : quels héritages des mondes anciens ?</a:t>
            </a:r>
          </a:p>
          <a:p>
            <a:pPr marL="0" lvl="0" indent="0">
              <a:buNone/>
            </a:pPr>
            <a:r>
              <a:rPr lang="fr-FR" sz="1500" dirty="0">
                <a:solidFill>
                  <a:srgbClr val="FF0000"/>
                </a:solidFill>
              </a:rPr>
              <a:t>Les grands mouvements et déplacements de populations (IV-X</a:t>
            </a:r>
            <a:r>
              <a:rPr lang="fr-FR" sz="1500" baseline="30000" dirty="0">
                <a:solidFill>
                  <a:srgbClr val="FF0000"/>
                </a:solidFill>
              </a:rPr>
              <a:t>e</a:t>
            </a:r>
            <a:r>
              <a:rPr lang="fr-FR" sz="1500" dirty="0">
                <a:solidFill>
                  <a:srgbClr val="FF0000"/>
                </a:solidFill>
              </a:rPr>
              <a:t> siècles).</a:t>
            </a:r>
          </a:p>
          <a:p>
            <a:pPr marL="0" lvl="0" indent="0">
              <a:buNone/>
            </a:pPr>
            <a:r>
              <a:rPr lang="fr-FR" sz="1500" dirty="0">
                <a:solidFill>
                  <a:srgbClr val="FF0000"/>
                </a:solidFill>
              </a:rPr>
              <a:t>Clovis et Charlemagne, Mérovingiens et Carolingiens dans la continuité de l’empire romain.</a:t>
            </a:r>
          </a:p>
          <a:p>
            <a:pPr marL="0" indent="0">
              <a:buNone/>
            </a:pPr>
            <a:r>
              <a:rPr lang="fr-FR" sz="1500" b="1" u="sng" dirty="0">
                <a:solidFill>
                  <a:srgbClr val="0432FF"/>
                </a:solidFill>
              </a:rPr>
              <a:t>Séquence 1 : les premières traces humaines en France</a:t>
            </a:r>
            <a:endParaRPr lang="fr-FR" sz="1500" b="1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fr-FR" sz="1500" dirty="0">
                <a:solidFill>
                  <a:srgbClr val="0432FF"/>
                </a:solidFill>
              </a:rPr>
              <a:t>Séance 1 : Se repérer dans l’histoire de France</a:t>
            </a:r>
          </a:p>
          <a:p>
            <a:pPr marL="0" indent="0">
              <a:buNone/>
            </a:pPr>
            <a:r>
              <a:rPr lang="fr-FR" sz="1500" dirty="0">
                <a:solidFill>
                  <a:srgbClr val="0432FF"/>
                </a:solidFill>
              </a:rPr>
              <a:t>Travail sur 5 traces du passé à replacer dans les 5 grandes périodes « froides » de l’Histoire</a:t>
            </a:r>
          </a:p>
          <a:p>
            <a:pPr marL="0" indent="0">
              <a:buNone/>
            </a:pPr>
            <a:r>
              <a:rPr lang="fr-FR" sz="1500" dirty="0">
                <a:solidFill>
                  <a:srgbClr val="0432FF"/>
                </a:solidFill>
              </a:rPr>
              <a:t>Séance 2 : La grotte de Lascaux (en relation avec l’histoire des arts)</a:t>
            </a:r>
          </a:p>
          <a:p>
            <a:pPr marL="0" indent="0">
              <a:buNone/>
            </a:pPr>
            <a:r>
              <a:rPr lang="fr-FR" sz="1500" dirty="0">
                <a:solidFill>
                  <a:srgbClr val="0432FF"/>
                </a:solidFill>
              </a:rPr>
              <a:t>Séance 3 : Les traces anciennes de l’occupation du territoire français</a:t>
            </a:r>
          </a:p>
          <a:p>
            <a:pPr marL="0" indent="0">
              <a:buNone/>
            </a:pPr>
            <a:r>
              <a:rPr lang="fr-FR" sz="1500" i="1" dirty="0">
                <a:sym typeface="Wingdings" pitchFamily="2" charset="2"/>
              </a:rPr>
              <a:t> </a:t>
            </a:r>
            <a:r>
              <a:rPr lang="fr-FR" sz="1500" i="1" dirty="0"/>
              <a:t>évaluation</a:t>
            </a:r>
            <a:endParaRPr lang="fr-FR" sz="1500" dirty="0"/>
          </a:p>
          <a:p>
            <a:pPr marL="0" indent="0">
              <a:buNone/>
            </a:pPr>
            <a:r>
              <a:rPr lang="fr-FR" sz="1500" b="1" u="sng" dirty="0">
                <a:solidFill>
                  <a:srgbClr val="7030A0"/>
                </a:solidFill>
              </a:rPr>
              <a:t>Séquence 2 : les héritages gaulois et romains</a:t>
            </a:r>
            <a:endParaRPr lang="fr-FR" sz="15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fr-FR" sz="1500" dirty="0">
                <a:solidFill>
                  <a:srgbClr val="7030A0"/>
                </a:solidFill>
              </a:rPr>
              <a:t>Séance 1 : Qui étaient les Gaulois ?</a:t>
            </a:r>
          </a:p>
          <a:p>
            <a:pPr marL="0" indent="0">
              <a:buNone/>
            </a:pPr>
            <a:r>
              <a:rPr lang="fr-FR" sz="1500" dirty="0">
                <a:solidFill>
                  <a:srgbClr val="7030A0"/>
                </a:solidFill>
              </a:rPr>
              <a:t>Séance 2 : Les Gallo-romains (romanisation)</a:t>
            </a:r>
          </a:p>
          <a:p>
            <a:pPr marL="0" indent="0">
              <a:buNone/>
            </a:pPr>
            <a:r>
              <a:rPr lang="fr-FR" sz="1500" dirty="0">
                <a:solidFill>
                  <a:srgbClr val="7030A0"/>
                </a:solidFill>
              </a:rPr>
              <a:t>Séance 3 : La christianisation de la Gaule romaine (du polythéisme au monothéisme)</a:t>
            </a:r>
          </a:p>
          <a:p>
            <a:pPr marL="0" indent="0">
              <a:buNone/>
            </a:pPr>
            <a:r>
              <a:rPr lang="fr-FR" sz="1500" i="1" dirty="0">
                <a:sym typeface="Wingdings" pitchFamily="2" charset="2"/>
              </a:rPr>
              <a:t> </a:t>
            </a:r>
            <a:r>
              <a:rPr lang="fr-FR" sz="1500" i="1" dirty="0"/>
              <a:t>évaluation</a:t>
            </a:r>
            <a:endParaRPr lang="fr-FR" sz="1500" dirty="0"/>
          </a:p>
          <a:p>
            <a:pPr marL="0" indent="0">
              <a:buNone/>
            </a:pPr>
            <a:r>
              <a:rPr lang="fr-FR" sz="1500" b="1" u="sng" dirty="0">
                <a:solidFill>
                  <a:srgbClr val="009051"/>
                </a:solidFill>
              </a:rPr>
              <a:t>Séquence 3 : les premiers rois en France</a:t>
            </a:r>
            <a:endParaRPr lang="fr-FR" sz="1500" b="1" dirty="0">
              <a:solidFill>
                <a:srgbClr val="009051"/>
              </a:solidFill>
            </a:endParaRPr>
          </a:p>
          <a:p>
            <a:pPr marL="0" indent="0">
              <a:buNone/>
            </a:pPr>
            <a:r>
              <a:rPr lang="fr-FR" sz="1500" dirty="0">
                <a:solidFill>
                  <a:srgbClr val="009051"/>
                </a:solidFill>
              </a:rPr>
              <a:t>Séance 1 : Clovis et le royaume des Francs</a:t>
            </a:r>
          </a:p>
          <a:p>
            <a:pPr marL="0" indent="0">
              <a:buNone/>
            </a:pPr>
            <a:r>
              <a:rPr lang="fr-FR" sz="1500" dirty="0">
                <a:solidFill>
                  <a:srgbClr val="009051"/>
                </a:solidFill>
              </a:rPr>
              <a:t>Séance 2 : Charlemagne : ses conquêtes et son gouvernement</a:t>
            </a:r>
          </a:p>
          <a:p>
            <a:pPr marL="0" indent="0">
              <a:buNone/>
            </a:pPr>
            <a:r>
              <a:rPr lang="fr-FR" sz="1500" dirty="0">
                <a:solidFill>
                  <a:srgbClr val="009051"/>
                </a:solidFill>
              </a:rPr>
              <a:t>Séance 3 : Les migrations de la fin de l’Antiquité à l’an Mil (peuples germains et huns, musulmans « sarrasins », vikings)</a:t>
            </a:r>
          </a:p>
          <a:p>
            <a:pPr marL="0" indent="0">
              <a:buNone/>
            </a:pPr>
            <a:r>
              <a:rPr lang="fr-FR" sz="1500" i="1" dirty="0">
                <a:sym typeface="Wingdings" pitchFamily="2" charset="2"/>
              </a:rPr>
              <a:t> </a:t>
            </a:r>
            <a:r>
              <a:rPr lang="fr-FR" sz="1500" i="1" dirty="0"/>
              <a:t>évaluation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4133388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896"/>
            <a:ext cx="8229600" cy="681341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A) Le thème : « Et avant la France »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F27858-154A-9349-B5C6-6CCCE615E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14" y="830317"/>
            <a:ext cx="8872946" cy="6010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500" b="1" dirty="0"/>
              <a:t>Thème 1 : Et avant la France ? (10 à 12 séances) : 4 sous-thèmes (rouges) déclinés en 3 séquences (ci-dessous)</a:t>
            </a:r>
            <a:endParaRPr lang="fr-FR" sz="15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fr-FR" sz="1500" dirty="0">
                <a:solidFill>
                  <a:srgbClr val="FF0000"/>
                </a:solidFill>
              </a:rPr>
              <a:t>Variante pour les séquences 2 et 3</a:t>
            </a:r>
          </a:p>
          <a:p>
            <a:pPr marL="0" lvl="0" indent="0">
              <a:buNone/>
            </a:pPr>
            <a:endParaRPr lang="fr-FR" sz="15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1500" b="1" u="sng" dirty="0">
                <a:solidFill>
                  <a:srgbClr val="0432FF"/>
                </a:solidFill>
              </a:rPr>
              <a:t>Séquence 1 : les premières traces humaines en France</a:t>
            </a:r>
            <a:endParaRPr lang="fr-FR" sz="1500" b="1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fr-FR" sz="1500" dirty="0">
                <a:solidFill>
                  <a:srgbClr val="0432FF"/>
                </a:solidFill>
              </a:rPr>
              <a:t>Séance 1 : Se repérer dans l’histoire de France (rappel de début d’année)</a:t>
            </a:r>
          </a:p>
          <a:p>
            <a:pPr marL="0" indent="0">
              <a:buNone/>
            </a:pPr>
            <a:r>
              <a:rPr lang="fr-FR" sz="1500" dirty="0">
                <a:solidFill>
                  <a:srgbClr val="0432FF"/>
                </a:solidFill>
              </a:rPr>
              <a:t>Travail sur 5 traces du passé à replacer dans les 5 grandes périodes « froides » de l’Histoire</a:t>
            </a:r>
          </a:p>
          <a:p>
            <a:pPr marL="0" indent="0">
              <a:buNone/>
            </a:pPr>
            <a:r>
              <a:rPr lang="fr-FR" sz="1500" dirty="0">
                <a:solidFill>
                  <a:srgbClr val="0432FF"/>
                </a:solidFill>
              </a:rPr>
              <a:t>Séance 2 : Les traces anciennes de l’occupation du territoire français</a:t>
            </a:r>
          </a:p>
          <a:p>
            <a:pPr marL="0" indent="0">
              <a:buNone/>
            </a:pPr>
            <a:r>
              <a:rPr lang="fr-FR" sz="1500" dirty="0">
                <a:solidFill>
                  <a:srgbClr val="0432FF"/>
                </a:solidFill>
              </a:rPr>
              <a:t>Séance 3 : La grotte de Lascaux (en relation avec l’histoire des arts)</a:t>
            </a:r>
          </a:p>
          <a:p>
            <a:pPr marL="0" indent="0">
              <a:buNone/>
            </a:pPr>
            <a:r>
              <a:rPr lang="fr-FR" sz="1500" i="1" dirty="0">
                <a:sym typeface="Wingdings" pitchFamily="2" charset="2"/>
              </a:rPr>
              <a:t> </a:t>
            </a:r>
            <a:r>
              <a:rPr lang="fr-FR" sz="1500" i="1" dirty="0"/>
              <a:t>évaluation</a:t>
            </a:r>
            <a:endParaRPr lang="fr-FR" sz="1500" dirty="0"/>
          </a:p>
          <a:p>
            <a:pPr marL="0" indent="0">
              <a:buNone/>
            </a:pPr>
            <a:r>
              <a:rPr lang="fr-FR" sz="1500" b="1" u="sng" dirty="0">
                <a:solidFill>
                  <a:srgbClr val="7030A0"/>
                </a:solidFill>
              </a:rPr>
              <a:t>Séquence 2 : les héritages gaulois et romains</a:t>
            </a:r>
            <a:endParaRPr lang="fr-FR" sz="15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fr-FR" sz="1500" dirty="0">
                <a:solidFill>
                  <a:srgbClr val="7030A0"/>
                </a:solidFill>
              </a:rPr>
              <a:t>Séance 1 : Qui étaient les Gaulois ?</a:t>
            </a:r>
          </a:p>
          <a:p>
            <a:pPr marL="0" indent="0">
              <a:buNone/>
            </a:pPr>
            <a:r>
              <a:rPr lang="fr-FR" sz="1500" dirty="0">
                <a:solidFill>
                  <a:srgbClr val="7030A0"/>
                </a:solidFill>
              </a:rPr>
              <a:t>Séance 2 : La conquête romaine de la Gaule </a:t>
            </a:r>
          </a:p>
          <a:p>
            <a:pPr marL="0" indent="0">
              <a:buNone/>
            </a:pPr>
            <a:r>
              <a:rPr lang="fr-FR" sz="1500" dirty="0">
                <a:solidFill>
                  <a:srgbClr val="7030A0"/>
                </a:solidFill>
              </a:rPr>
              <a:t>Séance 3 : Les Gaulois sont-ils devenus des Romains ?  (romanisation) La christianisation de la Gaule romaine (du polythéisme au monothéisme)</a:t>
            </a:r>
          </a:p>
          <a:p>
            <a:pPr marL="0" indent="0">
              <a:buNone/>
            </a:pPr>
            <a:r>
              <a:rPr lang="fr-FR" sz="1500" i="1" dirty="0">
                <a:sym typeface="Wingdings" pitchFamily="2" charset="2"/>
              </a:rPr>
              <a:t> </a:t>
            </a:r>
            <a:r>
              <a:rPr lang="fr-FR" sz="1500" i="1" dirty="0"/>
              <a:t>évaluation</a:t>
            </a:r>
            <a:endParaRPr lang="fr-FR" sz="1500" dirty="0"/>
          </a:p>
          <a:p>
            <a:pPr marL="0" indent="0">
              <a:buNone/>
            </a:pPr>
            <a:r>
              <a:rPr lang="fr-FR" sz="1500" b="1" u="sng" dirty="0">
                <a:solidFill>
                  <a:srgbClr val="009051"/>
                </a:solidFill>
              </a:rPr>
              <a:t>Séquence 3 : De la Gaule romaine au Royaume des Francs</a:t>
            </a:r>
            <a:endParaRPr lang="fr-FR" sz="1500" b="1" dirty="0">
              <a:solidFill>
                <a:srgbClr val="009051"/>
              </a:solidFill>
            </a:endParaRPr>
          </a:p>
          <a:p>
            <a:pPr marL="0" indent="0">
              <a:buNone/>
            </a:pPr>
            <a:r>
              <a:rPr lang="fr-FR" sz="1500" dirty="0">
                <a:solidFill>
                  <a:srgbClr val="009051"/>
                </a:solidFill>
              </a:rPr>
              <a:t>Séance 1 : La Gaule romaine dans l’Empire romain au </a:t>
            </a:r>
            <a:r>
              <a:rPr lang="fr-FR" sz="1500" dirty="0" err="1">
                <a:solidFill>
                  <a:srgbClr val="009051"/>
                </a:solidFill>
              </a:rPr>
              <a:t>Ivème</a:t>
            </a:r>
            <a:r>
              <a:rPr lang="fr-FR" sz="1500" dirty="0">
                <a:solidFill>
                  <a:srgbClr val="009051"/>
                </a:solidFill>
              </a:rPr>
              <a:t> siècle après J-C </a:t>
            </a:r>
            <a:r>
              <a:rPr lang="fr-FR" sz="1200" dirty="0"/>
              <a:t>(christianisation, assise géographique)</a:t>
            </a:r>
          </a:p>
          <a:p>
            <a:pPr marL="0" indent="0">
              <a:buNone/>
            </a:pPr>
            <a:r>
              <a:rPr lang="fr-FR" sz="1500" dirty="0">
                <a:solidFill>
                  <a:srgbClr val="009051"/>
                </a:solidFill>
              </a:rPr>
              <a:t>Séance 2 : Clovis et le royaume des Francs </a:t>
            </a:r>
            <a:r>
              <a:rPr lang="fr-FR" sz="1200" dirty="0"/>
              <a:t>(intro carte Europe migrations, conquêtes franques, baptême de Clovis)</a:t>
            </a:r>
          </a:p>
          <a:p>
            <a:pPr marL="0" indent="0">
              <a:buNone/>
            </a:pPr>
            <a:r>
              <a:rPr lang="fr-FR" sz="1500" dirty="0">
                <a:solidFill>
                  <a:srgbClr val="009051"/>
                </a:solidFill>
              </a:rPr>
              <a:t>Séance 3 : Charlemagne : ses conquêtes et son gouvernement </a:t>
            </a:r>
            <a:r>
              <a:rPr lang="fr-FR" sz="1200" dirty="0"/>
              <a:t>(intro sur le changement dynastique, conquêtes, organisation du gouvernement avec missi dominici + écriture et école)</a:t>
            </a:r>
            <a:endParaRPr lang="fr-FR" sz="1200" dirty="0">
              <a:solidFill>
                <a:srgbClr val="009051"/>
              </a:solidFill>
            </a:endParaRPr>
          </a:p>
          <a:p>
            <a:pPr marL="0" indent="0">
              <a:buNone/>
            </a:pPr>
            <a:r>
              <a:rPr lang="fr-FR" sz="1500" dirty="0">
                <a:solidFill>
                  <a:srgbClr val="009051"/>
                </a:solidFill>
              </a:rPr>
              <a:t>Séance 4 : L’empire de Charlemagne et sa disparition </a:t>
            </a:r>
            <a:r>
              <a:rPr lang="fr-FR" sz="1200" dirty="0"/>
              <a:t>(couronnement empereur, partage de Verdun, nouvelles migrations)</a:t>
            </a:r>
          </a:p>
          <a:p>
            <a:pPr marL="0" indent="0">
              <a:buNone/>
            </a:pPr>
            <a:r>
              <a:rPr lang="fr-FR" sz="1500" i="1" dirty="0">
                <a:sym typeface="Wingdings" pitchFamily="2" charset="2"/>
              </a:rPr>
              <a:t> </a:t>
            </a:r>
            <a:r>
              <a:rPr lang="fr-FR" sz="1500" i="1" dirty="0"/>
              <a:t>évaluation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8594472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1864</Words>
  <Application>Microsoft Office PowerPoint</Application>
  <PresentationFormat>Affichage à l'écran (4:3)</PresentationFormat>
  <Paragraphs>226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1" baseType="lpstr">
      <vt:lpstr>DengXian</vt:lpstr>
      <vt:lpstr>SimSun</vt:lpstr>
      <vt:lpstr>Arial</vt:lpstr>
      <vt:lpstr>Calibri</vt:lpstr>
      <vt:lpstr>Cambria</vt:lpstr>
      <vt:lpstr>Mangal</vt:lpstr>
      <vt:lpstr>Times New Roman</vt:lpstr>
      <vt:lpstr>Wingdings</vt:lpstr>
      <vt:lpstr>Thème Office</vt:lpstr>
      <vt:lpstr>Les traces en histoire</vt:lpstr>
      <vt:lpstr>Le calendrier du S1-S7</vt:lpstr>
      <vt:lpstr>Plan du TD2</vt:lpstr>
      <vt:lpstr>A) Le thème : « Et avant la France »</vt:lpstr>
      <vt:lpstr>A) Le thème : « Et avant la France »</vt:lpstr>
      <vt:lpstr>A) Le thème : « Et avant la France »</vt:lpstr>
      <vt:lpstr>Présentation PowerPoint</vt:lpstr>
      <vt:lpstr>A) Le thème : « Et avant la France »</vt:lpstr>
      <vt:lpstr>A) Le thème : « Et avant la France »</vt:lpstr>
      <vt:lpstr>B) Les traces en histoire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B) Les traces en histoire</vt:lpstr>
      <vt:lpstr>Présentation PowerPoint</vt:lpstr>
      <vt:lpstr>C) Les RV de l’Histoire à Blois</vt:lpstr>
      <vt:lpstr>C) Les RV de l’Histoire à Blois</vt:lpstr>
    </vt:vector>
  </TitlesOfParts>
  <Company>Iufm Orléans-Tours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Préhistoire</dc:title>
  <dc:creator>Jean-Louis LAUBRY</dc:creator>
  <cp:lastModifiedBy>install</cp:lastModifiedBy>
  <cp:revision>134</cp:revision>
  <cp:lastPrinted>2017-09-04T10:56:21Z</cp:lastPrinted>
  <dcterms:created xsi:type="dcterms:W3CDTF">2020-09-06T15:52:41Z</dcterms:created>
  <dcterms:modified xsi:type="dcterms:W3CDTF">2024-09-09T15:47:39Z</dcterms:modified>
</cp:coreProperties>
</file>