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274" r:id="rId3"/>
    <p:sldId id="281" r:id="rId4"/>
    <p:sldId id="282" r:id="rId5"/>
    <p:sldId id="284" r:id="rId6"/>
    <p:sldId id="285" r:id="rId7"/>
    <p:sldId id="283" r:id="rId8"/>
    <p:sldId id="286" r:id="rId9"/>
    <p:sldId id="287" r:id="rId10"/>
    <p:sldId id="293" r:id="rId11"/>
    <p:sldId id="288" r:id="rId12"/>
    <p:sldId id="289" r:id="rId13"/>
    <p:sldId id="290" r:id="rId14"/>
    <p:sldId id="291" r:id="rId15"/>
    <p:sldId id="280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0924"/>
    <a:srgbClr val="7E7564"/>
    <a:srgbClr val="334D57"/>
    <a:srgbClr val="BA002A"/>
    <a:srgbClr val="FEFEFE"/>
    <a:srgbClr val="344D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879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2" y="32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137A8-FEC5-4D7D-934E-D62C1BEC6A71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106F0-B59C-4FB9-B56D-73F1CFCD05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01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282496-B900-44BF-9072-4E4205A1B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25B0A7C-D10B-4EDB-B3AC-AC7788022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5FACB3-5203-4369-B879-00F8DADB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250-D89D-4DA7-B522-C22FCE079503}" type="datetime1">
              <a:rPr lang="fr-FR" smtClean="0"/>
              <a:t>19/11/2020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62D646-B01E-4971-A88E-38AF813F6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183857-D183-4895-A51C-795B7F5CE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38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2DB57E-3C3F-40E0-82CD-B24047A34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0687470-77AD-4EBA-BD54-BEADFA51E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0477D5-4517-4C22-9407-6708A1D91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3A30-EE22-4D0D-95E1-697088837635}" type="datetime1">
              <a:rPr lang="fr-FR" smtClean="0"/>
              <a:t>19/11/2020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035478-365B-4FE0-A44E-D96B37C1E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A4A3BC-85A1-4E56-B2CB-0BC89D206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21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33C795B-1AC6-489B-9586-600A42A660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22CAF4E-55D3-4F48-AC0B-138BC62E7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A35F40-69E6-4794-ACC9-F566EA7F5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F691-D3C2-4481-B31C-EEF2B4D4E202}" type="datetime1">
              <a:rPr lang="fr-FR" smtClean="0"/>
              <a:t>19/11/2020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72500E-B63B-445A-9EBC-7BF74F0F9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31E941-CFF0-471A-AC8D-08BC0309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E04FCA-E9C1-468B-8D5E-FB3D23CFF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256523-B25E-40F5-AD2D-B484A3D15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578CDC-63B6-46ED-AD24-A84985C9F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7E71-17C3-44E2-9142-E0073A370DE3}" type="datetime1">
              <a:rPr lang="fr-FR" smtClean="0"/>
              <a:t>19/11/2020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BA325E-43B6-48EE-ABBD-3E0292F3E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187104-7C1E-48E2-8496-8138C976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3E060B-B80C-4A23-8576-FDAEDA9E5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BA0083-D5BC-4EC2-8AA6-0821B1172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43A12D-C859-4295-93CB-5409D034A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6C77-F12B-4B85-87C6-2C16D26FFBE8}" type="datetime1">
              <a:rPr lang="fr-FR" smtClean="0"/>
              <a:t>19/11/2020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5BDCE5-D58B-4FE2-B89F-3BBF608FE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4EF750-359B-49D7-9393-0C4D7D62E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1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5BE338-1B7D-4D1D-8AB5-60A0EDEB7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ABD00F-DA41-4923-ABD2-DB14D1F510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32B82B9-D105-48F7-9024-A1DD7B3EB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27C539-68E3-420B-A57D-876272E23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9E8D-0F0C-4174-B01D-4463850DD0C6}" type="datetime1">
              <a:rPr lang="fr-FR" smtClean="0"/>
              <a:t>19/11/2020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425E26-A794-4D4B-8580-87C2A2404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B1DE0A-54AA-47E0-8FDE-2D5ED4FD8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6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96029B-2904-461F-8ABB-26551DE9B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35D53E-CEC6-4912-9904-19658F1F5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2521F56-DAF6-45CC-91C0-C49D71538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24983AB-F8E5-4B4C-8C5F-62131B51F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BD2D1EE-2DC0-4B3D-A633-634C48D3E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EC7441E-5C76-4914-93CB-F44773DA9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D6DC-2B80-4766-9E22-EFC906215F79}" type="datetime1">
              <a:rPr lang="fr-FR" smtClean="0"/>
              <a:t>19/11/2020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C6EC196-DD0B-45E9-9037-97A74DB2B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935B7BD-77E8-4B90-A9F4-57A1A3B41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AD958-E250-433B-9EB2-CCE4FB83A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05A34F-6B93-4FC2-84F9-7E6372F95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105F-DF07-4C30-841B-51ECCF82FBB8}" type="datetime1">
              <a:rPr lang="fr-FR" smtClean="0"/>
              <a:t>19/11/2020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E4E43F-9694-42DF-AA47-0A0A5FD2D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1F7E31B-9A8B-44EB-AF44-FBDD53512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3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111B5A7-193B-499F-BAEB-D3812687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9DD4-3C4D-49AE-9C79-379B31C4E6D4}" type="datetime1">
              <a:rPr lang="fr-FR" smtClean="0"/>
              <a:t>19/11/2020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A3811C-BE36-4E8A-A28F-E8A820744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176D7D-583D-40E7-AFC6-F5D4D9D5A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9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3F4D42-D84C-4456-B516-5EAB11AB4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CF9B10-495A-45C4-94B7-B4CE5FF68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75D8DD-DC40-4AEC-BAD8-62847D988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8965EE-73C2-44BB-9D15-6951EE556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4F5C-B7E8-4741-839A-9C0DCE4ADCAD}" type="datetime1">
              <a:rPr lang="fr-FR" smtClean="0"/>
              <a:t>19/11/2020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E8F126-9588-40A2-9B65-7C1FBBEAD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E6CE2F-E027-4B20-8C4E-C1036FB1E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4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363753-5149-4C50-B0B9-5C5BDCCF4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AD85404-9582-42D2-8E76-F56CD7C56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EA3596-E7F8-431F-9018-0BC231A30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9D4905-0EEC-4A94-8C3E-4E2062DBB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0CC4-2ED9-4A6F-915A-FD9484DC1C06}" type="datetime1">
              <a:rPr lang="fr-FR" smtClean="0"/>
              <a:t>19/11/2020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A55E92-0164-4B62-A5C8-D82BD80BB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6E2B67-8995-4B7D-97E1-9733A8C93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5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C761225-C887-44BE-B92D-820650FF4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81D86A-9B32-46C4-9F7A-9A6C28A8F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6AFDCA-668B-4321-BD5B-6BC5BF209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911A8-7866-4299-A921-8141F3229D7D}" type="datetime1">
              <a:rPr lang="fr-FR" smtClean="0"/>
              <a:t>19/11/2020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151C72-AA3F-4F62-BD5F-5B2F8C6647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B6983F-D852-46B4-959E-16C648336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14FC8-7A6B-454A-ADA5-8A1A54B328A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2FB25A-3C95-4085-9713-00291700D45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3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Capteur" TargetMode="External"/><Relationship Id="rId2" Type="http://schemas.openxmlformats.org/officeDocument/2006/relationships/hyperlink" Target="http://www.lycee-ferry-versailles.fr/sinew/4_2_aquis_inf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99309" y="86970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UE 21: Capteurs Proprioceptifs et Extéroceptifs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690" y="3843054"/>
            <a:ext cx="2469483" cy="1824892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205317" y="6253692"/>
            <a:ext cx="10515600" cy="467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Aïcha FONTE                                                                                                                                         </a:t>
            </a:r>
            <a:r>
              <a:rPr lang="fr-FR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Licence Robotique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7567" y="2464572"/>
            <a:ext cx="1866850" cy="245456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600" y="3227104"/>
            <a:ext cx="1625600" cy="12319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0880" y="2784309"/>
            <a:ext cx="2111383" cy="21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64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2DB561-37E1-45B6-9774-AF1EDF5A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1772" y="635508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3A214FC8-7A6B-454A-ADA5-8A1A54B328A5}" type="slidenum">
              <a:rPr lang="en-US">
                <a:solidFill>
                  <a:srgbClr val="404040"/>
                </a:solidFill>
              </a:rPr>
              <a:pPr algn="l">
                <a:spcAft>
                  <a:spcPts val="600"/>
                </a:spcAft>
              </a:pPr>
              <a:t>10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B2D9ED5-5B90-4A29-90D6-74CDFD36C2A0}"/>
              </a:ext>
            </a:extLst>
          </p:cNvPr>
          <p:cNvSpPr txBox="1"/>
          <p:nvPr/>
        </p:nvSpPr>
        <p:spPr>
          <a:xfrm>
            <a:off x="461772" y="926812"/>
            <a:ext cx="6192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Calcul de la vitesse</a:t>
            </a:r>
            <a:endParaRPr lang="fr-FR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59B25879-AA90-42D5-8B5B-0D7CC36A0440}"/>
                  </a:ext>
                </a:extLst>
              </p:cNvPr>
              <p:cNvSpPr txBox="1"/>
              <p:nvPr/>
            </p:nvSpPr>
            <p:spPr>
              <a:xfrm>
                <a:off x="1226127" y="1745673"/>
                <a:ext cx="10965873" cy="3888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200" dirty="0"/>
                  <a:t>La vitesse d’un mouvement est la dérivée par rapport au temps de sa position </a:t>
                </a:r>
                <a:r>
                  <a:rPr lang="fr-FR" sz="2200" dirty="0">
                    <a:solidFill>
                      <a:srgbClr val="C00000"/>
                    </a:solidFill>
                  </a:rPr>
                  <a:t>:  </a:t>
                </a:r>
                <a:r>
                  <a:rPr lang="fr-FR" sz="2200" b="1" i="1" dirty="0">
                    <a:solidFill>
                      <a:srgbClr val="C00000"/>
                    </a:solidFill>
                  </a:rPr>
                  <a:t>v(t)</a:t>
                </a:r>
                <a:r>
                  <a:rPr lang="fr-FR" sz="22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fr-FR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fr-FR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</m:oMath>
                </a14:m>
                <a:endParaRPr lang="fr-FR" sz="2200" b="1" dirty="0">
                  <a:solidFill>
                    <a:srgbClr val="C00000"/>
                  </a:solidFill>
                </a:endParaRPr>
              </a:p>
              <a:p>
                <a:r>
                  <a:rPr lang="fr-FR" sz="2200" dirty="0"/>
                  <a:t>Ce qui est équivalent à </a:t>
                </a:r>
                <a:r>
                  <a:rPr lang="fr-FR" sz="2200" b="1" i="1" dirty="0">
                    <a:solidFill>
                      <a:srgbClr val="C00000"/>
                    </a:solidFill>
                  </a:rPr>
                  <a:t>v(t)</a:t>
                </a:r>
                <a:r>
                  <a:rPr lang="fr-FR" sz="22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𝒍𝒊𝒎</m:t>
                    </m:r>
                    <m:f>
                      <m:fPr>
                        <m:ctrlP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d>
                          <m:dPr>
                            <m:ctrlPr>
                              <a:rPr lang="fr-FR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fr-FR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𝒅𝒕</m:t>
                            </m:r>
                          </m:e>
                        </m:d>
                        <m:r>
                          <a:rPr lang="fr-FR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fr-FR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fr-FR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fr-FR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𝒒𝒅</m:t>
                    </m:r>
                    <m:r>
                      <a:rPr lang="fr-FR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𝒅𝒕</m:t>
                    </m:r>
                    <m:r>
                      <a:rPr lang="fr-FR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fr-FR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fr-FR" sz="2200" dirty="0"/>
              </a:p>
              <a:p>
                <a:endParaRPr lang="fr-FR" sz="2200" dirty="0"/>
              </a:p>
              <a:p>
                <a:r>
                  <a:rPr lang="fr-FR" sz="2200" dirty="0"/>
                  <a:t>D’un point de vue pratique, on calcule la dérivée d’un signal grâce au taux d’accroissement entre deux point mesurés, soit une </a:t>
                </a:r>
                <a:r>
                  <a:rPr lang="fr-FR" sz="2200" b="1" dirty="0">
                    <a:solidFill>
                      <a:srgbClr val="C00000"/>
                    </a:solidFill>
                  </a:rPr>
                  <a:t>distance</a:t>
                </a:r>
                <a:r>
                  <a:rPr lang="fr-FR" sz="2200" dirty="0"/>
                  <a:t>  égale à la résolution</a:t>
                </a:r>
              </a:p>
              <a:p>
                <a:endParaRPr lang="fr-FR" sz="2200" dirty="0"/>
              </a:p>
              <a:p>
                <a:r>
                  <a:rPr lang="fr-FR" sz="2200" b="1" i="1" dirty="0">
                    <a:solidFill>
                      <a:srgbClr val="C00000"/>
                    </a:solidFill>
                  </a:rPr>
                  <a:t>v(t)</a:t>
                </a:r>
                <a:r>
                  <a:rPr lang="fr-FR" sz="22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d>
                          <m:dPr>
                            <m:ctrlPr>
                              <a:rPr lang="fr-FR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𝒕𝒊</m:t>
                            </m:r>
                            <m:r>
                              <a:rPr lang="fr-FR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fr-FR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𝒕𝒊</m:t>
                        </m:r>
                        <m:r>
                          <a:rPr lang="fr-FR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fr-FR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fr-FR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fr-FR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fr-FR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𝒔𝒐𝒍𝒖𝒕𝒊𝒐𝒏</m:t>
                        </m:r>
                      </m:num>
                      <m:den>
                        <m:r>
                          <a:rPr lang="fr-FR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𝒕𝒊</m:t>
                        </m:r>
                        <m:r>
                          <a:rPr lang="fr-FR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fr-FR" sz="2800" b="1" dirty="0"/>
              </a:p>
              <a:p>
                <a:endParaRPr lang="fr-FR" sz="2800" b="1" dirty="0"/>
              </a:p>
              <a:p>
                <a:r>
                  <a:rPr lang="fr-FR" sz="2400" i="1" dirty="0"/>
                  <a:t>Par conséquent, il faudra aussi mesurer les temps auxquels ont lieu les fronts du signal</a:t>
                </a:r>
              </a:p>
            </p:txBody>
          </p:sp>
        </mc:Choice>
        <mc:Fallback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59B25879-AA90-42D5-8B5B-0D7CC36A0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127" y="1745673"/>
                <a:ext cx="10965873" cy="3888309"/>
              </a:xfrm>
              <a:prstGeom prst="rect">
                <a:avLst/>
              </a:prstGeom>
              <a:blipFill>
                <a:blip r:embed="rId2"/>
                <a:stretch>
                  <a:fillRect l="-834" b="-25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5397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E9971A-403C-4764-A613-F3D626CA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1773" y="92076"/>
            <a:ext cx="716517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>
                <a:latin typeface="+mn-lt"/>
              </a:rPr>
              <a:t>Codeur</a:t>
            </a:r>
            <a:r>
              <a:rPr lang="en-US" sz="3600" b="1" dirty="0">
                <a:latin typeface="+mn-lt"/>
              </a:rPr>
              <a:t> numérique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7B99DF-F891-4632-BA04-36DE374C1E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3189" y="2618048"/>
            <a:ext cx="7970494" cy="2471274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fr-FR" sz="2000" b="0" i="0" u="none" strike="noStrike" baseline="0" dirty="0">
                <a:solidFill>
                  <a:srgbClr val="000000"/>
                </a:solidFill>
              </a:rPr>
              <a:t>Le codeur numérique de position est destiné à des applications pour lesquelles on souhaite </a:t>
            </a:r>
            <a:r>
              <a:rPr lang="fr-FR" sz="2000" b="1" i="1" u="none" strike="noStrike" baseline="0" dirty="0">
                <a:solidFill>
                  <a:srgbClr val="C10000"/>
                </a:solidFill>
              </a:rPr>
              <a:t>obtenir l’information de position </a:t>
            </a:r>
            <a:r>
              <a:rPr lang="fr-FR" sz="2000" b="0" i="0" u="none" strike="noStrike" baseline="0" dirty="0">
                <a:solidFill>
                  <a:srgbClr val="000000"/>
                </a:solidFill>
              </a:rPr>
              <a:t>sans traitement par la partie commande.</a:t>
            </a:r>
          </a:p>
          <a:p>
            <a:pPr algn="l"/>
            <a:r>
              <a:rPr lang="fr-FR" sz="2000" b="0" i="0" u="none" strike="noStrike" baseline="0" dirty="0">
                <a:solidFill>
                  <a:srgbClr val="000000"/>
                </a:solidFill>
              </a:rPr>
              <a:t>Il est constitué </a:t>
            </a:r>
            <a:r>
              <a:rPr lang="fr-FR" sz="2000" b="1" i="1" u="none" strike="noStrike" baseline="0" dirty="0">
                <a:solidFill>
                  <a:srgbClr val="C10000"/>
                </a:solidFill>
              </a:rPr>
              <a:t>d’un disque comportant plusieurs pistes concentriques </a:t>
            </a:r>
            <a:r>
              <a:rPr lang="fr-FR" sz="2000" b="0" i="0" u="none" strike="noStrike" baseline="0" dirty="0">
                <a:solidFill>
                  <a:srgbClr val="000000"/>
                </a:solidFill>
              </a:rPr>
              <a:t>et </a:t>
            </a:r>
            <a:r>
              <a:rPr lang="fr-FR" sz="2000" b="1" i="1" u="none" strike="noStrike" baseline="0" dirty="0">
                <a:solidFill>
                  <a:srgbClr val="C10000"/>
                </a:solidFill>
              </a:rPr>
              <a:t>d’une tête de lecture par piste. </a:t>
            </a:r>
            <a:r>
              <a:rPr lang="fr-FR" sz="2000" b="0" i="0" u="none" strike="noStrike" baseline="0" dirty="0">
                <a:solidFill>
                  <a:srgbClr val="000000"/>
                </a:solidFill>
              </a:rPr>
              <a:t>Le nombre de pistes détermine </a:t>
            </a:r>
            <a:r>
              <a:rPr lang="fr-FR" sz="2000" b="1" i="1" u="none" strike="noStrike" baseline="0" dirty="0">
                <a:solidFill>
                  <a:srgbClr val="C10000"/>
                </a:solidFill>
              </a:rPr>
              <a:t>le nombre de positions différentes </a:t>
            </a:r>
            <a:r>
              <a:rPr lang="fr-FR" sz="2000" b="0" i="0" u="none" strike="noStrike" baseline="0" dirty="0">
                <a:solidFill>
                  <a:srgbClr val="000000"/>
                </a:solidFill>
              </a:rPr>
              <a:t>qui peuvent être définies à l’intérieur d’un tour du disque. Les codeurs industriels comportent </a:t>
            </a:r>
            <a:r>
              <a:rPr lang="fr-FR" sz="2000" b="1" i="1" u="none" strike="noStrike" baseline="0" dirty="0">
                <a:solidFill>
                  <a:srgbClr val="C10000"/>
                </a:solidFill>
              </a:rPr>
              <a:t>jusqu’à 24 pistes</a:t>
            </a:r>
            <a:r>
              <a:rPr lang="fr-FR" sz="2000" b="0" i="0" u="none" strike="noStrike" baseline="0" dirty="0">
                <a:solidFill>
                  <a:srgbClr val="000000"/>
                </a:solidFill>
              </a:rPr>
              <a:t>.</a:t>
            </a:r>
            <a:endParaRPr lang="fr-FR" sz="2000" dirty="0"/>
          </a:p>
          <a:p>
            <a:pPr algn="l"/>
            <a:endParaRPr lang="fr-FR" sz="2200" b="0" i="0" u="none" strike="noStrike" baseline="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endParaRPr lang="fr-FR" sz="2200" b="1" i="1" u="none" strike="noStrike" baseline="0" dirty="0">
              <a:solidFill>
                <a:srgbClr val="C10000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2DB561-37E1-45B6-9774-AF1EDF5A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1772" y="635508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3A214FC8-7A6B-454A-ADA5-8A1A54B328A5}" type="slidenum">
              <a:rPr lang="en-US">
                <a:solidFill>
                  <a:srgbClr val="404040"/>
                </a:solidFill>
              </a:rPr>
              <a:pPr algn="l">
                <a:spcAft>
                  <a:spcPts val="600"/>
                </a:spcAft>
              </a:pPr>
              <a:t>11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5013E1B-9833-4708-81EA-BF432219F63C}"/>
              </a:ext>
            </a:extLst>
          </p:cNvPr>
          <p:cNvSpPr txBox="1"/>
          <p:nvPr/>
        </p:nvSpPr>
        <p:spPr>
          <a:xfrm>
            <a:off x="804672" y="1199091"/>
            <a:ext cx="3279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1. </a:t>
            </a:r>
            <a:r>
              <a:rPr lang="en-US" sz="2800" b="1" dirty="0" err="1">
                <a:solidFill>
                  <a:srgbClr val="0070C0"/>
                </a:solidFill>
              </a:rPr>
              <a:t>Présentation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endParaRPr lang="fr-FR" sz="28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Les capteurs dans la chaîne d'acquisition">
            <a:extLst>
              <a:ext uri="{FF2B5EF4-FFF2-40B4-BE49-F238E27FC236}">
                <a16:creationId xmlns:a16="http://schemas.microsoft.com/office/drawing/2014/main" id="{066AD896-450B-4088-BB02-0CE3A4B42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88" y="2498336"/>
            <a:ext cx="2572373" cy="247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621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E9971A-403C-4764-A613-F3D626CA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1773" y="92076"/>
            <a:ext cx="716517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>
                <a:latin typeface="+mn-lt"/>
              </a:rPr>
              <a:t>Codeur</a:t>
            </a:r>
            <a:r>
              <a:rPr lang="en-US" sz="3600" b="1" dirty="0">
                <a:latin typeface="+mn-lt"/>
              </a:rPr>
              <a:t> numérique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2DB561-37E1-45B6-9774-AF1EDF5A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1772" y="635508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3A214FC8-7A6B-454A-ADA5-8A1A54B328A5}" type="slidenum">
              <a:rPr lang="en-US">
                <a:solidFill>
                  <a:srgbClr val="404040"/>
                </a:solidFill>
              </a:rPr>
              <a:pPr algn="l">
                <a:spcAft>
                  <a:spcPts val="600"/>
                </a:spcAft>
              </a:pPr>
              <a:t>12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5013E1B-9833-4708-81EA-BF432219F63C}"/>
              </a:ext>
            </a:extLst>
          </p:cNvPr>
          <p:cNvSpPr txBox="1"/>
          <p:nvPr/>
        </p:nvSpPr>
        <p:spPr>
          <a:xfrm>
            <a:off x="804672" y="1199091"/>
            <a:ext cx="3279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1. </a:t>
            </a:r>
            <a:r>
              <a:rPr lang="en-US" sz="2800" b="1" dirty="0" err="1">
                <a:solidFill>
                  <a:srgbClr val="0070C0"/>
                </a:solidFill>
              </a:rPr>
              <a:t>Présentation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endParaRPr lang="fr-FR" sz="2800" dirty="0">
              <a:solidFill>
                <a:srgbClr val="0070C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8E45944-C49F-4491-82DC-8B5B38D57B7E}"/>
              </a:ext>
            </a:extLst>
          </p:cNvPr>
          <p:cNvSpPr txBox="1"/>
          <p:nvPr/>
        </p:nvSpPr>
        <p:spPr>
          <a:xfrm>
            <a:off x="4974604" y="1997839"/>
            <a:ext cx="668399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0" i="0" u="none" strike="noStrike" baseline="0" dirty="0">
                <a:solidFill>
                  <a:srgbClr val="000000"/>
                </a:solidFill>
              </a:rPr>
              <a:t>La partie commande reçoit directement </a:t>
            </a:r>
            <a:r>
              <a:rPr lang="fr-FR" sz="2000" b="1" i="1" u="none" strike="noStrike" baseline="0" dirty="0">
                <a:solidFill>
                  <a:srgbClr val="C10000"/>
                </a:solidFill>
              </a:rPr>
              <a:t>un code numérique sur n bits </a:t>
            </a:r>
            <a:r>
              <a:rPr lang="fr-FR" sz="2000" b="0" i="0" u="none" strike="noStrike" baseline="0" dirty="0">
                <a:solidFill>
                  <a:srgbClr val="000000"/>
                </a:solidFill>
              </a:rPr>
              <a:t>(n étant le nombre de pistes), </a:t>
            </a:r>
            <a:r>
              <a:rPr lang="fr-FR" sz="2000" b="1" i="1" u="none" strike="noStrike" baseline="0" dirty="0">
                <a:solidFill>
                  <a:srgbClr val="C10000"/>
                </a:solidFill>
              </a:rPr>
              <a:t>image de la position du disque </a:t>
            </a:r>
            <a:r>
              <a:rPr lang="fr-FR" sz="2000" b="0" i="0" u="none" strike="noStrike" baseline="0" dirty="0">
                <a:solidFill>
                  <a:srgbClr val="000000"/>
                </a:solidFill>
              </a:rPr>
              <a:t>à un instant donné.</a:t>
            </a:r>
          </a:p>
          <a:p>
            <a:pPr algn="just"/>
            <a:r>
              <a:rPr lang="fr-FR" sz="2000" b="0" i="0" u="none" strike="noStrike" baseline="0" dirty="0">
                <a:solidFill>
                  <a:srgbClr val="000000"/>
                </a:solidFill>
              </a:rPr>
              <a:t>A l’intérieur d’un tour du disque, cette information est donc une information </a:t>
            </a:r>
            <a:r>
              <a:rPr lang="fr-FR" sz="2000" b="1" i="0" u="none" strike="noStrike" baseline="0" dirty="0">
                <a:solidFill>
                  <a:srgbClr val="C10924"/>
                </a:solidFill>
              </a:rPr>
              <a:t>absolue</a:t>
            </a:r>
            <a:r>
              <a:rPr lang="fr-FR" sz="2000" b="0" i="0" u="none" strike="noStrike" baseline="0" dirty="0">
                <a:solidFill>
                  <a:srgbClr val="000000"/>
                </a:solidFill>
              </a:rPr>
              <a:t> (à la différence d’un codeur incrémental qui ne délivre qu’une information de déplacement par rapport à une origine qu’il a fallu définir au préalable). </a:t>
            </a:r>
            <a:endParaRPr lang="fr-FR" sz="2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21D5D31-33DB-4559-8EF0-731CB86BCC4D}"/>
              </a:ext>
            </a:extLst>
          </p:cNvPr>
          <p:cNvSpPr txBox="1"/>
          <p:nvPr/>
        </p:nvSpPr>
        <p:spPr>
          <a:xfrm>
            <a:off x="1259896" y="4781747"/>
            <a:ext cx="79880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000" b="1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Pour un codeur ayant </a:t>
            </a:r>
            <a:r>
              <a:rPr lang="fr-FR" sz="2000" b="1" i="1" u="none" strike="noStrike" baseline="0" dirty="0">
                <a:solidFill>
                  <a:srgbClr val="C109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pistes</a:t>
            </a:r>
            <a:r>
              <a:rPr lang="fr-FR" sz="2000" b="1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il existe 2</a:t>
            </a:r>
            <a:r>
              <a:rPr lang="fr-FR" sz="2000" b="1" i="1" u="none" strike="noStrike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fr-FR" sz="2000" b="1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soit </a:t>
            </a:r>
            <a:r>
              <a:rPr lang="fr-FR" sz="2000" b="1" i="1" u="none" strike="noStrike" baseline="0" dirty="0">
                <a:solidFill>
                  <a:srgbClr val="C109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 positions </a:t>
            </a:r>
            <a:r>
              <a:rPr lang="fr-FR" sz="2000" b="1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différentes du disque.</a:t>
            </a:r>
            <a:endParaRPr lang="fr-FR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7C54758-1E5E-49DA-80DE-92CEB6574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1630985"/>
            <a:ext cx="2127601" cy="233184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293E8FA-2B8B-4F0B-8D24-17FAFF37B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002" y="2556484"/>
            <a:ext cx="1711898" cy="174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80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7B99DF-F891-4632-BA04-36DE374C1E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5741" y="1594223"/>
            <a:ext cx="10380518" cy="2547337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fr-FR" sz="2200" b="0" i="0" u="none" strike="noStrike" baseline="0" dirty="0">
                <a:solidFill>
                  <a:srgbClr val="000000"/>
                </a:solidFill>
              </a:rPr>
              <a:t>Les pistes du disque sont réalisées en utilisant le code </a:t>
            </a:r>
            <a:r>
              <a:rPr lang="fr-FR" sz="2200" b="1" i="1" u="none" strike="noStrike" baseline="0" dirty="0">
                <a:solidFill>
                  <a:srgbClr val="C10000"/>
                </a:solidFill>
              </a:rPr>
              <a:t>Gray </a:t>
            </a:r>
            <a:r>
              <a:rPr lang="fr-FR" sz="2200" b="0" i="0" u="none" strike="noStrike" baseline="0" dirty="0">
                <a:solidFill>
                  <a:srgbClr val="000000"/>
                </a:solidFill>
              </a:rPr>
              <a:t>(binaire réfléchi) à la place du binaire pur. L’avantage d’un tel codage est que d’une position à la suivante, </a:t>
            </a:r>
            <a:r>
              <a:rPr lang="fr-FR" sz="2200" b="1" i="1" u="none" strike="noStrike" baseline="0" dirty="0">
                <a:solidFill>
                  <a:srgbClr val="C10000"/>
                </a:solidFill>
              </a:rPr>
              <a:t>un seul bit change d’état</a:t>
            </a:r>
            <a:r>
              <a:rPr lang="fr-FR" sz="2200" b="0" i="0" u="none" strike="noStrike" baseline="0" dirty="0">
                <a:solidFill>
                  <a:srgbClr val="000000"/>
                </a:solidFill>
              </a:rPr>
              <a:t>. </a:t>
            </a:r>
          </a:p>
          <a:p>
            <a:pPr algn="l"/>
            <a:r>
              <a:rPr lang="fr-FR" sz="2200" b="0" i="0" u="none" strike="noStrike" baseline="0" dirty="0">
                <a:solidFill>
                  <a:srgbClr val="000000"/>
                </a:solidFill>
              </a:rPr>
              <a:t>Ainsi, tout changement d’état perçu par la partie commande </a:t>
            </a:r>
            <a:r>
              <a:rPr lang="fr-FR" sz="2200" b="1" i="1" u="none" strike="noStrike" baseline="0" dirty="0">
                <a:solidFill>
                  <a:srgbClr val="C10000"/>
                </a:solidFill>
              </a:rPr>
              <a:t>correspond</a:t>
            </a:r>
            <a:r>
              <a:rPr lang="fr-FR" sz="2200" b="1" i="1" dirty="0">
                <a:solidFill>
                  <a:srgbClr val="C10000"/>
                </a:solidFill>
              </a:rPr>
              <a:t> </a:t>
            </a:r>
            <a:r>
              <a:rPr lang="fr-FR" sz="2200" b="1" i="1" u="none" strike="noStrike" baseline="0" dirty="0">
                <a:solidFill>
                  <a:srgbClr val="C10000"/>
                </a:solidFill>
              </a:rPr>
              <a:t>réellement à un changement de position du disque.</a:t>
            </a:r>
          </a:p>
          <a:p>
            <a:pPr algn="l"/>
            <a:r>
              <a:rPr lang="fr-FR" sz="2200" b="0" i="0" u="none" strike="noStrike" baseline="0" dirty="0">
                <a:solidFill>
                  <a:srgbClr val="000000"/>
                </a:solidFill>
              </a:rPr>
              <a:t>Le choix d’un tel codage conduit à prévoir </a:t>
            </a:r>
            <a:r>
              <a:rPr lang="fr-FR" sz="2200" b="1" i="1" u="none" strike="noStrike" baseline="0" dirty="0">
                <a:solidFill>
                  <a:srgbClr val="C10000"/>
                </a:solidFill>
              </a:rPr>
              <a:t>un traitement numérique </a:t>
            </a:r>
            <a:r>
              <a:rPr lang="fr-FR" sz="2200" b="0" i="0" u="none" strike="noStrike" baseline="0" dirty="0">
                <a:solidFill>
                  <a:srgbClr val="000000"/>
                </a:solidFill>
              </a:rPr>
              <a:t>pour la partie commande si des calculs sont nécessaires.</a:t>
            </a:r>
          </a:p>
          <a:p>
            <a:pPr algn="l"/>
            <a:r>
              <a:rPr lang="fr-FR" sz="22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Afin de faciliter la fabrication du disque, les pistes dont la gravure est la plus fine sont à l’extérieur et les pistes comportant de grandes zones translucides sont à l’intérieur.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2DB561-37E1-45B6-9774-AF1EDF5A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1772" y="635508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3A214FC8-7A6B-454A-ADA5-8A1A54B328A5}" type="slidenum">
              <a:rPr lang="en-US">
                <a:solidFill>
                  <a:srgbClr val="404040"/>
                </a:solidFill>
              </a:rPr>
              <a:pPr algn="l">
                <a:spcAft>
                  <a:spcPts val="600"/>
                </a:spcAft>
              </a:pPr>
              <a:t>13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B2D9ED5-5B90-4A29-90D6-74CDFD36C2A0}"/>
              </a:ext>
            </a:extLst>
          </p:cNvPr>
          <p:cNvSpPr txBox="1"/>
          <p:nvPr/>
        </p:nvSpPr>
        <p:spPr>
          <a:xfrm>
            <a:off x="461772" y="926812"/>
            <a:ext cx="6192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i="1" u="none" strike="noStrike" baseline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2.Fonctionnement et codage utilisé</a:t>
            </a:r>
            <a:endParaRPr lang="fr-FR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37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2DB561-37E1-45B6-9774-AF1EDF5A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1772" y="635508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3A214FC8-7A6B-454A-ADA5-8A1A54B328A5}" type="slidenum">
              <a:rPr lang="en-US">
                <a:solidFill>
                  <a:srgbClr val="404040"/>
                </a:solidFill>
              </a:rPr>
              <a:pPr algn="l">
                <a:spcAft>
                  <a:spcPts val="600"/>
                </a:spcAft>
              </a:pPr>
              <a:t>14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B2D9ED5-5B90-4A29-90D6-74CDFD36C2A0}"/>
              </a:ext>
            </a:extLst>
          </p:cNvPr>
          <p:cNvSpPr txBox="1"/>
          <p:nvPr/>
        </p:nvSpPr>
        <p:spPr>
          <a:xfrm>
            <a:off x="461772" y="926812"/>
            <a:ext cx="6192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i="1" u="none" strike="noStrike" baseline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2.Fonctionnement et codage utilisé</a:t>
            </a:r>
            <a:endParaRPr lang="fr-FR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A011107-A349-461F-92C1-B7D417766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2" y="1725641"/>
            <a:ext cx="5372930" cy="30533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574F216-24F0-482E-BDC6-3B7D73F00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298" y="3405236"/>
            <a:ext cx="5372930" cy="294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14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Bibliographie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9334500" cy="4351338"/>
          </a:xfrm>
        </p:spPr>
        <p:txBody>
          <a:bodyPr/>
          <a:lstStyle/>
          <a:p>
            <a:r>
              <a:rPr lang="fr-FR" dirty="0">
                <a:hlinkClick r:id="rId2"/>
              </a:rPr>
              <a:t>http://www.lycee-ferry-versailles.fr/sinew/4_2_aquis_info</a:t>
            </a:r>
            <a:endParaRPr lang="fr-FR" dirty="0"/>
          </a:p>
          <a:p>
            <a:r>
              <a:rPr lang="fr-FR" dirty="0">
                <a:hlinkClick r:id="rId3"/>
              </a:rPr>
              <a:t>https://fr.wikipedia.org/wiki/Capteur</a:t>
            </a:r>
            <a:endParaRPr lang="fr-FR" dirty="0"/>
          </a:p>
          <a:p>
            <a:r>
              <a:rPr lang="fr-FR" i="1" dirty="0"/>
              <a:t>Les Capteurs en instrumentation industrielle Georges Asch et collaborateurs, 832 pages, 1999 5ème édition Dunod</a:t>
            </a:r>
          </a:p>
          <a:p>
            <a:r>
              <a:rPr lang="fr-FR" i="1" dirty="0"/>
              <a:t>https://arduino.blaisepascal.fr/les-codeurs-incrementaux/#Mesure_de_la_vitesse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200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822325"/>
            <a:ext cx="10515600" cy="1325563"/>
          </a:xfrm>
        </p:spPr>
        <p:txBody>
          <a:bodyPr/>
          <a:lstStyle/>
          <a:p>
            <a:pPr algn="ctr"/>
            <a:r>
              <a:rPr lang="fr-FR" b="1" i="1" dirty="0">
                <a:solidFill>
                  <a:srgbClr val="FF0000"/>
                </a:solidFill>
              </a:rPr>
              <a:t>Séquence VI</a:t>
            </a:r>
            <a:br>
              <a:rPr lang="fr-FR" b="1" i="1" dirty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i="1" u="sng" dirty="0"/>
              <a:t>La mesure de la vitesse: codeur optique incrémental</a:t>
            </a:r>
          </a:p>
          <a:p>
            <a:r>
              <a:rPr lang="fr-FR" b="1" i="1" u="sng" dirty="0"/>
              <a:t>Principe, technologies, interfaçage</a:t>
            </a:r>
          </a:p>
          <a:p>
            <a:r>
              <a:rPr lang="fr-FR" b="1" i="1" u="sng" dirty="0"/>
              <a:t>Codeur numérique</a:t>
            </a:r>
          </a:p>
          <a:p>
            <a:r>
              <a:rPr lang="fr-FR" b="1" i="1" u="sng" dirty="0"/>
              <a:t>Principe, technologies, codage</a:t>
            </a:r>
          </a:p>
          <a:p>
            <a:r>
              <a:rPr lang="fr-FR" b="1" i="1" u="sng" dirty="0"/>
              <a:t>La mesure de la vitesse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4FC8-7A6B-454A-ADA5-8A1A54B328A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608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E9971A-403C-4764-A613-F3D626CA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878" y="629266"/>
            <a:ext cx="5533804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>
                <a:latin typeface="+mn-lt"/>
              </a:rPr>
              <a:t>Mesure</a:t>
            </a:r>
            <a:r>
              <a:rPr lang="en-US" sz="3600" b="1" dirty="0">
                <a:latin typeface="+mn-lt"/>
              </a:rPr>
              <a:t> de la </a:t>
            </a:r>
            <a:r>
              <a:rPr lang="en-US" sz="3600" b="1" dirty="0" err="1">
                <a:latin typeface="+mn-lt"/>
              </a:rPr>
              <a:t>vitesse</a:t>
            </a:r>
            <a:r>
              <a:rPr lang="en-US" sz="3600" b="1" dirty="0">
                <a:latin typeface="+mn-lt"/>
              </a:rPr>
              <a:t>: </a:t>
            </a:r>
            <a:r>
              <a:rPr lang="en-US" sz="3600" b="1" dirty="0" err="1">
                <a:latin typeface="+mn-lt"/>
              </a:rPr>
              <a:t>Codeur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err="1">
                <a:latin typeface="+mn-lt"/>
              </a:rPr>
              <a:t>optique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err="1">
                <a:latin typeface="+mn-lt"/>
              </a:rPr>
              <a:t>incrémental</a:t>
            </a:r>
            <a:endParaRPr lang="en-US" sz="3600" b="1" dirty="0">
              <a:latin typeface="+mn-lt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633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K Industries : Fabricant français de codeurs optiques et magnétiques">
            <a:extLst>
              <a:ext uri="{FF2B5EF4-FFF2-40B4-BE49-F238E27FC236}">
                <a16:creationId xmlns:a16="http://schemas.microsoft.com/office/drawing/2014/main" id="{3F782A05-AB69-4D2D-8BB1-CAB0BD2FCAD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632" y="803049"/>
            <a:ext cx="2470743" cy="247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K Industries : Fabricant français de codeurs optiques et magnétiques">
            <a:extLst>
              <a:ext uri="{FF2B5EF4-FFF2-40B4-BE49-F238E27FC236}">
                <a16:creationId xmlns:a16="http://schemas.microsoft.com/office/drawing/2014/main" id="{5820FD4F-A22F-46AF-BDCC-D08AEBC6C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672" y="3632670"/>
            <a:ext cx="3026663" cy="20957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7B99DF-F891-4632-BA04-36DE374C1E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16878" y="2209800"/>
            <a:ext cx="6422848" cy="3785419"/>
          </a:xfr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en-US" sz="2000" b="1" i="1" u="none" strike="noStrike" baseline="0" dirty="0"/>
              <a:t>Les </a:t>
            </a:r>
            <a:r>
              <a:rPr lang="en-US" sz="2000" b="1" i="1" u="none" strike="noStrike" baseline="0" dirty="0" err="1"/>
              <a:t>codeurs</a:t>
            </a:r>
            <a:r>
              <a:rPr lang="en-US" sz="2000" b="1" i="1" u="none" strike="noStrike" baseline="0" dirty="0"/>
              <a:t> </a:t>
            </a:r>
            <a:r>
              <a:rPr lang="en-US" sz="2000" b="0" i="0" u="none" strike="noStrike" baseline="0" dirty="0" err="1"/>
              <a:t>permettent</a:t>
            </a:r>
            <a:r>
              <a:rPr lang="en-US" sz="2000" b="0" i="0" u="none" strike="noStrike" baseline="0" dirty="0"/>
              <a:t> de </a:t>
            </a:r>
            <a:r>
              <a:rPr lang="en-US" sz="2000" b="0" i="0" u="none" strike="noStrike" baseline="0" dirty="0" err="1"/>
              <a:t>fournir</a:t>
            </a:r>
            <a:r>
              <a:rPr lang="en-US" sz="2000" b="0" i="0" u="none" strike="noStrike" baseline="0" dirty="0"/>
              <a:t> à la </a:t>
            </a:r>
            <a:r>
              <a:rPr lang="en-US" sz="2000" b="0" i="0" u="none" strike="noStrike" baseline="0" dirty="0" err="1"/>
              <a:t>partie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commande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électronique</a:t>
            </a:r>
            <a:r>
              <a:rPr lang="en-US" sz="2000" b="0" i="0" u="none" strike="noStrike" baseline="0" dirty="0"/>
              <a:t> (automate programmable, carte de </a:t>
            </a:r>
            <a:r>
              <a:rPr lang="en-US" sz="2000" b="0" i="0" u="none" strike="noStrike" baseline="0" dirty="0" err="1"/>
              <a:t>contrôle</a:t>
            </a:r>
            <a:r>
              <a:rPr lang="en-US" sz="2000" b="0" i="0" u="none" strike="noStrike" baseline="0" dirty="0"/>
              <a:t>…) </a:t>
            </a:r>
            <a:r>
              <a:rPr lang="en-US" sz="2000" b="1" i="1" u="none" strike="noStrike" baseline="0" dirty="0"/>
              <a:t>des </a:t>
            </a:r>
            <a:r>
              <a:rPr lang="en-US" sz="2000" b="1" i="1" u="none" strike="noStrike" baseline="0" dirty="0" err="1"/>
              <a:t>informations</a:t>
            </a:r>
            <a:r>
              <a:rPr lang="en-US" sz="2000" b="1" i="1" u="none" strike="noStrike" baseline="0" dirty="0"/>
              <a:t> de position </a:t>
            </a:r>
            <a:r>
              <a:rPr lang="en-US" sz="2000" b="1" i="1" u="none" strike="noStrike" baseline="0" dirty="0" err="1"/>
              <a:t>ou</a:t>
            </a:r>
            <a:r>
              <a:rPr lang="en-US" sz="2000" b="1" i="1" u="none" strike="noStrike" baseline="0" dirty="0"/>
              <a:t> de </a:t>
            </a:r>
            <a:r>
              <a:rPr lang="en-US" sz="2000" b="1" i="1" u="none" strike="noStrike" baseline="0" dirty="0" err="1"/>
              <a:t>déplacement</a:t>
            </a:r>
            <a:r>
              <a:rPr lang="en-US" sz="2000" b="1" i="1" u="none" strike="noStrike" baseline="0" dirty="0"/>
              <a:t> précises.</a:t>
            </a:r>
          </a:p>
          <a:p>
            <a:pPr algn="just"/>
            <a:r>
              <a:rPr lang="en-US" sz="2000" b="0" i="0" u="none" strike="noStrike" baseline="0" dirty="0"/>
              <a:t>Le </a:t>
            </a:r>
            <a:r>
              <a:rPr lang="en-US" sz="2000" b="0" i="0" u="none" strike="noStrike" baseline="0" dirty="0" err="1"/>
              <a:t>codeur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optique</a:t>
            </a:r>
            <a:r>
              <a:rPr lang="en-US" sz="2000" b="0" i="0" u="none" strike="noStrike" baseline="0" dirty="0"/>
              <a:t> </a:t>
            </a:r>
            <a:r>
              <a:rPr lang="en-US" sz="2000" b="1" i="1" u="none" strike="noStrike" baseline="0" dirty="0" err="1"/>
              <a:t>est</a:t>
            </a:r>
            <a:r>
              <a:rPr lang="en-US" sz="2000" b="1" i="1" u="none" strike="noStrike" baseline="0" dirty="0"/>
              <a:t> </a:t>
            </a:r>
            <a:r>
              <a:rPr lang="en-US" sz="2000" b="1" i="1" u="none" strike="noStrike" baseline="0" dirty="0" err="1"/>
              <a:t>lié</a:t>
            </a:r>
            <a:r>
              <a:rPr lang="en-US" sz="2000" b="1" i="1" u="none" strike="noStrike" baseline="0" dirty="0"/>
              <a:t> </a:t>
            </a:r>
            <a:r>
              <a:rPr lang="en-US" sz="2000" b="1" i="1" u="none" strike="noStrike" baseline="0" dirty="0" err="1"/>
              <a:t>mécaniquement</a:t>
            </a:r>
            <a:r>
              <a:rPr lang="en-US" sz="2000" b="1" i="1" u="none" strike="noStrike" baseline="0" dirty="0"/>
              <a:t> à un </a:t>
            </a:r>
            <a:r>
              <a:rPr lang="en-US" sz="2000" b="1" i="1" u="none" strike="noStrike" baseline="0" dirty="0" err="1"/>
              <a:t>arbre</a:t>
            </a:r>
            <a:r>
              <a:rPr lang="en-US" sz="2000" b="1" i="1" u="none" strike="noStrike" baseline="0" dirty="0"/>
              <a:t> qui </a:t>
            </a:r>
            <a:r>
              <a:rPr lang="en-US" sz="2000" b="1" i="1" u="none" strike="noStrike" baseline="0" dirty="0" err="1"/>
              <a:t>l’entraine</a:t>
            </a:r>
            <a:r>
              <a:rPr lang="en-US" sz="2000" b="1" i="1" u="none" strike="noStrike" baseline="0" dirty="0"/>
              <a:t> </a:t>
            </a:r>
            <a:r>
              <a:rPr lang="en-US" sz="2000" b="1" i="1" u="none" strike="noStrike" baseline="0" dirty="0" err="1"/>
              <a:t>en</a:t>
            </a:r>
            <a:r>
              <a:rPr lang="en-US" sz="2000" b="1" i="1" u="none" strike="noStrike" baseline="0" dirty="0"/>
              <a:t> rotation </a:t>
            </a:r>
            <a:r>
              <a:rPr lang="en-US" sz="2000" b="0" i="0" u="none" strike="noStrike" baseline="0" dirty="0"/>
              <a:t>. Ce </a:t>
            </a:r>
            <a:r>
              <a:rPr lang="en-US" sz="2000" b="0" i="0" u="none" strike="noStrike" baseline="0" dirty="0" err="1"/>
              <a:t>sont</a:t>
            </a:r>
            <a:r>
              <a:rPr lang="en-US" sz="2000" b="0" i="0" u="none" strike="noStrike" baseline="0" dirty="0"/>
              <a:t> des </a:t>
            </a:r>
            <a:r>
              <a:rPr lang="en-US" sz="2000" b="0" i="0" u="none" strike="noStrike" baseline="0" dirty="0" err="1"/>
              <a:t>informations</a:t>
            </a:r>
            <a:r>
              <a:rPr lang="en-US" sz="2000" b="0" i="0" u="none" strike="noStrike" baseline="0" dirty="0"/>
              <a:t> sur la rotation de </a:t>
            </a:r>
            <a:r>
              <a:rPr lang="en-US" sz="2000" b="0" i="0" u="none" strike="noStrike" baseline="0" dirty="0" err="1"/>
              <a:t>cet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arbre</a:t>
            </a:r>
            <a:r>
              <a:rPr lang="en-US" sz="2000" b="0" i="0" u="none" strike="noStrike" baseline="0" dirty="0"/>
              <a:t> que </a:t>
            </a:r>
            <a:r>
              <a:rPr lang="en-US" sz="2000" b="0" i="0" u="none" strike="noStrike" baseline="0" dirty="0" err="1"/>
              <a:t>l’on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souhaite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connaitre</a:t>
            </a:r>
            <a:r>
              <a:rPr lang="en-US" sz="2000" b="0" i="0" u="none" strike="noStrike" baseline="0" dirty="0"/>
              <a:t> (</a:t>
            </a:r>
            <a:r>
              <a:rPr lang="en-US" sz="2000" b="0" i="0" u="none" strike="noStrike" baseline="0" dirty="0" err="1"/>
              <a:t>valeur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ou</a:t>
            </a:r>
            <a:r>
              <a:rPr lang="en-US" sz="2000" b="0" i="0" u="none" strike="noStrike" baseline="0" dirty="0"/>
              <a:t> </a:t>
            </a:r>
            <a:r>
              <a:rPr lang="en-US" sz="2000" b="1" i="0" u="none" strike="noStrike" baseline="0" dirty="0" err="1"/>
              <a:t>vitesse</a:t>
            </a:r>
            <a:r>
              <a:rPr lang="en-US" sz="2000" b="1" i="0" u="none" strike="noStrike" baseline="0" dirty="0"/>
              <a:t> de rotation</a:t>
            </a:r>
            <a:r>
              <a:rPr lang="en-US" sz="2000" b="0" i="0" u="none" strike="noStrike" baseline="0" dirty="0"/>
              <a:t>, nouvelle position </a:t>
            </a:r>
            <a:r>
              <a:rPr lang="en-US" sz="2000" b="0" i="0" u="none" strike="noStrike" baseline="0" dirty="0" err="1"/>
              <a:t>angulaire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atteinte</a:t>
            </a:r>
            <a:r>
              <a:rPr lang="en-US" sz="2000" b="0" i="0" u="none" strike="noStrike" baseline="0" dirty="0"/>
              <a:t>…)</a:t>
            </a:r>
          </a:p>
          <a:p>
            <a:pPr algn="just"/>
            <a:r>
              <a:rPr lang="en-US" sz="2000" b="0" i="0" u="none" strike="noStrike" baseline="0" dirty="0"/>
              <a:t>Le </a:t>
            </a:r>
            <a:r>
              <a:rPr lang="en-US" sz="2000" b="0" i="0" u="none" strike="noStrike" baseline="0" dirty="0" err="1"/>
              <a:t>codeur</a:t>
            </a:r>
            <a:r>
              <a:rPr lang="en-US" sz="2000" b="0" i="0" u="none" strike="noStrike" baseline="0" dirty="0"/>
              <a:t> </a:t>
            </a:r>
            <a:r>
              <a:rPr lang="en-US" sz="2000" b="1" i="1" u="none" strike="noStrike" baseline="0" dirty="0" err="1"/>
              <a:t>émet</a:t>
            </a:r>
            <a:r>
              <a:rPr lang="en-US" sz="2000" b="1" i="1" u="none" strike="noStrike" baseline="0" dirty="0"/>
              <a:t> divers </a:t>
            </a:r>
            <a:r>
              <a:rPr lang="en-US" sz="2000" b="1" i="1" u="none" strike="noStrike" baseline="0" dirty="0" err="1"/>
              <a:t>signaux</a:t>
            </a:r>
            <a:r>
              <a:rPr lang="en-US" sz="2000" b="1" i="1" u="none" strike="noStrike" baseline="0" dirty="0"/>
              <a:t> </a:t>
            </a:r>
            <a:r>
              <a:rPr lang="en-US" sz="2000" b="1" i="1" u="none" strike="noStrike" baseline="0" dirty="0" err="1"/>
              <a:t>électriques</a:t>
            </a:r>
            <a:r>
              <a:rPr lang="en-US" sz="2000" b="1" i="1" u="none" strike="noStrike" baseline="0" dirty="0"/>
              <a:t> à destination de la </a:t>
            </a:r>
            <a:r>
              <a:rPr lang="en-US" sz="2000" b="1" i="1" u="none" strike="noStrike" baseline="0" dirty="0" err="1"/>
              <a:t>partie</a:t>
            </a:r>
            <a:r>
              <a:rPr lang="en-US" sz="2000" b="1" i="1" u="none" strike="noStrike" baseline="0" dirty="0"/>
              <a:t> </a:t>
            </a:r>
            <a:r>
              <a:rPr lang="en-US" sz="2000" b="1" i="1" u="none" strike="noStrike" baseline="0" dirty="0" err="1"/>
              <a:t>commande</a:t>
            </a:r>
            <a:r>
              <a:rPr lang="en-US" sz="2000" b="1" i="1" u="none" strike="noStrike" baseline="0" dirty="0"/>
              <a:t> </a:t>
            </a:r>
            <a:r>
              <a:rPr lang="en-US" sz="2000" b="0" i="0" u="none" strike="noStrike" baseline="0" dirty="0" err="1"/>
              <a:t>chargée</a:t>
            </a:r>
            <a:r>
              <a:rPr lang="en-US" sz="2000" b="0" i="0" u="none" strike="noStrike" baseline="0" dirty="0"/>
              <a:t> de les exploiter et de </a:t>
            </a:r>
            <a:r>
              <a:rPr lang="en-US" sz="2000" b="0" i="0" u="none" strike="noStrike" baseline="0" dirty="0" err="1"/>
              <a:t>leur</a:t>
            </a:r>
            <a:r>
              <a:rPr lang="en-US" sz="2000" b="0" i="0" u="none" strike="noStrike" baseline="0" dirty="0"/>
              <a:t> donner un </a:t>
            </a:r>
            <a:r>
              <a:rPr lang="en-US" sz="2000" b="0" i="0" u="none" strike="noStrike" baseline="0" dirty="0" err="1"/>
              <a:t>sens</a:t>
            </a:r>
            <a:r>
              <a:rPr lang="en-US" sz="2000" b="0" i="0" u="none" strike="noStrike" baseline="0" dirty="0"/>
              <a:t> (par </a:t>
            </a:r>
            <a:r>
              <a:rPr lang="en-US" sz="2000" b="0" i="0" u="none" strike="noStrike" baseline="0" dirty="0" err="1"/>
              <a:t>décodage</a:t>
            </a:r>
            <a:r>
              <a:rPr lang="en-US" sz="2000" b="0" i="0" u="none" strike="noStrike" baseline="0" dirty="0"/>
              <a:t>, </a:t>
            </a:r>
            <a:r>
              <a:rPr lang="en-US" sz="2000" b="0" i="0" u="none" strike="noStrike" baseline="0" dirty="0" err="1"/>
              <a:t>comptage</a:t>
            </a:r>
            <a:r>
              <a:rPr lang="en-US" sz="2000" b="0" i="0" u="none" strike="noStrike" baseline="0" dirty="0"/>
              <a:t>, </a:t>
            </a:r>
            <a:r>
              <a:rPr lang="en-US" sz="2000" b="0" i="0" u="none" strike="noStrike" baseline="0" dirty="0" err="1"/>
              <a:t>mesure</a:t>
            </a:r>
            <a:r>
              <a:rPr lang="en-US" sz="2000" b="0" i="0" u="none" strike="noStrike" baseline="0" dirty="0"/>
              <a:t> de la </a:t>
            </a:r>
            <a:r>
              <a:rPr lang="en-US" sz="2000" b="0" i="0" u="none" strike="noStrike" baseline="0" dirty="0" err="1"/>
              <a:t>fréquence</a:t>
            </a:r>
            <a:r>
              <a:rPr lang="en-US" sz="2000" b="0" i="0" u="none" strike="noStrike" baseline="0" dirty="0"/>
              <a:t>…)</a:t>
            </a:r>
            <a:endParaRPr lang="en-US" sz="2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2DB561-37E1-45B6-9774-AF1EDF5A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1772" y="635508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3A214FC8-7A6B-454A-ADA5-8A1A54B328A5}" type="slidenum">
              <a:rPr lang="en-US">
                <a:solidFill>
                  <a:srgbClr val="404040"/>
                </a:solidFill>
              </a:rPr>
              <a:pPr algn="l">
                <a:spcAft>
                  <a:spcPts val="600"/>
                </a:spcAft>
              </a:pPr>
              <a:t>3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1030" name="Picture 6" descr="AK Industries">
            <a:extLst>
              <a:ext uri="{FF2B5EF4-FFF2-40B4-BE49-F238E27FC236}">
                <a16:creationId xmlns:a16="http://schemas.microsoft.com/office/drawing/2014/main" id="{A41B9179-57CA-4EF2-BC28-0F065CDC3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371" y="6253316"/>
            <a:ext cx="685800" cy="64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370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E9971A-403C-4764-A613-F3D626CA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72" y="609996"/>
            <a:ext cx="5533804" cy="9501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800" b="1" i="1" u="none" strike="noStrike" baseline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1.Principe de fonctionnement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7B99DF-F891-4632-BA04-36DE374C1E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4529" y="1771577"/>
            <a:ext cx="11742942" cy="3785419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fr-FR" sz="2200" b="1" i="0" u="none" strike="noStrike" baseline="0" dirty="0">
                <a:solidFill>
                  <a:srgbClr val="000000"/>
                </a:solidFill>
              </a:rPr>
              <a:t>Tous les codeurs optiques exploitent des principes de fonctionnement similaires.</a:t>
            </a:r>
          </a:p>
          <a:p>
            <a:pPr algn="just"/>
            <a:r>
              <a:rPr lang="fr-FR" sz="2200" b="0" i="0" u="none" strike="noStrike" baseline="0" dirty="0">
                <a:solidFill>
                  <a:srgbClr val="000000"/>
                </a:solidFill>
              </a:rPr>
              <a:t>Ils sont constitués </a:t>
            </a:r>
            <a:r>
              <a:rPr lang="fr-FR" sz="2200" b="1" i="1" u="none" strike="noStrike" baseline="0" dirty="0">
                <a:solidFill>
                  <a:srgbClr val="C10000"/>
                </a:solidFill>
              </a:rPr>
              <a:t>d’un disque comportant des zones opaques et des zones translucides</a:t>
            </a:r>
            <a:r>
              <a:rPr lang="fr-FR" sz="2200" b="0" i="0" u="none" strike="noStrike" baseline="0" dirty="0">
                <a:solidFill>
                  <a:srgbClr val="000000"/>
                </a:solidFill>
              </a:rPr>
              <a:t>. Le nombre de ces zones et leur disposition dépendent de la nature du codeur et du type d’information que l’on souhaite obtenir.</a:t>
            </a:r>
            <a:r>
              <a:rPr lang="en-US" sz="2200" b="1" i="1" u="none" strike="noStrike" baseline="0" dirty="0"/>
              <a:t>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2DB561-37E1-45B6-9774-AF1EDF5A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1772" y="635508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3A214FC8-7A6B-454A-ADA5-8A1A54B328A5}" type="slidenum">
              <a:rPr lang="en-US" smtClean="0">
                <a:solidFill>
                  <a:srgbClr val="404040"/>
                </a:solidFill>
              </a:rPr>
              <a:pPr algn="l">
                <a:spcAft>
                  <a:spcPts val="600"/>
                </a:spcAft>
              </a:pPr>
              <a:t>4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92437B-E0B1-4308-9CE6-A8AF8401A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283" y="2975246"/>
            <a:ext cx="4162986" cy="159809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00E41F7-02C2-4329-8C36-7EC0112A738A}"/>
              </a:ext>
            </a:extLst>
          </p:cNvPr>
          <p:cNvSpPr txBox="1"/>
          <p:nvPr/>
        </p:nvSpPr>
        <p:spPr>
          <a:xfrm>
            <a:off x="1275506" y="3401493"/>
            <a:ext cx="482049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u="none" strike="noStrike" baseline="0" dirty="0">
                <a:solidFill>
                  <a:srgbClr val="000000"/>
                </a:solidFill>
              </a:rPr>
              <a:t>Des </a:t>
            </a:r>
            <a:r>
              <a:rPr lang="fr-FR" sz="2000" u="none" strike="noStrike" baseline="0" dirty="0">
                <a:solidFill>
                  <a:srgbClr val="C10000"/>
                </a:solidFill>
              </a:rPr>
              <a:t>diodes électroluminescentes (LED) </a:t>
            </a:r>
            <a:r>
              <a:rPr lang="fr-FR" sz="2000" u="none" strike="noStrike" baseline="0" dirty="0"/>
              <a:t>émettent une lumière qui peut traverser les zones transparentes.</a:t>
            </a:r>
            <a:r>
              <a:rPr lang="fr-FR" sz="2000" u="none" strike="noStrike" baseline="0" dirty="0">
                <a:solidFill>
                  <a:srgbClr val="C10000"/>
                </a:solidFill>
              </a:rPr>
              <a:t> Des phototransistors</a:t>
            </a:r>
            <a:r>
              <a:rPr lang="fr-FR" sz="2000" u="none" strike="noStrike" baseline="0" dirty="0"/>
              <a:t>, situés de l’autre coté du disque en regard des LED, captent cette lumière lorsqu’ils sont face à une ouverture et délivrent</a:t>
            </a:r>
            <a:r>
              <a:rPr lang="fr-FR" sz="2000" u="none" strike="noStrike" baseline="0" dirty="0">
                <a:solidFill>
                  <a:srgbClr val="C10000"/>
                </a:solidFill>
              </a:rPr>
              <a:t> un signal électrique, </a:t>
            </a:r>
            <a:r>
              <a:rPr lang="fr-FR" sz="2000" u="none" strike="noStrike" baseline="0" dirty="0"/>
              <a:t>image de la présence de cette ouverture</a:t>
            </a:r>
            <a:r>
              <a:rPr lang="fr-FR" sz="2000" u="none" strike="noStrike" baseline="0" dirty="0">
                <a:solidFill>
                  <a:srgbClr val="C10000"/>
                </a:solidFill>
              </a:rPr>
              <a:t>.</a:t>
            </a:r>
            <a:endParaRPr lang="fr-FR" sz="20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570C1E4-736B-42C4-B4AC-BAEBBBDFA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883" y="4573342"/>
            <a:ext cx="4275786" cy="153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47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E9971A-403C-4764-A613-F3D626CA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72" y="609996"/>
            <a:ext cx="5533804" cy="9501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800" b="1" i="1" u="none" strike="noStrike" baseline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2.Les types de codeurs optiques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7B99DF-F891-4632-BA04-36DE374C1E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4529" y="1771577"/>
            <a:ext cx="7101062" cy="743023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fr-FR" sz="2200" b="1" i="0" u="none" strike="noStrike" baseline="0" dirty="0"/>
              <a:t>Il existe </a:t>
            </a:r>
            <a:r>
              <a:rPr lang="fr-FR" sz="2200" b="1" i="1" u="none" strike="noStrike" baseline="0" dirty="0"/>
              <a:t>deux principaux types de codeurs optiques </a:t>
            </a:r>
            <a:r>
              <a:rPr lang="fr-FR" sz="2200" b="1" i="0" u="none" strike="noStrike" baseline="0" dirty="0"/>
              <a:t>: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2DB561-37E1-45B6-9774-AF1EDF5A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1772" y="635508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3A214FC8-7A6B-454A-ADA5-8A1A54B328A5}" type="slidenum">
              <a:rPr lang="en-US" smtClean="0">
                <a:solidFill>
                  <a:srgbClr val="404040"/>
                </a:solidFill>
              </a:rPr>
              <a:pPr algn="l">
                <a:spcAft>
                  <a:spcPts val="600"/>
                </a:spcAft>
              </a:pPr>
              <a:t>5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AD0DC13-37E2-4905-86C3-077AB3B25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650" y="2312910"/>
            <a:ext cx="3131092" cy="205341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CAF0906-7C48-44EE-9EF2-1AA6F9336E95}"/>
              </a:ext>
            </a:extLst>
          </p:cNvPr>
          <p:cNvSpPr txBox="1"/>
          <p:nvPr/>
        </p:nvSpPr>
        <p:spPr>
          <a:xfrm>
            <a:off x="4665538" y="4509488"/>
            <a:ext cx="678524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200" b="1" i="1" u="none" strike="noStrike" baseline="0" dirty="0">
                <a:solidFill>
                  <a:srgbClr val="C10000"/>
                </a:solidFill>
              </a:rPr>
              <a:t>Les codeurs numériques de position </a:t>
            </a:r>
            <a:r>
              <a:rPr lang="fr-FR" sz="2200" b="0" i="0" u="none" strike="noStrike" baseline="0" dirty="0">
                <a:solidFill>
                  <a:srgbClr val="000000"/>
                </a:solidFill>
              </a:rPr>
              <a:t>pour lesquels chaque position du disque correspond à une valeur numérique différente identifiable par la partie commande.</a:t>
            </a:r>
            <a:endParaRPr lang="fr-FR" sz="22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CAA9B9D-02E1-48F6-A95B-F328F3050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12" y="3971395"/>
            <a:ext cx="3756937" cy="216215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51C157E-92EE-451B-98DD-0F8AC6AFD8C9}"/>
              </a:ext>
            </a:extLst>
          </p:cNvPr>
          <p:cNvSpPr txBox="1"/>
          <p:nvPr/>
        </p:nvSpPr>
        <p:spPr>
          <a:xfrm>
            <a:off x="1020906" y="2661616"/>
            <a:ext cx="668804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200" b="1" i="1" u="none" strike="noStrike" baseline="0" dirty="0">
                <a:solidFill>
                  <a:srgbClr val="C10000"/>
                </a:solidFill>
              </a:rPr>
              <a:t>Les codeurs incrémentaux </a:t>
            </a:r>
            <a:r>
              <a:rPr lang="fr-FR" sz="2200" b="0" i="0" u="none" strike="noStrike" baseline="0" dirty="0">
                <a:solidFill>
                  <a:srgbClr val="000000"/>
                </a:solidFill>
              </a:rPr>
              <a:t>qui délivrent une information de déplacement angulaire du disque sous forme d’un train d’impulsions.</a:t>
            </a:r>
            <a:endParaRPr lang="en-US" sz="2200" b="1" i="1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4139902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E9971A-403C-4764-A613-F3D626CA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1773" y="92076"/>
            <a:ext cx="716517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>
                <a:latin typeface="+mn-lt"/>
              </a:rPr>
              <a:t>Codeur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err="1">
                <a:latin typeface="+mn-lt"/>
              </a:rPr>
              <a:t>incrémental</a:t>
            </a:r>
            <a:endParaRPr lang="en-US" sz="3600" b="1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7B99DF-F891-4632-BA04-36DE374C1E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74670" y="1515010"/>
            <a:ext cx="7341822" cy="2547337"/>
          </a:xfr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fr-FR" sz="2200" b="0" i="0" u="none" strike="noStrike" baseline="0" dirty="0">
                <a:solidFill>
                  <a:srgbClr val="000000"/>
                </a:solidFill>
              </a:rPr>
              <a:t>Le codeur incrémental est destiné à des applications où </a:t>
            </a:r>
            <a:r>
              <a:rPr lang="fr-FR" sz="2200" b="1" i="1" u="none" strike="noStrike" baseline="0" dirty="0">
                <a:solidFill>
                  <a:srgbClr val="C10000"/>
                </a:solidFill>
              </a:rPr>
              <a:t>l’information de position </a:t>
            </a:r>
            <a:r>
              <a:rPr lang="fr-FR" sz="2200" b="0" i="0" u="none" strike="noStrike" baseline="0" dirty="0">
                <a:solidFill>
                  <a:srgbClr val="000000"/>
                </a:solidFill>
              </a:rPr>
              <a:t>est obtenue par mesure du déplacement de l’objet. </a:t>
            </a:r>
          </a:p>
          <a:p>
            <a:pPr algn="just"/>
            <a:r>
              <a:rPr lang="fr-FR" sz="2200" b="0" i="0" u="none" strike="noStrike" baseline="0" dirty="0">
                <a:solidFill>
                  <a:srgbClr val="000000"/>
                </a:solidFill>
              </a:rPr>
              <a:t>Le codeur délivre </a:t>
            </a:r>
            <a:r>
              <a:rPr lang="fr-FR" sz="2200" b="1" i="1" u="none" strike="noStrike" baseline="0" dirty="0">
                <a:solidFill>
                  <a:srgbClr val="C10000"/>
                </a:solidFill>
              </a:rPr>
              <a:t>un train d’impulsions </a:t>
            </a:r>
            <a:r>
              <a:rPr lang="fr-FR" sz="2200" b="0" i="0" u="none" strike="noStrike" baseline="0" dirty="0">
                <a:solidFill>
                  <a:srgbClr val="000000"/>
                </a:solidFill>
              </a:rPr>
              <a:t>dont le nombre permet de déduire le déplacement et </a:t>
            </a:r>
            <a:r>
              <a:rPr lang="fr-FR" sz="2200" b="1" i="1" u="none" strike="noStrike" baseline="0" dirty="0">
                <a:solidFill>
                  <a:srgbClr val="C10000"/>
                </a:solidFill>
              </a:rPr>
              <a:t>dont la fréquence est proportionnelle à la vitesse de déplacement.</a:t>
            </a:r>
          </a:p>
          <a:p>
            <a:pPr algn="just"/>
            <a:r>
              <a:rPr lang="fr-FR" sz="22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Il est constitué d’un disque comportant deux pistes : A et Z.</a:t>
            </a:r>
            <a:endParaRPr lang="fr-F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endParaRPr lang="fr-FR" sz="2200" b="1" i="1" u="none" strike="noStrike" baseline="0" dirty="0">
              <a:solidFill>
                <a:srgbClr val="C10000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2DB561-37E1-45B6-9774-AF1EDF5A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1772" y="635508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3A214FC8-7A6B-454A-ADA5-8A1A54B328A5}" type="slidenum">
              <a:rPr lang="en-US">
                <a:solidFill>
                  <a:srgbClr val="404040"/>
                </a:solidFill>
              </a:rPr>
              <a:pPr algn="l">
                <a:spcAft>
                  <a:spcPts val="600"/>
                </a:spcAft>
              </a:pPr>
              <a:t>6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142ABCA-C326-410A-876B-8A5AAF9FF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72" y="1595437"/>
            <a:ext cx="1971675" cy="20669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28E0A01-FD50-4F93-A6A1-51FE2036B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587" y="4083627"/>
            <a:ext cx="2771775" cy="2181225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93EAC9E9-741F-432A-990D-62F2B8A7810A}"/>
              </a:ext>
            </a:extLst>
          </p:cNvPr>
          <p:cNvSpPr txBox="1"/>
          <p:nvPr/>
        </p:nvSpPr>
        <p:spPr>
          <a:xfrm>
            <a:off x="611794" y="4271840"/>
            <a:ext cx="44323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b="0" i="0" u="none" strike="noStrike" baseline="0" dirty="0">
                <a:solidFill>
                  <a:srgbClr val="000000"/>
                </a:solidFill>
              </a:rPr>
              <a:t>Piste extérieure (A), divisée en </a:t>
            </a:r>
            <a:r>
              <a:rPr lang="fr-FR" sz="1800" b="1" i="1" u="none" strike="noStrike" baseline="0" dirty="0">
                <a:solidFill>
                  <a:srgbClr val="C10000"/>
                </a:solidFill>
              </a:rPr>
              <a:t>intervalles d’angles égaux</a:t>
            </a:r>
            <a:r>
              <a:rPr lang="fr-FR" sz="1800" b="0" i="0" u="none" strike="noStrike" baseline="0" dirty="0">
                <a:solidFill>
                  <a:srgbClr val="000000"/>
                </a:solidFill>
              </a:rPr>
              <a:t>, alternativement </a:t>
            </a:r>
            <a:r>
              <a:rPr lang="fr-FR" sz="1800" b="1" i="1" u="none" strike="noStrike" baseline="0" dirty="0">
                <a:solidFill>
                  <a:srgbClr val="C10000"/>
                </a:solidFill>
              </a:rPr>
              <a:t>opaques et transparents</a:t>
            </a:r>
            <a:r>
              <a:rPr lang="fr-FR" sz="1800" b="0" i="0" u="none" strike="noStrike" baseline="0" dirty="0">
                <a:solidFill>
                  <a:srgbClr val="000000"/>
                </a:solidFill>
              </a:rPr>
              <a:t>. C’est le nombre de fenêtres ainsi créées qui détermine </a:t>
            </a:r>
            <a:r>
              <a:rPr lang="fr-FR" sz="1800" b="1" i="1" u="none" strike="noStrike" baseline="0" dirty="0">
                <a:solidFill>
                  <a:srgbClr val="C10000"/>
                </a:solidFill>
              </a:rPr>
              <a:t>la résolution du capteur.</a:t>
            </a:r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B898A16-3251-4535-8CAF-432AE83497C6}"/>
              </a:ext>
            </a:extLst>
          </p:cNvPr>
          <p:cNvSpPr txBox="1"/>
          <p:nvPr/>
        </p:nvSpPr>
        <p:spPr>
          <a:xfrm>
            <a:off x="7781822" y="4271840"/>
            <a:ext cx="40280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b="0" i="0" u="none" strike="noStrike" baseline="0" dirty="0">
                <a:solidFill>
                  <a:srgbClr val="000000"/>
                </a:solidFill>
              </a:rPr>
              <a:t>Piste intérieure (Z : top 0), qui ne comporte </a:t>
            </a:r>
            <a:r>
              <a:rPr lang="fr-FR" sz="1800" b="1" i="1" u="none" strike="noStrike" baseline="0" dirty="0">
                <a:solidFill>
                  <a:srgbClr val="C10000"/>
                </a:solidFill>
              </a:rPr>
              <a:t>qu’une seule fenêtre </a:t>
            </a:r>
            <a:r>
              <a:rPr lang="fr-FR" sz="1800" b="0" i="0" u="none" strike="noStrike" baseline="0" dirty="0">
                <a:solidFill>
                  <a:srgbClr val="000000"/>
                </a:solidFill>
              </a:rPr>
              <a:t>et qui ne</a:t>
            </a:r>
          </a:p>
          <a:p>
            <a:pPr algn="just"/>
            <a:r>
              <a:rPr lang="fr-FR" sz="1800" b="0" i="0" u="none" strike="noStrike" baseline="0" dirty="0">
                <a:solidFill>
                  <a:srgbClr val="000000"/>
                </a:solidFill>
              </a:rPr>
              <a:t>délivre </a:t>
            </a:r>
            <a:r>
              <a:rPr lang="fr-FR" sz="1800" b="1" i="1" u="none" strike="noStrike" baseline="0" dirty="0">
                <a:solidFill>
                  <a:srgbClr val="C10000"/>
                </a:solidFill>
              </a:rPr>
              <a:t>qu’un signal par tour du disque</a:t>
            </a:r>
            <a:r>
              <a:rPr lang="fr-FR" sz="1800" b="0" i="0" u="none" strike="noStrike" baseline="0" dirty="0">
                <a:solidFill>
                  <a:srgbClr val="000000"/>
                </a:solidFill>
              </a:rPr>
              <a:t>. Ce « top zéro » permet de </a:t>
            </a:r>
            <a:r>
              <a:rPr lang="fr-FR" sz="1800" b="1" i="1" u="none" strike="noStrike" baseline="0" dirty="0">
                <a:solidFill>
                  <a:srgbClr val="C10000"/>
                </a:solidFill>
              </a:rPr>
              <a:t>réinitialiser et de connaitre une position d’origine</a:t>
            </a:r>
            <a:r>
              <a:rPr lang="fr-FR" sz="1800" b="1" i="1" u="none" strike="noStrike" baseline="0" dirty="0">
                <a:solidFill>
                  <a:srgbClr val="C10000"/>
                </a:solidFill>
                <a:latin typeface="ComicSansMS,BoldItalic"/>
              </a:rPr>
              <a:t>.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5013E1B-9833-4708-81EA-BF432219F63C}"/>
              </a:ext>
            </a:extLst>
          </p:cNvPr>
          <p:cNvSpPr txBox="1"/>
          <p:nvPr/>
        </p:nvSpPr>
        <p:spPr>
          <a:xfrm>
            <a:off x="461772" y="1000118"/>
            <a:ext cx="3279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1. </a:t>
            </a:r>
            <a:r>
              <a:rPr lang="en-US" sz="2800" b="1" dirty="0" err="1">
                <a:solidFill>
                  <a:srgbClr val="0070C0"/>
                </a:solidFill>
              </a:rPr>
              <a:t>Présentation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endParaRPr lang="fr-F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05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7B99DF-F891-4632-BA04-36DE374C1E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5741" y="1594223"/>
            <a:ext cx="10380518" cy="254733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l">
              <a:buNone/>
            </a:pPr>
            <a:r>
              <a:rPr lang="fr-FR" sz="2000" b="1" i="0" u="none" strike="noStrike" baseline="0" dirty="0"/>
              <a:t>Le codeur incrémental possède </a:t>
            </a:r>
            <a:r>
              <a:rPr lang="fr-FR" sz="2000" b="1" i="1" u="none" strike="noStrike" baseline="0" dirty="0"/>
              <a:t>trois têtes de lecture </a:t>
            </a:r>
            <a:r>
              <a:rPr lang="fr-FR" sz="2000" b="1" i="0" u="none" strike="noStrike" baseline="0" dirty="0"/>
              <a:t>:</a:t>
            </a:r>
          </a:p>
          <a:p>
            <a:pPr marL="0" indent="0" algn="l">
              <a:buNone/>
            </a:pPr>
            <a:endParaRPr lang="fr-FR" sz="2000" b="1" i="0" u="none" strike="noStrike" baseline="0" dirty="0"/>
          </a:p>
          <a:p>
            <a:pPr algn="just"/>
            <a:r>
              <a:rPr lang="fr-FR" sz="2000" b="0" i="0" u="none" strike="noStrike" baseline="0" dirty="0">
                <a:solidFill>
                  <a:srgbClr val="000000"/>
                </a:solidFill>
                <a:latin typeface="ComicSansMS"/>
              </a:rPr>
              <a:t>Une tête de lecture est affectée à la piste intérieure et délivre </a:t>
            </a:r>
            <a:r>
              <a:rPr lang="fr-FR" sz="2000" b="1" i="1" u="none" strike="noStrike" baseline="0" dirty="0">
                <a:solidFill>
                  <a:srgbClr val="C10000"/>
                </a:solidFill>
                <a:latin typeface="ComicSansMS,BoldItalic"/>
              </a:rPr>
              <a:t>une impulsion par tour</a:t>
            </a:r>
            <a:r>
              <a:rPr lang="fr-FR" sz="2000" b="0" i="0" u="none" strike="noStrike" baseline="0" dirty="0">
                <a:solidFill>
                  <a:srgbClr val="000000"/>
                </a:solidFill>
                <a:latin typeface="ComicSansMS"/>
              </a:rPr>
              <a:t>, permettant à la partie commande de </a:t>
            </a:r>
            <a:r>
              <a:rPr lang="fr-FR" sz="2000" b="1" i="1" u="none" strike="noStrike" baseline="0" dirty="0">
                <a:solidFill>
                  <a:srgbClr val="C10000"/>
                </a:solidFill>
                <a:latin typeface="ComicSansMS,BoldItalic"/>
              </a:rPr>
              <a:t>compter le nombre de tours </a:t>
            </a:r>
            <a:r>
              <a:rPr lang="fr-FR" sz="2000" b="0" i="0" u="none" strike="noStrike" baseline="0" dirty="0">
                <a:solidFill>
                  <a:srgbClr val="000000"/>
                </a:solidFill>
                <a:latin typeface="ComicSansMS"/>
              </a:rPr>
              <a:t>effectués par le disque.</a:t>
            </a:r>
          </a:p>
          <a:p>
            <a:pPr algn="just"/>
            <a:r>
              <a:rPr lang="fr-FR" sz="2000" b="0" i="0" u="none" strike="noStrike" baseline="0" dirty="0">
                <a:solidFill>
                  <a:srgbClr val="000000"/>
                </a:solidFill>
                <a:latin typeface="ComicSansMS"/>
              </a:rPr>
              <a:t>Deux têtes de lecture sont placées sur la piste extérieure. </a:t>
            </a:r>
            <a:r>
              <a:rPr lang="fr-FR" sz="2000" b="1" i="1" u="none" strike="noStrike" baseline="0" dirty="0">
                <a:solidFill>
                  <a:srgbClr val="C10000"/>
                </a:solidFill>
                <a:latin typeface="ComicSansMS,BoldItalic"/>
              </a:rPr>
              <a:t>Chaque tête, </a:t>
            </a:r>
            <a:r>
              <a:rPr lang="fr-FR" sz="2000" u="none" strike="noStrike" baseline="0" dirty="0">
                <a:latin typeface="ComicSansMS,BoldItalic"/>
              </a:rPr>
              <a:t>prise isolément, permet à la partie commande de déterminer</a:t>
            </a:r>
            <a:r>
              <a:rPr lang="fr-FR" sz="2000" b="1" i="1" u="none" strike="noStrike" baseline="0" dirty="0">
                <a:solidFill>
                  <a:srgbClr val="C10000"/>
                </a:solidFill>
                <a:latin typeface="ComicSansMS,BoldItalic"/>
              </a:rPr>
              <a:t> l’angle de rotation du disque en comptant le nombre d’impulsions reçues.</a:t>
            </a:r>
          </a:p>
          <a:p>
            <a:pPr algn="just"/>
            <a:r>
              <a:rPr lang="fr-FR" sz="2000" b="0" i="0" u="none" strike="noStrike" baseline="0" dirty="0">
                <a:solidFill>
                  <a:srgbClr val="000000"/>
                </a:solidFill>
                <a:latin typeface="ComicSansMS"/>
              </a:rPr>
              <a:t>Les deux têtes </a:t>
            </a:r>
            <a:r>
              <a:rPr lang="fr-FR" sz="2000" b="1" i="1" u="none" strike="noStrike" baseline="0" dirty="0">
                <a:solidFill>
                  <a:srgbClr val="C10000"/>
                </a:solidFill>
                <a:latin typeface="ComicSansMS,BoldItalic"/>
              </a:rPr>
              <a:t>sont décalées l’une par rapport à l’autre </a:t>
            </a:r>
            <a:r>
              <a:rPr lang="fr-FR" sz="2000" b="0" i="0" u="none" strike="noStrike" baseline="0" dirty="0">
                <a:solidFill>
                  <a:srgbClr val="000000"/>
                </a:solidFill>
                <a:latin typeface="ComicSansMS"/>
              </a:rPr>
              <a:t>d’un quart de largeur de fente.</a:t>
            </a:r>
          </a:p>
          <a:p>
            <a:pPr algn="just"/>
            <a:r>
              <a:rPr lang="fr-FR" sz="2000" b="0" i="0" u="none" strike="noStrike" baseline="0" dirty="0">
                <a:solidFill>
                  <a:srgbClr val="000000"/>
                </a:solidFill>
                <a:latin typeface="ComicSansMS"/>
              </a:rPr>
              <a:t>Ainsi, les signaux émis </a:t>
            </a:r>
            <a:r>
              <a:rPr lang="fr-FR" sz="2000" b="1" i="1" u="none" strike="noStrike" baseline="0" dirty="0">
                <a:solidFill>
                  <a:srgbClr val="C10000"/>
                </a:solidFill>
                <a:latin typeface="ComicSansMS,BoldItalic"/>
              </a:rPr>
              <a:t>sont décalés dans le temps </a:t>
            </a:r>
            <a:r>
              <a:rPr lang="fr-FR" sz="2000" b="0" i="0" u="none" strike="noStrike" baseline="0" dirty="0">
                <a:solidFill>
                  <a:srgbClr val="000000"/>
                </a:solidFill>
                <a:latin typeface="ComicSansMS"/>
              </a:rPr>
              <a:t>. La partie commande, en détectant quelle voie change d’état le premier </a:t>
            </a:r>
            <a:r>
              <a:rPr lang="fr-FR" sz="2000" b="1" i="1" u="none" strike="noStrike" baseline="0" dirty="0">
                <a:solidFill>
                  <a:srgbClr val="C10000"/>
                </a:solidFill>
                <a:latin typeface="ComicSansMS,BoldItalic"/>
              </a:rPr>
              <a:t>peut déterminer le sens de rotation du disque </a:t>
            </a:r>
            <a:r>
              <a:rPr lang="fr-FR" sz="2000" b="0" i="0" u="none" strike="noStrike" baseline="0" dirty="0">
                <a:solidFill>
                  <a:srgbClr val="000000"/>
                </a:solidFill>
                <a:latin typeface="ComicSansMS"/>
              </a:rPr>
              <a:t>.</a:t>
            </a:r>
          </a:p>
          <a:p>
            <a:pPr marL="0" indent="0" algn="l">
              <a:buNone/>
            </a:pPr>
            <a:endParaRPr lang="fr-FR" sz="2200" b="1" i="1" u="none" strike="noStrike" baseline="0" dirty="0">
              <a:solidFill>
                <a:srgbClr val="C10000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2DB561-37E1-45B6-9774-AF1EDF5A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1772" y="635508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3A214FC8-7A6B-454A-ADA5-8A1A54B328A5}" type="slidenum">
              <a:rPr lang="en-US">
                <a:solidFill>
                  <a:srgbClr val="404040"/>
                </a:solidFill>
              </a:rPr>
              <a:pPr algn="l">
                <a:spcAft>
                  <a:spcPts val="600"/>
                </a:spcAft>
              </a:pPr>
              <a:t>7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B2D9ED5-5B90-4A29-90D6-74CDFD36C2A0}"/>
              </a:ext>
            </a:extLst>
          </p:cNvPr>
          <p:cNvSpPr txBox="1"/>
          <p:nvPr/>
        </p:nvSpPr>
        <p:spPr>
          <a:xfrm>
            <a:off x="461772" y="926812"/>
            <a:ext cx="6192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i="1" u="none" strike="noStrike" baseline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2.Particularités de fonctionnement</a:t>
            </a:r>
            <a:endParaRPr lang="fr-FR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758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7B99DF-F891-4632-BA04-36DE374C1E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5741" y="1594223"/>
            <a:ext cx="10380518" cy="432697"/>
          </a:xfr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fr-FR" sz="2000" b="0" i="0" u="none" strike="noStrike" baseline="0" dirty="0">
                <a:solidFill>
                  <a:srgbClr val="000000"/>
                </a:solidFill>
                <a:latin typeface="ComicSansMS"/>
              </a:rPr>
              <a:t>Les deux têtes </a:t>
            </a:r>
            <a:r>
              <a:rPr lang="fr-FR" sz="2000" b="1" i="1" u="none" strike="noStrike" baseline="0" dirty="0">
                <a:solidFill>
                  <a:srgbClr val="C10000"/>
                </a:solidFill>
                <a:latin typeface="ComicSansMS,BoldItalic"/>
              </a:rPr>
              <a:t>sont décalées l’une par rapport à l’autre </a:t>
            </a:r>
            <a:r>
              <a:rPr lang="fr-FR" sz="2000" b="0" i="0" u="none" strike="noStrike" baseline="0" dirty="0">
                <a:solidFill>
                  <a:srgbClr val="000000"/>
                </a:solidFill>
                <a:latin typeface="ComicSansMS"/>
              </a:rPr>
              <a:t>d’un quart de largeur de fente.</a:t>
            </a:r>
          </a:p>
          <a:p>
            <a:pPr marL="0" indent="0" algn="l">
              <a:buNone/>
            </a:pPr>
            <a:endParaRPr lang="fr-FR" sz="2200" b="1" i="1" u="none" strike="noStrike" baseline="0" dirty="0">
              <a:solidFill>
                <a:srgbClr val="C10000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2DB561-37E1-45B6-9774-AF1EDF5A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1772" y="635508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3A214FC8-7A6B-454A-ADA5-8A1A54B328A5}" type="slidenum">
              <a:rPr lang="en-US">
                <a:solidFill>
                  <a:srgbClr val="404040"/>
                </a:solidFill>
              </a:rPr>
              <a:pPr algn="l">
                <a:spcAft>
                  <a:spcPts val="600"/>
                </a:spcAft>
              </a:pPr>
              <a:t>8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B2D9ED5-5B90-4A29-90D6-74CDFD36C2A0}"/>
              </a:ext>
            </a:extLst>
          </p:cNvPr>
          <p:cNvSpPr txBox="1"/>
          <p:nvPr/>
        </p:nvSpPr>
        <p:spPr>
          <a:xfrm>
            <a:off x="461772" y="926812"/>
            <a:ext cx="6192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i="1" u="none" strike="noStrike" baseline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2.Particularités de fonctionnement</a:t>
            </a:r>
            <a:endParaRPr lang="fr-FR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6A8D071-9900-4CD0-81A6-9367E1B6A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97" y="2286660"/>
            <a:ext cx="3494567" cy="18459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F7A5246-757D-4191-BF28-FEBAA6254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447" y="2286660"/>
            <a:ext cx="3656942" cy="185132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F2E8D5E-A160-472A-A1E7-4EB9CB0A7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964" y="4359935"/>
            <a:ext cx="3434600" cy="180768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8745D10-BB6B-469E-B22D-CE3286C0ADC2}"/>
              </a:ext>
            </a:extLst>
          </p:cNvPr>
          <p:cNvSpPr txBox="1"/>
          <p:nvPr/>
        </p:nvSpPr>
        <p:spPr>
          <a:xfrm>
            <a:off x="5719694" y="4976782"/>
            <a:ext cx="37775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 u="none" strike="noStrike" baseline="0" dirty="0">
                <a:solidFill>
                  <a:srgbClr val="000000"/>
                </a:solidFill>
                <a:latin typeface="ComicSansMS"/>
              </a:rPr>
              <a:t>Le front montant de la voie verte se présente </a:t>
            </a:r>
            <a:r>
              <a:rPr lang="fr-FR" sz="1800" b="1" i="1" u="none" strike="noStrike" baseline="0" dirty="0">
                <a:solidFill>
                  <a:srgbClr val="C10000"/>
                </a:solidFill>
                <a:latin typeface="ComicSansMS,BoldItalic"/>
              </a:rPr>
              <a:t>avant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omicSansMS"/>
              </a:rPr>
              <a:t>celui de la voie rouge.</a:t>
            </a:r>
          </a:p>
          <a:p>
            <a:pPr algn="l"/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111AA5D-1821-498D-B021-775965A33DB0}"/>
              </a:ext>
            </a:extLst>
          </p:cNvPr>
          <p:cNvSpPr/>
          <p:nvPr/>
        </p:nvSpPr>
        <p:spPr>
          <a:xfrm>
            <a:off x="5372100" y="4686300"/>
            <a:ext cx="4324966" cy="12669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465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2DB561-37E1-45B6-9774-AF1EDF5A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1772" y="635508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3A214FC8-7A6B-454A-ADA5-8A1A54B328A5}" type="slidenum">
              <a:rPr lang="en-US">
                <a:solidFill>
                  <a:srgbClr val="404040"/>
                </a:solidFill>
              </a:rPr>
              <a:pPr algn="l">
                <a:spcAft>
                  <a:spcPts val="600"/>
                </a:spcAft>
              </a:pPr>
              <a:t>9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B2D9ED5-5B90-4A29-90D6-74CDFD36C2A0}"/>
              </a:ext>
            </a:extLst>
          </p:cNvPr>
          <p:cNvSpPr txBox="1"/>
          <p:nvPr/>
        </p:nvSpPr>
        <p:spPr>
          <a:xfrm>
            <a:off x="461772" y="926812"/>
            <a:ext cx="6192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i="1" u="none" strike="noStrike" baseline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2.Particularités de fonctionnement</a:t>
            </a:r>
            <a:endParaRPr lang="fr-FR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 descr="Une image contenant horloge, signe, avion&#10;&#10;Description générée automatiquement">
            <a:extLst>
              <a:ext uri="{FF2B5EF4-FFF2-40B4-BE49-F238E27FC236}">
                <a16:creationId xmlns:a16="http://schemas.microsoft.com/office/drawing/2014/main" id="{E415CE1D-429C-4C6F-B6C3-4E2864087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024" y="2065835"/>
            <a:ext cx="8007143" cy="3673441"/>
          </a:xfrm>
          <a:prstGeom prst="rect">
            <a:avLst/>
          </a:prstGeom>
        </p:spPr>
      </p:pic>
      <p:pic>
        <p:nvPicPr>
          <p:cNvPr id="17" name="Espace réservé du contenu 16">
            <a:extLst>
              <a:ext uri="{FF2B5EF4-FFF2-40B4-BE49-F238E27FC236}">
                <a16:creationId xmlns:a16="http://schemas.microsoft.com/office/drawing/2014/main" id="{00B04960-2ED8-4601-BBDC-820CF849B6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48596" y="6117805"/>
            <a:ext cx="9294808" cy="272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136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1086</Words>
  <Application>Microsoft Office PowerPoint</Application>
  <PresentationFormat>Grand écran</PresentationFormat>
  <Paragraphs>83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ComicSansMS</vt:lpstr>
      <vt:lpstr>ComicSansMS,BoldItalic</vt:lpstr>
      <vt:lpstr>Thème Office</vt:lpstr>
      <vt:lpstr>UE 21: Capteurs Proprioceptifs et Extéroceptifs</vt:lpstr>
      <vt:lpstr>Séquence VI </vt:lpstr>
      <vt:lpstr>Mesure de la vitesse: Codeur optique incrémental</vt:lpstr>
      <vt:lpstr>1.Principe de fonctionnement</vt:lpstr>
      <vt:lpstr>2.Les types de codeurs optiques</vt:lpstr>
      <vt:lpstr>Codeur incrémental</vt:lpstr>
      <vt:lpstr>Présentation PowerPoint</vt:lpstr>
      <vt:lpstr>Présentation PowerPoint</vt:lpstr>
      <vt:lpstr>Présentation PowerPoint</vt:lpstr>
      <vt:lpstr>Présentation PowerPoint</vt:lpstr>
      <vt:lpstr>Codeur numérique</vt:lpstr>
      <vt:lpstr>Codeur numérique</vt:lpstr>
      <vt:lpstr>Présentation PowerPoint</vt:lpstr>
      <vt:lpstr>Présentation PowerPoint</vt:lpstr>
      <vt:lpstr>Bibliographie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 21: Capteurs Proprioceptifs et Extéroceptifs</dc:title>
  <dc:creator>AICHA FONTE</dc:creator>
  <cp:lastModifiedBy>AICHA FONTE</cp:lastModifiedBy>
  <cp:revision>20</cp:revision>
  <dcterms:created xsi:type="dcterms:W3CDTF">2020-11-19T20:20:52Z</dcterms:created>
  <dcterms:modified xsi:type="dcterms:W3CDTF">2020-11-19T23:45:57Z</dcterms:modified>
</cp:coreProperties>
</file>