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328" r:id="rId3"/>
    <p:sldId id="299" r:id="rId4"/>
    <p:sldId id="300" r:id="rId5"/>
    <p:sldId id="306" r:id="rId6"/>
    <p:sldId id="317" r:id="rId7"/>
    <p:sldId id="315" r:id="rId8"/>
    <p:sldId id="316" r:id="rId9"/>
    <p:sldId id="303" r:id="rId10"/>
    <p:sldId id="318" r:id="rId11"/>
    <p:sldId id="314" r:id="rId12"/>
    <p:sldId id="319" r:id="rId13"/>
    <p:sldId id="322" r:id="rId14"/>
    <p:sldId id="323" r:id="rId15"/>
    <p:sldId id="329" r:id="rId16"/>
    <p:sldId id="320" r:id="rId17"/>
    <p:sldId id="313" r:id="rId18"/>
    <p:sldId id="312" r:id="rId19"/>
    <p:sldId id="325" r:id="rId20"/>
    <p:sldId id="309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94674"/>
  </p:normalViewPr>
  <p:slideViewPr>
    <p:cSldViewPr snapToGrid="0" snapToObjects="1">
      <p:cViewPr>
        <p:scale>
          <a:sx n="70" d="100"/>
          <a:sy n="70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5B2F-771B-544C-8451-669ADE5E361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644-C52D-4645-A48A-651148208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DC644-C52D-4645-A48A-651148208B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74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e-vallee-de-la-creuse.fr/fr/collection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Les modes de vie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TD3</a:t>
            </a:r>
          </a:p>
          <a:p>
            <a:r>
              <a:rPr lang="fr-FR" dirty="0">
                <a:solidFill>
                  <a:schemeClr val="tx1"/>
                </a:solidFill>
              </a:rPr>
              <a:t>UE11EC4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417638"/>
            <a:ext cx="8527551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2) </a:t>
            </a:r>
            <a:r>
              <a:rPr lang="fr-FR" u="sng" dirty="0">
                <a:sym typeface="Wingdings" pitchFamily="2" charset="2"/>
              </a:rPr>
              <a:t>La place des modes de vie dans les programmes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7030A0"/>
                </a:solidFill>
                <a:sym typeface="Wingdings" pitchFamily="2" charset="2"/>
              </a:rPr>
              <a:t>En cycle 2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Du CP au CE2, </a:t>
            </a: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dans le temps comme dans l’espace</a:t>
            </a:r>
          </a:p>
          <a:p>
            <a:pPr>
              <a:buFontTx/>
              <a:buChar char="-"/>
            </a:pPr>
            <a:endParaRPr lang="fr-FR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7030A0"/>
                </a:solidFill>
                <a:sym typeface="Wingdings" pitchFamily="2" charset="2"/>
              </a:rPr>
              <a:t>En cycle 3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Un thème sur les six </a:t>
            </a:r>
            <a:r>
              <a:rPr lang="fr-FR" dirty="0">
                <a:sym typeface="Wingdings" pitchFamily="2" charset="2"/>
              </a:rPr>
              <a:t>(séquence) : l’âge industriel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Des entrées ponctuelles </a:t>
            </a:r>
            <a:r>
              <a:rPr lang="fr-FR" dirty="0">
                <a:sym typeface="Wingdings" pitchFamily="2" charset="2"/>
              </a:rPr>
              <a:t>(Gaulois, Gallo-romains, société médiévale, vie dans les tranchées…)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8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E2-EC4-OrganigrModedeVie - copie 2.jpg">
            <a:extLst>
              <a:ext uri="{FF2B5EF4-FFF2-40B4-BE49-F238E27FC236}">
                <a16:creationId xmlns:a16="http://schemas.microsoft.com/office/drawing/2014/main" id="{78FB67EF-D724-4D45-887F-C7B85800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"/>
            <a:ext cx="914400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0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42" y="1143000"/>
            <a:ext cx="8409398" cy="5715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3) </a:t>
            </a:r>
            <a:r>
              <a:rPr lang="fr-FR" u="sng" dirty="0">
                <a:sym typeface="Wingdings" pitchFamily="2" charset="2"/>
              </a:rPr>
              <a:t>Des approches différentes dans les manuels</a:t>
            </a:r>
          </a:p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En cycle 2 : les </a:t>
            </a:r>
            <a:r>
              <a:rPr lang="fr-FR" b="1" dirty="0">
                <a:sym typeface="Wingdings" pitchFamily="2" charset="2"/>
              </a:rPr>
              <a:t>modes de vie</a:t>
            </a: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1°) Observez le sommaire. Quelle place occupe les modes de vie ? Combien de pages sont consacrées aux modes de vie ? </a:t>
            </a: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2°) Décrivez et commentez l'approche didactique et pédagogique proposées dans les pages suivantes :</a:t>
            </a: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Magnard CE2 : p.19, p.27, p.35, p.43, p.51		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Hatier CE2 : p.18, p.36 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Hatier CE2 Cahier p.18 à 21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Hachette p.22, p.34, p.44, p.54, p.64			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Belin : p.18 à 27 (ou bien p. 8 à 17 ou bien p. 28 à 37)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Accès Editions : p.25, p.49, p.99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Editions MDI : p 359-368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55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00D4C9-1415-1B4C-A81E-1B1461E6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6" y="117746"/>
            <a:ext cx="8832028" cy="6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FB5CD8-2D2D-E04D-A3F0-5090FAEF1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1" y="-1"/>
            <a:ext cx="8627634" cy="64692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320BDC-9785-4F31-9AB7-43DBC09834A0}"/>
              </a:ext>
            </a:extLst>
          </p:cNvPr>
          <p:cNvSpPr txBox="1"/>
          <p:nvPr/>
        </p:nvSpPr>
        <p:spPr>
          <a:xfrm>
            <a:off x="1463039" y="6469246"/>
            <a:ext cx="545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http://www.musee-vallee-de-la-creuse.fr/fr/collections/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359F9B-5397-4C71-E07D-491CDC5476D1}"/>
              </a:ext>
            </a:extLst>
          </p:cNvPr>
          <p:cNvSpPr txBox="1"/>
          <p:nvPr/>
        </p:nvSpPr>
        <p:spPr>
          <a:xfrm>
            <a:off x="7412500" y="6488668"/>
            <a:ext cx="173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À Eguzon (Indre)</a:t>
            </a:r>
          </a:p>
        </p:txBody>
      </p:sp>
    </p:spTree>
    <p:extLst>
      <p:ext uri="{BB962C8B-B14F-4D97-AF65-F5344CB8AC3E}">
        <p14:creationId xmlns:p14="http://schemas.microsoft.com/office/powerpoint/2010/main" val="291835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705F39-862F-6B4D-ED85-9994BFDF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" y="96819"/>
            <a:ext cx="8999847" cy="64115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EA0593-59C6-7B36-B629-622B6C2FF557}"/>
              </a:ext>
            </a:extLst>
          </p:cNvPr>
          <p:cNvSpPr txBox="1"/>
          <p:nvPr/>
        </p:nvSpPr>
        <p:spPr>
          <a:xfrm>
            <a:off x="1721224" y="6488668"/>
            <a:ext cx="648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Organigramme-Séquence sur les modes de vie, Laetitia Bodin, 2020</a:t>
            </a:r>
          </a:p>
        </p:txBody>
      </p:sp>
    </p:spTree>
    <p:extLst>
      <p:ext uri="{BB962C8B-B14F-4D97-AF65-F5344CB8AC3E}">
        <p14:creationId xmlns:p14="http://schemas.microsoft.com/office/powerpoint/2010/main" val="361532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09398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4) </a:t>
            </a:r>
            <a:r>
              <a:rPr lang="fr-FR" u="sng" dirty="0">
                <a:sym typeface="Wingdings" pitchFamily="2" charset="2"/>
              </a:rPr>
              <a:t>La société au temps de Louis IX </a:t>
            </a:r>
            <a:r>
              <a:rPr lang="fr-FR" dirty="0">
                <a:sym typeface="Wingdings" pitchFamily="2" charset="2"/>
              </a:rPr>
              <a:t>(Moyen Age)</a:t>
            </a:r>
          </a:p>
          <a:p>
            <a:pPr marL="0" indent="0">
              <a:buNone/>
            </a:pPr>
            <a:r>
              <a:rPr lang="fr-FR" dirty="0"/>
              <a:t>Exercice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66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41725"/>
            <a:ext cx="8229600" cy="58721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C) Les RV de l’Histoire à Blois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30EADF8-4953-DA4E-ACC3-5D3C0BBDE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28044"/>
              </p:ext>
            </p:extLst>
          </p:nvPr>
        </p:nvGraphicFramePr>
        <p:xfrm>
          <a:off x="347241" y="800971"/>
          <a:ext cx="8339556" cy="5256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42">
                  <a:extLst>
                    <a:ext uri="{9D8B030D-6E8A-4147-A177-3AD203B41FA5}">
                      <a16:colId xmlns:a16="http://schemas.microsoft.com/office/drawing/2014/main" val="3903814718"/>
                    </a:ext>
                  </a:extLst>
                </a:gridCol>
                <a:gridCol w="1389542">
                  <a:extLst>
                    <a:ext uri="{9D8B030D-6E8A-4147-A177-3AD203B41FA5}">
                      <a16:colId xmlns:a16="http://schemas.microsoft.com/office/drawing/2014/main" val="736073213"/>
                    </a:ext>
                  </a:extLst>
                </a:gridCol>
                <a:gridCol w="1389542">
                  <a:extLst>
                    <a:ext uri="{9D8B030D-6E8A-4147-A177-3AD203B41FA5}">
                      <a16:colId xmlns:a16="http://schemas.microsoft.com/office/drawing/2014/main" val="2439624593"/>
                    </a:ext>
                  </a:extLst>
                </a:gridCol>
                <a:gridCol w="1390310">
                  <a:extLst>
                    <a:ext uri="{9D8B030D-6E8A-4147-A177-3AD203B41FA5}">
                      <a16:colId xmlns:a16="http://schemas.microsoft.com/office/drawing/2014/main" val="1533191026"/>
                    </a:ext>
                  </a:extLst>
                </a:gridCol>
                <a:gridCol w="1390310">
                  <a:extLst>
                    <a:ext uri="{9D8B030D-6E8A-4147-A177-3AD203B41FA5}">
                      <a16:colId xmlns:a16="http://schemas.microsoft.com/office/drawing/2014/main" val="1047933966"/>
                    </a:ext>
                  </a:extLst>
                </a:gridCol>
                <a:gridCol w="1390310">
                  <a:extLst>
                    <a:ext uri="{9D8B030D-6E8A-4147-A177-3AD203B41FA5}">
                      <a16:colId xmlns:a16="http://schemas.microsoft.com/office/drawing/2014/main" val="854116569"/>
                    </a:ext>
                  </a:extLst>
                </a:gridCol>
              </a:tblGrid>
              <a:tr h="379257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Conférence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Départ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920860"/>
                  </a:ext>
                </a:extLst>
              </a:tr>
              <a:tr h="2144877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Groupe 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Ouverture officielle des 26</a:t>
                      </a:r>
                      <a:r>
                        <a:rPr lang="fr-FR" sz="1600" baseline="300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RV de l’Histoire : « les vivants et les morts »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(conférence inaugurale)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Halle au Grains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10h-11h15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REPAS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Salon du livre 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(Halle aux Grains)</a:t>
                      </a: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>
                          <a:effectLst/>
                        </a:rPr>
                        <a:t>Atelier « </a:t>
                      </a:r>
                      <a:r>
                        <a:rPr lang="fr-FR" sz="1600" i="1">
                          <a:solidFill>
                            <a:srgbClr val="0432FF"/>
                          </a:solidFill>
                          <a:effectLst/>
                        </a:rPr>
                        <a:t>Run’Aître</a:t>
                      </a:r>
                      <a:r>
                        <a:rPr lang="fr-FR" sz="1600" i="1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r>
                        <a:rPr lang="fr-FR" sz="1600" i="1" dirty="0">
                          <a:effectLst/>
                        </a:rPr>
                        <a:t>», animé par les services du Château de Blois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13h45-14h45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Exposition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« Adieu Birkenau »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 de la BD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RV à 16 h</a:t>
                      </a:r>
                    </a:p>
                    <a:p>
                      <a:endParaRPr lang="fr-FR" sz="1600" dirty="0">
                        <a:effectLst/>
                      </a:endParaRPr>
                    </a:p>
                    <a:p>
                      <a:r>
                        <a:rPr lang="fr-FR" sz="1600" dirty="0">
                          <a:effectLst/>
                        </a:rPr>
                        <a:t>Départ à 16 h 15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535654"/>
                  </a:ext>
                </a:extLst>
              </a:tr>
              <a:tr h="1896282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Groupe 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Salon du livre 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(Halle aux Grains)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à partir de 10h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OU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Exposition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« Adieu Birkenau »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 de la BD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« 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Faire parler les morts : les pratiques funéraires </a:t>
                      </a:r>
                      <a:r>
                        <a:rPr lang="fr-FR" sz="1600" dirty="0">
                          <a:effectLst/>
                        </a:rPr>
                        <a:t>»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(atelier)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11h15-12h30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Salle 23, INSPE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REPAS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Salon du Livre (Halle aux Grains)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« 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Survivre au travail </a:t>
                      </a:r>
                      <a:r>
                        <a:rPr lang="fr-FR" sz="1600" dirty="0">
                          <a:effectLst/>
                        </a:rPr>
                        <a:t>» 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(Table ronde)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Amphi Vert,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Campus de la CCI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14h-15h30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RV à 16 h</a:t>
                      </a:r>
                    </a:p>
                    <a:p>
                      <a:endParaRPr lang="fr-FR" sz="1600" dirty="0">
                        <a:effectLst/>
                      </a:endParaRPr>
                    </a:p>
                    <a:p>
                      <a:r>
                        <a:rPr lang="fr-FR" sz="1600" dirty="0">
                          <a:effectLst/>
                        </a:rPr>
                        <a:t>Départ à 16 h 15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08350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0F9D0C3-AB36-9CBF-CB83-597131DD4202}"/>
              </a:ext>
            </a:extLst>
          </p:cNvPr>
          <p:cNvSpPr txBox="1"/>
          <p:nvPr/>
        </p:nvSpPr>
        <p:spPr>
          <a:xfrm>
            <a:off x="347241" y="6057029"/>
            <a:ext cx="894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IMPERATIF : se trouver sur les lieux au moins 15 min avant </a:t>
            </a:r>
          </a:p>
        </p:txBody>
      </p:sp>
    </p:spTree>
    <p:extLst>
      <p:ext uri="{BB962C8B-B14F-4D97-AF65-F5344CB8AC3E}">
        <p14:creationId xmlns:p14="http://schemas.microsoft.com/office/powerpoint/2010/main" val="73666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D96E1A35-F2EA-7C4A-8389-43CD1290A87A}"/>
              </a:ext>
            </a:extLst>
          </p:cNvPr>
          <p:cNvSpPr txBox="1"/>
          <p:nvPr/>
        </p:nvSpPr>
        <p:spPr>
          <a:xfrm>
            <a:off x="17531" y="4906433"/>
            <a:ext cx="10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Groupe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C4FD554-13B9-8646-A18A-C69BABAE3ACE}"/>
              </a:ext>
            </a:extLst>
          </p:cNvPr>
          <p:cNvSpPr txBox="1"/>
          <p:nvPr/>
        </p:nvSpPr>
        <p:spPr>
          <a:xfrm>
            <a:off x="-31699" y="2161037"/>
            <a:ext cx="10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Groupe 1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856B4EF-7902-724D-8D44-B903B6A3EEF5}"/>
              </a:ext>
            </a:extLst>
          </p:cNvPr>
          <p:cNvCxnSpPr>
            <a:cxnSpLocks/>
          </p:cNvCxnSpPr>
          <p:nvPr/>
        </p:nvCxnSpPr>
        <p:spPr>
          <a:xfrm>
            <a:off x="3764514" y="1787910"/>
            <a:ext cx="1422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E0CB1C56-40A0-4B83-66D8-AA956A71052D}"/>
              </a:ext>
            </a:extLst>
          </p:cNvPr>
          <p:cNvCxnSpPr>
            <a:cxnSpLocks/>
            <a:stCxn id="31" idx="1"/>
            <a:endCxn id="31" idx="3"/>
          </p:cNvCxnSpPr>
          <p:nvPr/>
        </p:nvCxnSpPr>
        <p:spPr>
          <a:xfrm>
            <a:off x="4118627" y="4913182"/>
            <a:ext cx="17765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C9B6581-9487-6FD4-DD1F-AE5652AD8864}"/>
              </a:ext>
            </a:extLst>
          </p:cNvPr>
          <p:cNvSpPr txBox="1"/>
          <p:nvPr/>
        </p:nvSpPr>
        <p:spPr>
          <a:xfrm>
            <a:off x="1744679" y="2554537"/>
            <a:ext cx="148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10h (9h45 devant Halle aux Grains)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17FF055-96DC-0165-3DBD-B09F15801733}"/>
              </a:ext>
            </a:extLst>
          </p:cNvPr>
          <p:cNvSpPr txBox="1"/>
          <p:nvPr/>
        </p:nvSpPr>
        <p:spPr>
          <a:xfrm>
            <a:off x="3764514" y="1413858"/>
            <a:ext cx="1608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REPAS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dirty="0">
                <a:solidFill>
                  <a:srgbClr val="7030A0"/>
                </a:solidFill>
              </a:rPr>
              <a:t>SALON DU LIVRE</a:t>
            </a:r>
          </a:p>
          <a:p>
            <a:r>
              <a:rPr lang="fr-FR" sz="1600" dirty="0">
                <a:solidFill>
                  <a:srgbClr val="7030A0"/>
                </a:solidFill>
              </a:rPr>
              <a:t>halle aux grains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AFA4A51-87DB-67D7-6537-A9B32B11CA3C}"/>
              </a:ext>
            </a:extLst>
          </p:cNvPr>
          <p:cNvSpPr txBox="1"/>
          <p:nvPr/>
        </p:nvSpPr>
        <p:spPr>
          <a:xfrm>
            <a:off x="4118627" y="4590016"/>
            <a:ext cx="177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REPAS</a:t>
            </a:r>
          </a:p>
          <a:p>
            <a:r>
              <a:rPr lang="fr-FR" dirty="0">
                <a:solidFill>
                  <a:srgbClr val="7030A0"/>
                </a:solidFill>
              </a:rPr>
              <a:t>SALON DU LIVRE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4563EB8-69D8-4F1C-3790-D27032891A66}"/>
              </a:ext>
            </a:extLst>
          </p:cNvPr>
          <p:cNvSpPr txBox="1"/>
          <p:nvPr/>
        </p:nvSpPr>
        <p:spPr>
          <a:xfrm>
            <a:off x="1032911" y="4293672"/>
            <a:ext cx="164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SALON DU LIVRE</a:t>
            </a:r>
          </a:p>
          <a:p>
            <a:r>
              <a:rPr lang="fr-FR" sz="1600" dirty="0">
                <a:solidFill>
                  <a:srgbClr val="7030A0"/>
                </a:solidFill>
              </a:rPr>
              <a:t>(halle aux grains)</a:t>
            </a:r>
          </a:p>
          <a:p>
            <a:r>
              <a:rPr lang="fr-FR" sz="1600" dirty="0">
                <a:solidFill>
                  <a:srgbClr val="7030A0"/>
                </a:solidFill>
              </a:rPr>
              <a:t>ou Expo Birkenau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000ED25-EB61-55E3-D46A-1ADB94C1DC9A}"/>
              </a:ext>
            </a:extLst>
          </p:cNvPr>
          <p:cNvCxnSpPr>
            <a:cxnSpLocks/>
          </p:cNvCxnSpPr>
          <p:nvPr/>
        </p:nvCxnSpPr>
        <p:spPr>
          <a:xfrm>
            <a:off x="550433" y="1932291"/>
            <a:ext cx="7238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AA7BCDBE-5A4E-C921-1E9A-ACC1F99A9AB5}"/>
              </a:ext>
            </a:extLst>
          </p:cNvPr>
          <p:cNvCxnSpPr>
            <a:cxnSpLocks/>
          </p:cNvCxnSpPr>
          <p:nvPr/>
        </p:nvCxnSpPr>
        <p:spPr>
          <a:xfrm>
            <a:off x="1413641" y="5205414"/>
            <a:ext cx="444532" cy="7387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B19635-72A0-4049-02F1-89DA2FB342BE}"/>
              </a:ext>
            </a:extLst>
          </p:cNvPr>
          <p:cNvSpPr txBox="1"/>
          <p:nvPr/>
        </p:nvSpPr>
        <p:spPr>
          <a:xfrm>
            <a:off x="7638243" y="2958940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16H00 RV</a:t>
            </a:r>
          </a:p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16h15 DEPART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7AD7EB7-E7B9-D122-DABA-2CD33DD55796}"/>
              </a:ext>
            </a:extLst>
          </p:cNvPr>
          <p:cNvCxnSpPr>
            <a:cxnSpLocks/>
          </p:cNvCxnSpPr>
          <p:nvPr/>
        </p:nvCxnSpPr>
        <p:spPr>
          <a:xfrm>
            <a:off x="8202507" y="2580640"/>
            <a:ext cx="629920" cy="460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231EAB3-6EE8-7616-D3E2-AFE8953C3C60}"/>
              </a:ext>
            </a:extLst>
          </p:cNvPr>
          <p:cNvCxnSpPr>
            <a:cxnSpLocks/>
          </p:cNvCxnSpPr>
          <p:nvPr/>
        </p:nvCxnSpPr>
        <p:spPr>
          <a:xfrm flipV="1">
            <a:off x="8312480" y="3722665"/>
            <a:ext cx="410362" cy="521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D7B3E34-10DD-326F-8096-191CD04C4B9E}"/>
              </a:ext>
            </a:extLst>
          </p:cNvPr>
          <p:cNvSpPr txBox="1"/>
          <p:nvPr/>
        </p:nvSpPr>
        <p:spPr>
          <a:xfrm>
            <a:off x="5121318" y="2905780"/>
            <a:ext cx="184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13h30 Aître Saint-Saturnin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C6B582-A6FD-5D26-9FE3-CD15D69E1EDA}"/>
              </a:ext>
            </a:extLst>
          </p:cNvPr>
          <p:cNvSpPr txBox="1"/>
          <p:nvPr/>
        </p:nvSpPr>
        <p:spPr>
          <a:xfrm>
            <a:off x="2633011" y="4661099"/>
            <a:ext cx="148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11h15 (11h Site INSPE salle 23)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DC7FD5-1490-C11D-0ADE-87CC27C23EFD}"/>
              </a:ext>
            </a:extLst>
          </p:cNvPr>
          <p:cNvSpPr txBox="1"/>
          <p:nvPr/>
        </p:nvSpPr>
        <p:spPr>
          <a:xfrm>
            <a:off x="5754181" y="3556314"/>
            <a:ext cx="1552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13h45 Campus CCI rue Anne de Bretagne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F22153-FF57-E438-2AB4-4A6E86B7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14" y="-33299"/>
            <a:ext cx="2175276" cy="29624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665B12-58E2-D31C-056A-95276262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79" y="161341"/>
            <a:ext cx="2474667" cy="23931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21997EC-9A81-5D51-7185-2A8BFBF53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46" y="5144015"/>
            <a:ext cx="2721333" cy="170822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514C05E-616D-7F7F-BFD3-9C1C5C33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210" y="4264451"/>
            <a:ext cx="2236710" cy="261686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B2469F-41DA-5F09-F09B-1D112C7F1301}"/>
              </a:ext>
            </a:extLst>
          </p:cNvPr>
          <p:cNvSpPr txBox="1"/>
          <p:nvPr/>
        </p:nvSpPr>
        <p:spPr>
          <a:xfrm>
            <a:off x="7337097" y="1935525"/>
            <a:ext cx="100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Expo</a:t>
            </a:r>
          </a:p>
          <a:p>
            <a:r>
              <a:rPr lang="fr-FR" dirty="0">
                <a:solidFill>
                  <a:srgbClr val="7030A0"/>
                </a:solidFill>
              </a:rPr>
              <a:t>Birkenau</a:t>
            </a:r>
          </a:p>
        </p:txBody>
      </p:sp>
    </p:spTree>
    <p:extLst>
      <p:ext uri="{BB962C8B-B14F-4D97-AF65-F5344CB8AC3E}">
        <p14:creationId xmlns:p14="http://schemas.microsoft.com/office/powerpoint/2010/main" val="279734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52"/>
            <a:ext cx="6856655" cy="1033340"/>
          </a:xfrm>
        </p:spPr>
        <p:txBody>
          <a:bodyPr>
            <a:normAutofit/>
          </a:bodyPr>
          <a:lstStyle/>
          <a:p>
            <a:r>
              <a:rPr lang="fr-FR" b="1" dirty="0"/>
              <a:t>C) Les RV de l’Histoire à Blois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3" y="1417639"/>
            <a:ext cx="5663900" cy="5440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/>
              <a:t>Vendredi 6 octobre 2023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7h 15 </a:t>
            </a:r>
            <a:r>
              <a:rPr lang="fr-FR" dirty="0"/>
              <a:t>- RV parking Centre d’études supérieures – 90 avenue François Mitterrand</a:t>
            </a:r>
          </a:p>
          <a:p>
            <a:pPr marL="0" indent="0">
              <a:buNone/>
            </a:pPr>
            <a:r>
              <a:rPr lang="fr-FR" dirty="0"/>
              <a:t>7 h 30 – départ pour Blois</a:t>
            </a:r>
          </a:p>
          <a:p>
            <a:pPr marL="0" indent="0">
              <a:buNone/>
            </a:pPr>
            <a:r>
              <a:rPr lang="fr-FR" dirty="0"/>
              <a:t>9 h 30 – arrivée à Blois, avenue Maréchal Maunoury Blois</a:t>
            </a:r>
          </a:p>
          <a:p>
            <a:pPr marL="0" indent="0">
              <a:buNone/>
            </a:pPr>
            <a:r>
              <a:rPr lang="fr-FR" dirty="0"/>
              <a:t>16 h 00 – RV avenue Maréchal Maunoury Blois</a:t>
            </a:r>
          </a:p>
          <a:p>
            <a:pPr marL="0" indent="0">
              <a:buNone/>
            </a:pPr>
            <a:r>
              <a:rPr lang="fr-FR" dirty="0"/>
              <a:t>16 h 15 – départ de Blois</a:t>
            </a:r>
          </a:p>
          <a:p>
            <a:pPr marL="0" indent="0">
              <a:buNone/>
            </a:pPr>
            <a:r>
              <a:rPr lang="fr-FR" b="1" dirty="0"/>
              <a:t>18 h 15 </a:t>
            </a:r>
            <a:r>
              <a:rPr lang="fr-FR" dirty="0"/>
              <a:t>– retour à Châteauroux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9EA159-E29E-6380-FB1A-F300254B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79" y="1947134"/>
            <a:ext cx="2327751" cy="49108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949E15-5CAA-4402-CCC2-95975925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047" y="-1"/>
            <a:ext cx="2043953" cy="41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906"/>
          </a:xfrm>
        </p:spPr>
        <p:txBody>
          <a:bodyPr/>
          <a:lstStyle/>
          <a:p>
            <a:r>
              <a:rPr lang="fr-FR" dirty="0"/>
              <a:t>Le calendrier du S1-S7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D9835E-F3E3-8DF6-A114-D515BF76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1E441A0C-3282-5695-4C73-D4E33812B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134857"/>
              </p:ext>
            </p:extLst>
          </p:nvPr>
        </p:nvGraphicFramePr>
        <p:xfrm>
          <a:off x="380143" y="903766"/>
          <a:ext cx="8229600" cy="5809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25">
                  <a:extLst>
                    <a:ext uri="{9D8B030D-6E8A-4147-A177-3AD203B41FA5}">
                      <a16:colId xmlns:a16="http://schemas.microsoft.com/office/drawing/2014/main" val="3674290312"/>
                    </a:ext>
                  </a:extLst>
                </a:gridCol>
                <a:gridCol w="2279695">
                  <a:extLst>
                    <a:ext uri="{9D8B030D-6E8A-4147-A177-3AD203B41FA5}">
                      <a16:colId xmlns:a16="http://schemas.microsoft.com/office/drawing/2014/main" val="1158433555"/>
                    </a:ext>
                  </a:extLst>
                </a:gridCol>
                <a:gridCol w="2538370">
                  <a:extLst>
                    <a:ext uri="{9D8B030D-6E8A-4147-A177-3AD203B41FA5}">
                      <a16:colId xmlns:a16="http://schemas.microsoft.com/office/drawing/2014/main" val="2325470888"/>
                    </a:ext>
                  </a:extLst>
                </a:gridCol>
                <a:gridCol w="1319507">
                  <a:extLst>
                    <a:ext uri="{9D8B030D-6E8A-4147-A177-3AD203B41FA5}">
                      <a16:colId xmlns:a16="http://schemas.microsoft.com/office/drawing/2014/main" val="584922829"/>
                    </a:ext>
                  </a:extLst>
                </a:gridCol>
                <a:gridCol w="1336003">
                  <a:extLst>
                    <a:ext uri="{9D8B030D-6E8A-4147-A177-3AD203B41FA5}">
                      <a16:colId xmlns:a16="http://schemas.microsoft.com/office/drawing/2014/main" val="1713835432"/>
                    </a:ext>
                  </a:extLst>
                </a:gridCol>
              </a:tblGrid>
              <a:tr h="298958"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Thématiques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Contenus/Programmes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M1 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M1 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844902"/>
                  </a:ext>
                </a:extLst>
              </a:tr>
              <a:tr h="507323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 repérage dans le temps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Dates, périodes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4/09/2023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4/09/2023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051723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Les traces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Préhistoire, Gaulois, Gallo-romains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20/09/2023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Matin2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20/09/2023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764638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FF00"/>
                          </a:solidFill>
                          <a:effectLst/>
                        </a:rPr>
                        <a:t> TD3</a:t>
                      </a:r>
                      <a:endParaRPr lang="fr-F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Les modes de vie et leur évolution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i="1" dirty="0">
                          <a:effectLst/>
                        </a:rPr>
                        <a:t>Seigneurs et paysans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L'âge industriel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2/10/2022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effectLst/>
                        </a:rPr>
                        <a:t>Après-Midi1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2/10/2022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Après-Midi2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25291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CM1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L'histoire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4/10/2023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4/10/2023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834745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 algn="just"/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RENDEZ-VOUS DE L’HISTOIRE DE BLOIS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Thème : les vivants et les morts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 6/10/2023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JOURNEE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766512"/>
                  </a:ext>
                </a:extLst>
              </a:tr>
              <a:tr h="760020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pouvoir politique (organisation, idéologie, symboles)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XIV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La Rév fr. et le Ier Empire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Le temps de la République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8/11/2023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7/11/2023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007441"/>
                  </a:ext>
                </a:extLst>
              </a:tr>
              <a:tr h="534390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fait religieux et la laïcité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IX, Henri 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L'école de Jules Ferry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22/11/2023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22/11/2023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425104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violences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La France dans les deux guerres mondiales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6/12/2023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6/12/2023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88930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CM2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La géographie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15/12/2023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15/12/2023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457724"/>
                  </a:ext>
                </a:extLst>
              </a:tr>
              <a:tr h="59791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Evaluation de connaissances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2 questions sur 2 notions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 commentaire de 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3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0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39" y="0"/>
            <a:ext cx="8747796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L’évaluation de l’UE11EC4 – partie orale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4FD08C-3DD9-AE42-A917-FE0896196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670725"/>
              </p:ext>
            </p:extLst>
          </p:nvPr>
        </p:nvGraphicFramePr>
        <p:xfrm>
          <a:off x="234839" y="1030409"/>
          <a:ext cx="8659779" cy="585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53">
                  <a:extLst>
                    <a:ext uri="{9D8B030D-6E8A-4147-A177-3AD203B41FA5}">
                      <a16:colId xmlns:a16="http://schemas.microsoft.com/office/drawing/2014/main" val="2437665805"/>
                    </a:ext>
                  </a:extLst>
                </a:gridCol>
                <a:gridCol w="2200540">
                  <a:extLst>
                    <a:ext uri="{9D8B030D-6E8A-4147-A177-3AD203B41FA5}">
                      <a16:colId xmlns:a16="http://schemas.microsoft.com/office/drawing/2014/main" val="4187858261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3745034788"/>
                    </a:ext>
                  </a:extLst>
                </a:gridCol>
                <a:gridCol w="3016332">
                  <a:extLst>
                    <a:ext uri="{9D8B030D-6E8A-4147-A177-3AD203B41FA5}">
                      <a16:colId xmlns:a16="http://schemas.microsoft.com/office/drawing/2014/main" val="2900688989"/>
                    </a:ext>
                  </a:extLst>
                </a:gridCol>
              </a:tblGrid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Thématiques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Notions proposées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</a:rPr>
                        <a:t>(à construire avec les élèves)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Documents proposés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(à utiliser avec les élèves)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2926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traces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traces du passé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</a:rPr>
                        <a:t>L’art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romanisation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-Des traces de l’occupation humaine du territoire français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Les dieux du foyer d’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Argentomagus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66684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modes de vie et leur évolution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L’industrialisation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L’habitat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moissonneuse gauloise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quatre images des usines 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Balsan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vers 1900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27123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 pouvoir politique (organisation, idéologie, symboles)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république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démocratie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Napoléon Ier en costume de sacre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Le triomphe de la République (1875)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452443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fait religieux et la laïcité (dans l’histoire)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violence et la tolérance en matière de religion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christianisation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prise de Damiette (1249) par Saint-Louis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deux images représentant des élèves au XIXème siècle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321820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violences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guerre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génocide des Juifs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d’un poilu de l’Indre en 1916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de l’infirmière du camp de Douadic (mars 1943)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16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3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TD3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A) </a:t>
            </a:r>
            <a:r>
              <a:rPr lang="fr-FR" b="1" dirty="0"/>
              <a:t>Le thème « Le temps des rois »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B) </a:t>
            </a:r>
            <a:r>
              <a:rPr lang="fr-FR" b="1" dirty="0"/>
              <a:t>Les modes de vie (en histoire)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C)</a:t>
            </a:r>
            <a:r>
              <a:rPr lang="fr-FR" b="1" dirty="0"/>
              <a:t> Le point sur les RV de l’Histoire à Blois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F555716-7FB0-794D-B476-B15EB3DEA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405664"/>
              </p:ext>
            </p:extLst>
          </p:nvPr>
        </p:nvGraphicFramePr>
        <p:xfrm>
          <a:off x="457200" y="1417834"/>
          <a:ext cx="8070351" cy="480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672">
                  <a:extLst>
                    <a:ext uri="{9D8B030D-6E8A-4147-A177-3AD203B41FA5}">
                      <a16:colId xmlns:a16="http://schemas.microsoft.com/office/drawing/2014/main" val="2329573756"/>
                    </a:ext>
                  </a:extLst>
                </a:gridCol>
                <a:gridCol w="5613679">
                  <a:extLst>
                    <a:ext uri="{9D8B030D-6E8A-4147-A177-3AD203B41FA5}">
                      <a16:colId xmlns:a16="http://schemas.microsoft.com/office/drawing/2014/main" val="1268927595"/>
                    </a:ext>
                  </a:extLst>
                </a:gridCol>
              </a:tblGrid>
              <a:tr h="480830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Thème 2</a:t>
                      </a:r>
                    </a:p>
                    <a:p>
                      <a:pPr algn="ctr"/>
                      <a:r>
                        <a:rPr lang="fr-FR" sz="1600" b="1" dirty="0">
                          <a:effectLst/>
                        </a:rPr>
                        <a:t>Le temps des rois </a:t>
                      </a:r>
                    </a:p>
                    <a:p>
                      <a:pPr algn="ctr"/>
                      <a:endParaRPr lang="fr-FR" sz="1600" dirty="0">
                        <a:effectLst/>
                      </a:endParaRPr>
                    </a:p>
                    <a:p>
                      <a:pPr algn="ctr"/>
                      <a:endParaRPr lang="fr-FR" sz="1600" dirty="0"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Louis IX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le « roi chrétien » au XIII</a:t>
                      </a:r>
                      <a:r>
                        <a:rPr lang="fr-FR" sz="1600" baseline="30000" dirty="0">
                          <a:solidFill>
                            <a:srgbClr val="0432FF"/>
                          </a:solidFill>
                          <a:effectLst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 siècle.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François Ier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un protecteur des Arts et des Lettres à la Renaissance.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Henri IV 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et l’édit de Nantes.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Louis XIV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le roi Soleil à Versailles.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" marR="349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Comme l’objectif du cycle 3 est de construire quelques premiers grands repères de l’histoire de France, </a:t>
                      </a:r>
                      <a:r>
                        <a:rPr lang="fr-FR" sz="1600" b="1" dirty="0">
                          <a:effectLst/>
                        </a:rPr>
                        <a:t>l’étude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monarchie capétienne </a:t>
                      </a:r>
                      <a:r>
                        <a:rPr lang="fr-FR" sz="1600" b="1" dirty="0">
                          <a:effectLst/>
                        </a:rPr>
                        <a:t>se centre sur le 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pouvoir royal</a:t>
                      </a:r>
                      <a:r>
                        <a:rPr lang="fr-FR" sz="1600" b="1" dirty="0">
                          <a:effectLst/>
                        </a:rPr>
                        <a:t>, ses permanences et sur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construction territoriale du royaume de France</a:t>
                      </a:r>
                      <a:r>
                        <a:rPr lang="fr-FR" sz="1600" dirty="0">
                          <a:effectLst/>
                        </a:rPr>
                        <a:t>, y compris via des jeux d’alliance, dont la mention permet de présenter aux élèves quelques figures féminines importantes : </a:t>
                      </a:r>
                      <a:r>
                        <a:rPr lang="fr-FR" sz="1600" i="1" dirty="0">
                          <a:solidFill>
                            <a:srgbClr val="00B050"/>
                          </a:solidFill>
                          <a:effectLst/>
                        </a:rPr>
                        <a:t>Aliénor d’Aquitaine, Anne de Bretagne, Catherine de Médicis</a:t>
                      </a:r>
                      <a:r>
                        <a:rPr lang="fr-FR" sz="1600" dirty="0">
                          <a:effectLst/>
                        </a:rPr>
                        <a:t>. 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Les élèves découvrent ainsi des </a:t>
                      </a:r>
                      <a:r>
                        <a:rPr lang="fr-FR" sz="1600" b="1" dirty="0">
                          <a:effectLst/>
                        </a:rPr>
                        <a:t>éléments essentiels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société féodale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et du patrimoine français et sont amenés à s’interroger sur les liens du Royaume de France avec d’autres acteurs et d’autres espaces.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On inscrit dans le déroulé de ce thème une </a:t>
                      </a:r>
                      <a:r>
                        <a:rPr lang="fr-FR" sz="1600" b="1" dirty="0">
                          <a:effectLst/>
                        </a:rPr>
                        <a:t>présentation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formation du premier empire colonial français</a:t>
                      </a:r>
                      <a:r>
                        <a:rPr lang="fr-FR" sz="1600" b="1" dirty="0">
                          <a:effectLst/>
                        </a:rPr>
                        <a:t>, porté par le pouvoir royal,</a:t>
                      </a:r>
                      <a:r>
                        <a:rPr lang="fr-FR" sz="1600" dirty="0">
                          <a:effectLst/>
                        </a:rPr>
                        <a:t> et dont le peuplement repose notamment sur le déplacement d’Africains réduits en esclavage. 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Les figures royales étudiées permettent de présenter aux élèves quelques traits majeurs de l’histoire politique</a:t>
                      </a:r>
                      <a:r>
                        <a:rPr lang="fr-FR" sz="1600" dirty="0">
                          <a:effectLst/>
                        </a:rPr>
                        <a:t>, </a:t>
                      </a:r>
                      <a:r>
                        <a:rPr lang="fr-FR" sz="1600" i="1" dirty="0">
                          <a:effectLst/>
                        </a:rPr>
                        <a:t>mais aussi des questions économiques et sociales </a:t>
                      </a:r>
                      <a:r>
                        <a:rPr lang="fr-FR" sz="1600" dirty="0">
                          <a:effectLst/>
                        </a:rPr>
                        <a:t>et celles liées aux </a:t>
                      </a:r>
                      <a:r>
                        <a:rPr lang="fr-FR" sz="1600" b="1" dirty="0">
                          <a:effectLst/>
                        </a:rPr>
                        <a:t>violences</a:t>
                      </a:r>
                      <a:r>
                        <a:rPr lang="fr-FR" sz="1600" dirty="0">
                          <a:effectLst/>
                        </a:rPr>
                        <a:t> telles que les croisades, les guerres de religion et le régicide.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" marR="34925" marT="0" marB="0"/>
                </a:tc>
                <a:extLst>
                  <a:ext uri="{0D108BD9-81ED-4DB2-BD59-A6C34878D82A}">
                    <a16:rowId xmlns:a16="http://schemas.microsoft.com/office/drawing/2014/main" val="370417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Louis IX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1°) Louis IX est un roi célèbre du Moyen Age.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2°) La société sous Louis IX était une société de classes.</a:t>
            </a:r>
          </a:p>
          <a:p>
            <a:pPr marL="0" indent="0" algn="just">
              <a:buNone/>
            </a:pPr>
            <a:r>
              <a:rPr lang="fr-FR" dirty="0"/>
              <a:t>    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</a:p>
          <a:p>
            <a:pPr marL="0" indent="0" algn="just">
              <a:buNone/>
            </a:pPr>
            <a:r>
              <a:rPr lang="fr-FR" dirty="0"/>
              <a:t>3°) Le domaine royal est le Royaume de France.</a:t>
            </a:r>
          </a:p>
          <a:p>
            <a:pPr marL="0" indent="0" algn="just">
              <a:buNone/>
            </a:pPr>
            <a:r>
              <a:rPr lang="fr-FR" dirty="0"/>
              <a:t>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4°) Louis IX a participé aux croisades.</a:t>
            </a:r>
          </a:p>
          <a:p>
            <a:pPr marL="0" indent="0" algn="just">
              <a:buNone/>
            </a:pPr>
            <a:r>
              <a:rPr lang="fr-FR" dirty="0"/>
              <a:t>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0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François Ier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5°) François Ier est un roi qui a imposé beaucoup de lois à ses sujets.</a:t>
            </a:r>
          </a:p>
          <a:p>
            <a:pPr marL="0" indent="0" algn="just">
              <a:buNone/>
            </a:pPr>
            <a:r>
              <a:rPr lang="fr-FR" dirty="0"/>
              <a:t>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6°) François Ier a mené des guerres victorieuses en Italie.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7°) François Ier a fait venir en France Léonard de Vinci.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8°) Le château de Chambord, construit par François Ier, met en scène la monarchie absolue.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2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5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Henri IV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9°) Les protestants lisent directement la Bible sans avoir besoin d'un prêtre.</a:t>
            </a:r>
          </a:p>
          <a:p>
            <a:pPr marL="0" indent="0" algn="just">
              <a:buNone/>
            </a:pPr>
            <a:r>
              <a:rPr lang="fr-FR" dirty="0"/>
              <a:t>	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10°) Les massacres de protestants par des catholiques caractérisent les Guerres de religion en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11°) Henri de Navarre (futur Henri IV) était de religion catholique.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12°) L'édit de Nantes décidé par Henri IV établit une égalité entre catholiques et protestants dans le royaume de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3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291976"/>
            <a:ext cx="8507002" cy="522184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u="sng" dirty="0"/>
              <a:t>Louis XIV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13°) Louis XIV est mort à 77 ans et son règne a duré 72 ans !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14°) Louis XIV a créé les intendants, représentants du roi dans les provinces, ancêtres des préfets départementaux.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15°) La construction de Versailles par Louis XIV a ruiné le royaume de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16°) Louis XIV a révoqué l'édit de Nantes (de son grand-père Henri IV).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5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09398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1) </a:t>
            </a:r>
            <a:r>
              <a:rPr lang="fr-FR" u="sng" dirty="0">
                <a:sym typeface="Wingdings" pitchFamily="2" charset="2"/>
              </a:rPr>
              <a:t>Le mode de vie en histoire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définition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en relation avec les domaines économique, social et culturel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une histoire (sociale) vue d’en bas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0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1725</Words>
  <Application>Microsoft Office PowerPoint</Application>
  <PresentationFormat>Affichage à l'écran (4:3)</PresentationFormat>
  <Paragraphs>290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DengXian</vt:lpstr>
      <vt:lpstr>Arial</vt:lpstr>
      <vt:lpstr>Calibri</vt:lpstr>
      <vt:lpstr>Times New Roman</vt:lpstr>
      <vt:lpstr>Webdings</vt:lpstr>
      <vt:lpstr>Wingdings</vt:lpstr>
      <vt:lpstr>Thème Office</vt:lpstr>
      <vt:lpstr>Les modes de vie</vt:lpstr>
      <vt:lpstr>Le calendrier du S1-S7</vt:lpstr>
      <vt:lpstr>Plan du TD3</vt:lpstr>
      <vt:lpstr>A) Le thème : « Et avant la France »</vt:lpstr>
      <vt:lpstr>A) Le thème : « Et avant la France »</vt:lpstr>
      <vt:lpstr>A) Le thème : « Et avant la France »</vt:lpstr>
      <vt:lpstr>A) Le thème : « Et avant la France »</vt:lpstr>
      <vt:lpstr>A) Le thème : « Et avant la France »</vt:lpstr>
      <vt:lpstr>B) Les modes de vie et leur évolution</vt:lpstr>
      <vt:lpstr>B) Les modes de vie et leur évolution</vt:lpstr>
      <vt:lpstr>Présentation PowerPoint</vt:lpstr>
      <vt:lpstr>B) Les modes de vie et leur évolution</vt:lpstr>
      <vt:lpstr>Présentation PowerPoint</vt:lpstr>
      <vt:lpstr>Présentation PowerPoint</vt:lpstr>
      <vt:lpstr>Présentation PowerPoint</vt:lpstr>
      <vt:lpstr>B) Les modes de vie et leur évolution</vt:lpstr>
      <vt:lpstr>C) Les RV de l’Histoire à Blois</vt:lpstr>
      <vt:lpstr>Présentation PowerPoint</vt:lpstr>
      <vt:lpstr>C) Les RV de l’Histoire à Blois</vt:lpstr>
      <vt:lpstr>L’évaluation de l’UE11EC4 – partie orale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install</cp:lastModifiedBy>
  <cp:revision>128</cp:revision>
  <cp:lastPrinted>2017-09-04T10:56:21Z</cp:lastPrinted>
  <dcterms:created xsi:type="dcterms:W3CDTF">2020-09-06T15:52:41Z</dcterms:created>
  <dcterms:modified xsi:type="dcterms:W3CDTF">2023-10-02T13:52:30Z</dcterms:modified>
</cp:coreProperties>
</file>