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9" r:id="rId3"/>
    <p:sldId id="258" r:id="rId4"/>
    <p:sldId id="260" r:id="rId5"/>
    <p:sldId id="262" r:id="rId6"/>
    <p:sldId id="261" r:id="rId7"/>
    <p:sldId id="263" r:id="rId8"/>
    <p:sldId id="264" r:id="rId9"/>
    <p:sldId id="265" r:id="rId10"/>
    <p:sldId id="266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7" d="100"/>
          <a:sy n="107" d="100"/>
        </p:scale>
        <p:origin x="-158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444EC068-4A82-8C4B-946C-C97973AC89A1}" type="datetimeFigureOut">
              <a:rPr lang="fr-FR" smtClean="0"/>
              <a:t>16/09/24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6CF8B89A-8091-C44B-8009-4CA9D80A2BB5}" type="slidenum">
              <a:rPr lang="fr-FR" smtClean="0"/>
              <a:t>‹#›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C068-4A82-8C4B-946C-C97973AC89A1}" type="datetimeFigureOut">
              <a:rPr lang="fr-FR" smtClean="0"/>
              <a:t>16/09/24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8B89A-8091-C44B-8009-4CA9D80A2BB5}" type="slidenum">
              <a:rPr lang="fr-FR" smtClean="0"/>
              <a:t>‹#›</a:t>
            </a:fld>
            <a:endParaRPr lang="fr-FR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tabLst/>
              <a:defRPr sz="1800"/>
            </a:lvl6pPr>
            <a:lvl7pPr marL="2290763" indent="-344488">
              <a:tabLst/>
              <a:defRPr sz="1800"/>
            </a:lvl7pPr>
            <a:lvl8pPr marL="2290763" indent="-344488">
              <a:tabLst/>
              <a:defRPr sz="1800"/>
            </a:lvl8pPr>
            <a:lvl9pPr marL="2290763" indent="-344488">
              <a:tabLst/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C068-4A82-8C4B-946C-C97973AC89A1}" type="datetimeFigureOut">
              <a:rPr lang="fr-FR" smtClean="0"/>
              <a:t>16/09/24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8B89A-8091-C44B-8009-4CA9D80A2BB5}" type="slidenum">
              <a:rPr lang="fr-FR" smtClean="0"/>
              <a:t>‹#›</a:t>
            </a:fld>
            <a:endParaRPr lang="fr-FR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C068-4A82-8C4B-946C-C97973AC89A1}" type="datetimeFigureOut">
              <a:rPr lang="fr-FR" smtClean="0"/>
              <a:t>16/09/24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8B89A-8091-C44B-8009-4CA9D80A2BB5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C068-4A82-8C4B-946C-C97973AC89A1}" type="datetimeFigureOut">
              <a:rPr lang="fr-FR" smtClean="0"/>
              <a:t>16/09/24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8B89A-8091-C44B-8009-4CA9D80A2BB5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C068-4A82-8C4B-946C-C97973AC89A1}" type="datetimeFigureOut">
              <a:rPr lang="fr-FR" smtClean="0"/>
              <a:t>16/09/24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8B89A-8091-C44B-8009-4CA9D80A2BB5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C068-4A82-8C4B-946C-C97973AC89A1}" type="datetimeFigureOut">
              <a:rPr lang="fr-FR" smtClean="0"/>
              <a:t>16/09/24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8B89A-8091-C44B-8009-4CA9D80A2BB5}" type="slidenum">
              <a:rPr lang="fr-FR" smtClean="0"/>
              <a:t>‹#›</a:t>
            </a:fld>
            <a:endParaRPr lang="fr-FR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images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C068-4A82-8C4B-946C-C97973AC89A1}" type="datetimeFigureOut">
              <a:rPr lang="fr-FR" smtClean="0"/>
              <a:t>16/09/24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8B89A-8091-C44B-8009-4CA9D80A2BB5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u-dessus de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C068-4A82-8C4B-946C-C97973AC89A1}" type="datetimeFigureOut">
              <a:rPr lang="fr-FR" smtClean="0"/>
              <a:t>16/09/24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8B89A-8091-C44B-8009-4CA9D80A2BB5}" type="slidenum">
              <a:rPr lang="fr-FR" smtClean="0"/>
              <a:t>‹#›</a:t>
            </a:fld>
            <a:endParaRPr lang="fr-FR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images au-dessus de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C068-4A82-8C4B-946C-C97973AC89A1}" type="datetimeFigureOut">
              <a:rPr lang="fr-FR" smtClean="0"/>
              <a:t>16/09/24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8B89A-8091-C44B-8009-4CA9D80A2BB5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C068-4A82-8C4B-946C-C97973AC89A1}" type="datetimeFigureOut">
              <a:rPr lang="fr-FR" smtClean="0"/>
              <a:t>16/09/24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8B89A-8091-C44B-8009-4CA9D80A2BB5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C068-4A82-8C4B-946C-C97973AC89A1}" type="datetimeFigureOut">
              <a:rPr lang="fr-FR" smtClean="0"/>
              <a:t>16/09/24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8B89A-8091-C44B-8009-4CA9D80A2BB5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C068-4A82-8C4B-946C-C97973AC89A1}" type="datetimeFigureOut">
              <a:rPr lang="fr-FR" smtClean="0"/>
              <a:t>16/09/24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8B89A-8091-C44B-8009-4CA9D80A2BB5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 avec filigran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fr-FR" smtClean="0"/>
              <a:t>Cliquez et modifiez le titre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444EC068-4A82-8C4B-946C-C97973AC89A1}" type="datetimeFigureOut">
              <a:rPr lang="fr-FR" smtClean="0"/>
              <a:t>16/09/24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6CF8B89A-8091-C44B-8009-4CA9D80A2BB5}" type="slidenum">
              <a:rPr lang="fr-FR" smtClean="0"/>
              <a:t>‹#›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C068-4A82-8C4B-946C-C97973AC89A1}" type="datetimeFigureOut">
              <a:rPr lang="fr-FR" smtClean="0"/>
              <a:t>16/09/24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8B89A-8091-C44B-8009-4CA9D80A2BB5}" type="slidenum">
              <a:rPr lang="fr-FR" smtClean="0"/>
              <a:t>‹#›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avec filigran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C068-4A82-8C4B-946C-C97973AC89A1}" type="datetimeFigureOut">
              <a:rPr lang="fr-FR" smtClean="0"/>
              <a:t>16/09/24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8B89A-8091-C44B-8009-4CA9D80A2BB5}" type="slidenum">
              <a:rPr lang="fr-FR" smtClean="0"/>
              <a:t>‹#›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avec image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C068-4A82-8C4B-946C-C97973AC89A1}" type="datetimeFigureOut">
              <a:rPr lang="fr-FR" smtClean="0"/>
              <a:t>16/09/24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8B89A-8091-C44B-8009-4CA9D80A2BB5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C068-4A82-8C4B-946C-C97973AC89A1}" type="datetimeFigureOut">
              <a:rPr lang="fr-FR" smtClean="0"/>
              <a:t>16/09/24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8B89A-8091-C44B-8009-4CA9D80A2BB5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C068-4A82-8C4B-946C-C97973AC89A1}" type="datetimeFigureOut">
              <a:rPr lang="fr-FR" smtClean="0"/>
              <a:t>16/09/24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8B89A-8091-C44B-8009-4CA9D80A2BB5}" type="slidenum">
              <a:rPr lang="fr-FR" smtClean="0"/>
              <a:t>‹#›</a:t>
            </a:fld>
            <a:endParaRPr lang="fr-FR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us, Haut et b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C068-4A82-8C4B-946C-C97973AC89A1}" type="datetimeFigureOut">
              <a:rPr lang="fr-FR" smtClean="0"/>
              <a:t>16/09/24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8B89A-8091-C44B-8009-4CA9D80A2BB5}" type="slidenum">
              <a:rPr lang="fr-FR" smtClean="0"/>
              <a:t>‹#›</a:t>
            </a:fld>
            <a:endParaRPr lang="fr-FR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22" Type="http://schemas.openxmlformats.org/officeDocument/2006/relationships/image" Target="../media/image6.png"/><Relationship Id="rId23" Type="http://schemas.openxmlformats.org/officeDocument/2006/relationships/image" Target="../media/image7.png"/><Relationship Id="rId24" Type="http://schemas.openxmlformats.org/officeDocument/2006/relationships/image" Target="../media/image8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444EC068-4A82-8C4B-946C-C97973AC89A1}" type="datetimeFigureOut">
              <a:rPr lang="fr-FR" smtClean="0"/>
              <a:t>16/09/24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6CF8B89A-8091-C44B-8009-4CA9D80A2BB5}" type="slidenum">
              <a:rPr lang="fr-FR" smtClean="0"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Tx/>
        <a:buBlip>
          <a:blip r:embed="rId24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Tx/>
        <a:buBlip>
          <a:blip r:embed="rId23"/>
        </a:buBlip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209800" y="2411512"/>
            <a:ext cx="6477000" cy="1914144"/>
          </a:xfrm>
        </p:spPr>
        <p:txBody>
          <a:bodyPr/>
          <a:lstStyle/>
          <a:p>
            <a:r>
              <a:rPr lang="fr-FR" dirty="0" smtClean="0"/>
              <a:t>L’évaluation </a:t>
            </a:r>
            <a:r>
              <a:rPr lang="fr-FR" dirty="0" smtClean="0"/>
              <a:t>en langues vivantes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114831" y="5493666"/>
            <a:ext cx="2571969" cy="489375"/>
          </a:xfrm>
        </p:spPr>
        <p:txBody>
          <a:bodyPr>
            <a:normAutofit/>
          </a:bodyPr>
          <a:lstStyle/>
          <a:p>
            <a:r>
              <a:rPr lang="fr-FR" dirty="0" smtClean="0"/>
              <a:t>Stéphane BRUNEL</a:t>
            </a:r>
            <a:endParaRPr lang="fr-FR" dirty="0"/>
          </a:p>
        </p:txBody>
      </p:sp>
      <p:pic>
        <p:nvPicPr>
          <p:cNvPr id="4" name="Image 3" descr="Logo_Inspe_CVL_201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664" y="5983041"/>
            <a:ext cx="2612136" cy="688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456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2372" y="503238"/>
            <a:ext cx="8525843" cy="868362"/>
          </a:xfrm>
        </p:spPr>
        <p:txBody>
          <a:bodyPr/>
          <a:lstStyle/>
          <a:p>
            <a:r>
              <a:rPr lang="fr-FR" sz="4000" dirty="0" smtClean="0"/>
              <a:t>Les questions à se poser</a:t>
            </a:r>
            <a:r>
              <a:rPr lang="fr-FR" sz="4000" dirty="0" smtClean="0"/>
              <a:t/>
            </a:r>
            <a:br>
              <a:rPr lang="fr-FR" sz="4000" dirty="0" smtClean="0"/>
            </a:br>
            <a:endParaRPr lang="fr-FR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Quelles compétences est-ce que je souhaite évaluer ?</a:t>
            </a:r>
          </a:p>
          <a:p>
            <a:r>
              <a:rPr lang="fr-FR" dirty="0" smtClean="0"/>
              <a:t>Quelle tâche </a:t>
            </a:r>
            <a:r>
              <a:rPr lang="fr-FR" dirty="0" smtClean="0"/>
              <a:t>ou activité obligera </a:t>
            </a:r>
            <a:r>
              <a:rPr lang="fr-FR" dirty="0" smtClean="0"/>
              <a:t>les élèves à mettre en œuvre ces compétences ?</a:t>
            </a:r>
          </a:p>
          <a:p>
            <a:r>
              <a:rPr lang="fr-FR" dirty="0" smtClean="0"/>
              <a:t>Quels critères de réussite correspondent à chacune de ces compétences, relativement au niveau attendu ?</a:t>
            </a:r>
          </a:p>
          <a:p>
            <a:r>
              <a:rPr lang="fr-FR" dirty="0" smtClean="0"/>
              <a:t>Cette évaluation est-elle valide, fiable et faisable </a:t>
            </a:r>
            <a:r>
              <a:rPr lang="fr-FR" dirty="0" smtClean="0"/>
              <a:t>?</a:t>
            </a:r>
          </a:p>
          <a:p>
            <a:r>
              <a:rPr lang="fr-FR" dirty="0" smtClean="0"/>
              <a:t>Est-elle graduée et </a:t>
            </a:r>
            <a:r>
              <a:rPr lang="fr-FR" dirty="0" err="1" smtClean="0"/>
              <a:t>critériée</a:t>
            </a:r>
            <a:r>
              <a:rPr lang="fr-FR" dirty="0" smtClean="0"/>
              <a:t>, permettant ainsi d’en avoir une lecture positive ?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108463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Evaluer une activité de réception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06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Quel support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En lien avec le thème de la séquence</a:t>
            </a:r>
          </a:p>
          <a:p>
            <a:r>
              <a:rPr lang="fr-FR" dirty="0" smtClean="0"/>
              <a:t>Qui permet aux élèves de s’appuyer sur des stratégies de compréhension travaillées en classe</a:t>
            </a:r>
          </a:p>
          <a:p>
            <a:r>
              <a:rPr lang="fr-FR" dirty="0" smtClean="0"/>
              <a:t>Adapté au niveau de la classe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74630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Quelle démarche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Démarche progressive à base de questions ?</a:t>
            </a:r>
          </a:p>
          <a:p>
            <a:r>
              <a:rPr lang="fr-FR" dirty="0" smtClean="0"/>
              <a:t>Compte-rendu en français ?</a:t>
            </a:r>
          </a:p>
          <a:p>
            <a:r>
              <a:rPr lang="fr-FR" dirty="0" smtClean="0"/>
              <a:t>Les deux ?</a:t>
            </a:r>
          </a:p>
          <a:p>
            <a:r>
              <a:rPr lang="fr-FR" dirty="0"/>
              <a:t>Prise en compte de la qualité de la langue </a:t>
            </a:r>
            <a:r>
              <a:rPr lang="fr-FR" dirty="0" smtClean="0"/>
              <a:t>d’expression</a:t>
            </a:r>
            <a:r>
              <a:rPr lang="fr-FR" dirty="0"/>
              <a:t> </a:t>
            </a:r>
            <a:r>
              <a:rPr lang="fr-FR" dirty="0" smtClean="0"/>
              <a:t>en français ? en </a:t>
            </a:r>
            <a:r>
              <a:rPr lang="fr-FR" dirty="0"/>
              <a:t>a</a:t>
            </a:r>
            <a:r>
              <a:rPr lang="fr-FR" dirty="0" smtClean="0"/>
              <a:t>nglais 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26608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contenu d’une formative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smtClean="0"/>
              <a:t>Les activités peuvent porter sur :</a:t>
            </a:r>
          </a:p>
          <a:p>
            <a:pPr marL="0" indent="0">
              <a:buNone/>
            </a:pPr>
            <a:endParaRPr lang="fr-FR" dirty="0" smtClean="0"/>
          </a:p>
          <a:p>
            <a:pPr lvl="1"/>
            <a:r>
              <a:rPr lang="fr-FR" dirty="0" smtClean="0"/>
              <a:t>L’appropriation des stratégies de compréhension</a:t>
            </a:r>
          </a:p>
          <a:p>
            <a:pPr lvl="1"/>
            <a:r>
              <a:rPr lang="fr-FR" dirty="0" smtClean="0"/>
              <a:t>La compréhension générale du support</a:t>
            </a:r>
          </a:p>
          <a:p>
            <a:pPr lvl="1"/>
            <a:r>
              <a:rPr lang="fr-FR" dirty="0" smtClean="0"/>
              <a:t>La compréhension détaillée du support</a:t>
            </a:r>
          </a:p>
          <a:p>
            <a:pPr lvl="1"/>
            <a:endParaRPr lang="fr-FR" dirty="0"/>
          </a:p>
          <a:p>
            <a:pPr marL="0" indent="0">
              <a:buNone/>
            </a:pPr>
            <a:r>
              <a:rPr lang="fr-FR" dirty="0" smtClean="0"/>
              <a:t>Ces différents objectifs peuvent </a:t>
            </a:r>
            <a:r>
              <a:rPr lang="fr-FR" dirty="0" smtClean="0"/>
              <a:t>être ciblés précisément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928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086" y="503238"/>
            <a:ext cx="7798290" cy="868362"/>
          </a:xfrm>
        </p:spPr>
        <p:txBody>
          <a:bodyPr/>
          <a:lstStyle/>
          <a:p>
            <a:r>
              <a:rPr lang="fr-FR" sz="3600" dirty="0" smtClean="0"/>
              <a:t>Exemple d’une formative de CO en lycée</a:t>
            </a:r>
            <a:endParaRPr lang="fr-FR" sz="3600" dirty="0"/>
          </a:p>
        </p:txBody>
      </p:sp>
      <p:pic>
        <p:nvPicPr>
          <p:cNvPr id="4" name="Espace réservé du contenu 3" descr="Capture d’écran 2024-09-16 à 19.07.41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50" r="-300"/>
          <a:stretch/>
        </p:blipFill>
        <p:spPr>
          <a:xfrm>
            <a:off x="937694" y="1371600"/>
            <a:ext cx="7235185" cy="4895858"/>
          </a:xfrm>
        </p:spPr>
      </p:pic>
    </p:spTree>
    <p:extLst>
      <p:ext uri="{BB962C8B-B14F-4D97-AF65-F5344CB8AC3E}">
        <p14:creationId xmlns:p14="http://schemas.microsoft.com/office/powerpoint/2010/main" val="2491021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Capture d’écran 2024-09-16 à 19.08.18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03" r="-769"/>
          <a:stretch/>
        </p:blipFill>
        <p:spPr>
          <a:xfrm>
            <a:off x="1198824" y="1371599"/>
            <a:ext cx="6936693" cy="5097651"/>
          </a:xfrm>
        </p:spPr>
      </p:pic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629086" y="503238"/>
            <a:ext cx="7798290" cy="868362"/>
          </a:xfrm>
        </p:spPr>
        <p:txBody>
          <a:bodyPr/>
          <a:lstStyle/>
          <a:p>
            <a:r>
              <a:rPr lang="fr-FR" sz="3600" dirty="0" smtClean="0"/>
              <a:t>Exemple d’une formative de CO en lycée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3206803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dirty="0" smtClean="0"/>
              <a:t>Exemple d’une formative CE en collège</a:t>
            </a:r>
            <a:endParaRPr lang="fr-FR" sz="3600" dirty="0"/>
          </a:p>
        </p:txBody>
      </p:sp>
      <p:pic>
        <p:nvPicPr>
          <p:cNvPr id="4" name="Espace réservé du contenu 3" descr="Capture d’écran 2024-09-16 à 19.16.08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18" r="-568"/>
          <a:stretch/>
        </p:blipFill>
        <p:spPr>
          <a:xfrm>
            <a:off x="1151346" y="1284070"/>
            <a:ext cx="7233287" cy="4983387"/>
          </a:xfrm>
        </p:spPr>
      </p:pic>
    </p:spTree>
    <p:extLst>
      <p:ext uri="{BB962C8B-B14F-4D97-AF65-F5344CB8AC3E}">
        <p14:creationId xmlns:p14="http://schemas.microsoft.com/office/powerpoint/2010/main" val="117435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Capture d’écran 2024-09-16 à 19.18.01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0" b="527"/>
          <a:stretch/>
        </p:blipFill>
        <p:spPr>
          <a:xfrm>
            <a:off x="119140" y="813700"/>
            <a:ext cx="7313613" cy="3442354"/>
          </a:xfrm>
        </p:spPr>
      </p:pic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914400" y="130571"/>
            <a:ext cx="7313613" cy="683129"/>
          </a:xfrm>
        </p:spPr>
        <p:txBody>
          <a:bodyPr/>
          <a:lstStyle/>
          <a:p>
            <a:r>
              <a:rPr lang="fr-FR" sz="3600" dirty="0" smtClean="0"/>
              <a:t>Exemple d’une formative CE en collège</a:t>
            </a:r>
            <a:endParaRPr lang="fr-FR" sz="3600" dirty="0"/>
          </a:p>
        </p:txBody>
      </p:sp>
      <p:pic>
        <p:nvPicPr>
          <p:cNvPr id="6" name="Image 5" descr="Capture d’écran 2024-09-16 à 19.18.2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962" y="3270634"/>
            <a:ext cx="5021038" cy="358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941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Capture d’écran 2024-09-16 à 19.27.49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9" r="-898"/>
          <a:stretch/>
        </p:blipFill>
        <p:spPr>
          <a:xfrm>
            <a:off x="1934734" y="1074846"/>
            <a:ext cx="5044558" cy="5596839"/>
          </a:xfrm>
        </p:spPr>
      </p:pic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86651" y="206484"/>
            <a:ext cx="8118768" cy="868362"/>
          </a:xfrm>
        </p:spPr>
        <p:txBody>
          <a:bodyPr/>
          <a:lstStyle/>
          <a:p>
            <a:r>
              <a:rPr lang="fr-FR" sz="3600" dirty="0" smtClean="0"/>
              <a:t>Exemple d’une sommative de CO en lycée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1443343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Evaluer, pour quoi faire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Listez l’ensemble des raisons qui font que l’on évalue les élèves. Essayez de les classer.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07240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Capture d’écran 2024-09-16 à 19.28.07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6" r="-53"/>
          <a:stretch/>
        </p:blipFill>
        <p:spPr>
          <a:xfrm>
            <a:off x="629086" y="937419"/>
            <a:ext cx="7902513" cy="5422585"/>
          </a:xfrm>
        </p:spPr>
      </p:pic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629086" y="69057"/>
            <a:ext cx="7798290" cy="868362"/>
          </a:xfrm>
        </p:spPr>
        <p:txBody>
          <a:bodyPr/>
          <a:lstStyle/>
          <a:p>
            <a:r>
              <a:rPr lang="fr-FR" sz="3600" dirty="0" smtClean="0"/>
              <a:t>Exemple d’une sommative de CO en lycée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905851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Capture d’écran 2024-09-16 à 19.30.28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07" r="-11607"/>
          <a:stretch>
            <a:fillRect/>
          </a:stretch>
        </p:blipFill>
        <p:spPr>
          <a:xfrm>
            <a:off x="-147774" y="1146065"/>
            <a:ext cx="9320157" cy="5168873"/>
          </a:xfrm>
        </p:spPr>
      </p:pic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629086" y="277704"/>
            <a:ext cx="7798290" cy="868362"/>
          </a:xfrm>
        </p:spPr>
        <p:txBody>
          <a:bodyPr/>
          <a:lstStyle/>
          <a:p>
            <a:r>
              <a:rPr lang="fr-FR" sz="3600" dirty="0" smtClean="0"/>
              <a:t>Exemple d’une sommative de CE en lycée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3924777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Capture d’écran 2024-09-16 à 19.30.38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7" r="-527"/>
          <a:stretch/>
        </p:blipFill>
        <p:spPr>
          <a:xfrm>
            <a:off x="997040" y="1146065"/>
            <a:ext cx="7262013" cy="5180743"/>
          </a:xfrm>
        </p:spPr>
      </p:pic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629086" y="277704"/>
            <a:ext cx="7798290" cy="868362"/>
          </a:xfrm>
        </p:spPr>
        <p:txBody>
          <a:bodyPr/>
          <a:lstStyle/>
          <a:p>
            <a:r>
              <a:rPr lang="fr-FR" sz="3600" dirty="0" smtClean="0"/>
              <a:t>Exemple d’une sommative de CE en lycée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3552932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7303" y="503238"/>
            <a:ext cx="8391767" cy="868362"/>
          </a:xfrm>
        </p:spPr>
        <p:txBody>
          <a:bodyPr/>
          <a:lstStyle/>
          <a:p>
            <a:r>
              <a:rPr lang="fr-FR" sz="4000" dirty="0" smtClean="0"/>
              <a:t>Exemple de trame pour une CE graduée</a:t>
            </a:r>
            <a:endParaRPr lang="fr-FR" sz="4000" dirty="0"/>
          </a:p>
        </p:txBody>
      </p:sp>
      <p:pic>
        <p:nvPicPr>
          <p:cNvPr id="4" name="Espace réservé du contenu 3" descr="Capture d’écran 2024-09-16 à 19.33.46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" r="49"/>
          <a:stretch/>
        </p:blipFill>
        <p:spPr>
          <a:xfrm>
            <a:off x="2231474" y="1284071"/>
            <a:ext cx="3940689" cy="5260206"/>
          </a:xfrm>
        </p:spPr>
      </p:pic>
    </p:spTree>
    <p:extLst>
      <p:ext uri="{BB962C8B-B14F-4D97-AF65-F5344CB8AC3E}">
        <p14:creationId xmlns:p14="http://schemas.microsoft.com/office/powerpoint/2010/main" val="3996226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7312" y="154311"/>
            <a:ext cx="6492195" cy="581639"/>
          </a:xfrm>
        </p:spPr>
        <p:txBody>
          <a:bodyPr/>
          <a:lstStyle/>
          <a:p>
            <a:r>
              <a:rPr lang="fr-FR" sz="4000" dirty="0" smtClean="0"/>
              <a:t>Et les grilles du bac ?</a:t>
            </a:r>
            <a:endParaRPr lang="fr-FR" sz="4000" dirty="0"/>
          </a:p>
        </p:txBody>
      </p:sp>
      <p:pic>
        <p:nvPicPr>
          <p:cNvPr id="4" name="Espace réservé du contenu 3" descr="Capture d’écran 2024-09-16 à 19.35.55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" b="-510"/>
          <a:stretch/>
        </p:blipFill>
        <p:spPr>
          <a:xfrm>
            <a:off x="237836" y="735950"/>
            <a:ext cx="8663821" cy="3656019"/>
          </a:xfrm>
        </p:spPr>
      </p:pic>
      <p:pic>
        <p:nvPicPr>
          <p:cNvPr id="5" name="Image 4" descr="Capture d’écran 2024-09-16 à 19.36.10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492"/>
          <a:stretch/>
        </p:blipFill>
        <p:spPr>
          <a:xfrm>
            <a:off x="914400" y="4305586"/>
            <a:ext cx="7430335" cy="1301946"/>
          </a:xfrm>
          <a:prstGeom prst="rect">
            <a:avLst/>
          </a:prstGeom>
        </p:spPr>
      </p:pic>
      <p:pic>
        <p:nvPicPr>
          <p:cNvPr id="6" name="Image 5" descr="Capture d’écran 2024-09-16 à 19.36.10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338"/>
          <a:stretch/>
        </p:blipFill>
        <p:spPr>
          <a:xfrm>
            <a:off x="914400" y="5607532"/>
            <a:ext cx="7430335" cy="1101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935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Un devoir pour l’enseignant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0478" y="1735137"/>
            <a:ext cx="8593550" cy="4876557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fr-FR" sz="4200" b="1" dirty="0" smtClean="0"/>
              <a:t>Extraits du référentiel</a:t>
            </a:r>
            <a:r>
              <a:rPr lang="fr-FR" sz="4200" dirty="0" smtClean="0"/>
              <a:t> </a:t>
            </a:r>
            <a:r>
              <a:rPr lang="fr-FR" sz="4200" b="1" dirty="0"/>
              <a:t>des compétences professionnelles </a:t>
            </a:r>
            <a:endParaRPr lang="fr-FR" sz="4200" b="1" dirty="0" smtClean="0"/>
          </a:p>
          <a:p>
            <a:pPr marL="0" indent="0" algn="ctr">
              <a:buNone/>
            </a:pPr>
            <a:r>
              <a:rPr lang="fr-FR" sz="4200" b="1" dirty="0" smtClean="0"/>
              <a:t>P5 : Evaluer </a:t>
            </a:r>
            <a:r>
              <a:rPr lang="fr-FR" sz="4200" b="1" dirty="0"/>
              <a:t>les </a:t>
            </a:r>
            <a:r>
              <a:rPr lang="fr-FR" sz="4200" b="1" dirty="0" smtClean="0"/>
              <a:t>progrès </a:t>
            </a:r>
            <a:r>
              <a:rPr lang="fr-FR" sz="4200" b="1" dirty="0"/>
              <a:t>et les acquisitions des </a:t>
            </a:r>
            <a:r>
              <a:rPr lang="fr-FR" sz="4200" b="1" dirty="0" smtClean="0"/>
              <a:t>élèves </a:t>
            </a:r>
            <a:endParaRPr lang="fr-FR" sz="4200" b="1" dirty="0"/>
          </a:p>
          <a:p>
            <a:pPr algn="just"/>
            <a:r>
              <a:rPr lang="fr-FR" sz="2800" dirty="0" smtClean="0"/>
              <a:t>« En </a:t>
            </a:r>
            <a:r>
              <a:rPr lang="fr-FR" sz="2800" dirty="0"/>
              <a:t>situation d’apprentissage, </a:t>
            </a:r>
            <a:r>
              <a:rPr lang="fr-FR" sz="2800" dirty="0" err="1"/>
              <a:t>repérer</a:t>
            </a:r>
            <a:r>
              <a:rPr lang="fr-FR" sz="2800" dirty="0"/>
              <a:t> les </a:t>
            </a:r>
            <a:r>
              <a:rPr lang="fr-FR" sz="2800" dirty="0" err="1"/>
              <a:t>difficultés</a:t>
            </a:r>
            <a:r>
              <a:rPr lang="fr-FR" sz="2800" dirty="0"/>
              <a:t> des </a:t>
            </a:r>
            <a:r>
              <a:rPr lang="fr-FR" sz="2800" dirty="0" err="1"/>
              <a:t>élèves</a:t>
            </a:r>
            <a:r>
              <a:rPr lang="fr-FR" sz="2800" dirty="0"/>
              <a:t> afin mieux assurer la progression des apprentissages</a:t>
            </a:r>
            <a:r>
              <a:rPr lang="fr-FR" sz="2800" dirty="0" smtClean="0"/>
              <a:t>. »</a:t>
            </a:r>
            <a:endParaRPr lang="fr-FR" sz="2800" dirty="0"/>
          </a:p>
          <a:p>
            <a:pPr algn="just"/>
            <a:r>
              <a:rPr lang="fr-FR" sz="2800" dirty="0" smtClean="0"/>
              <a:t>« Construire </a:t>
            </a:r>
            <a:r>
              <a:rPr lang="fr-FR" sz="2800" dirty="0"/>
              <a:t>et utiliser des outils permettant l’</a:t>
            </a:r>
            <a:r>
              <a:rPr lang="fr-FR" sz="2800" dirty="0" err="1"/>
              <a:t>évaluation</a:t>
            </a:r>
            <a:r>
              <a:rPr lang="fr-FR" sz="2800" dirty="0"/>
              <a:t> des besoins, des </a:t>
            </a:r>
            <a:r>
              <a:rPr lang="fr-FR" sz="2800" dirty="0" err="1"/>
              <a:t>progrès</a:t>
            </a:r>
            <a:r>
              <a:rPr lang="fr-FR" sz="2800" dirty="0"/>
              <a:t> et du </a:t>
            </a:r>
            <a:r>
              <a:rPr lang="fr-FR" sz="2800" dirty="0" smtClean="0"/>
              <a:t>degré </a:t>
            </a:r>
            <a:r>
              <a:rPr lang="fr-FR" sz="2800" dirty="0"/>
              <a:t>d’acquisition des savoirs et des </a:t>
            </a:r>
            <a:r>
              <a:rPr lang="fr-FR" sz="2800" dirty="0" err="1"/>
              <a:t>compétences</a:t>
            </a:r>
            <a:r>
              <a:rPr lang="fr-FR" sz="2800" dirty="0" smtClean="0"/>
              <a:t>. » </a:t>
            </a:r>
            <a:endParaRPr lang="fr-FR" sz="2800" dirty="0"/>
          </a:p>
          <a:p>
            <a:pPr algn="just"/>
            <a:r>
              <a:rPr lang="fr-FR" sz="2800" dirty="0" smtClean="0"/>
              <a:t>« Analyser </a:t>
            </a:r>
            <a:r>
              <a:rPr lang="fr-FR" sz="2800" dirty="0"/>
              <a:t>les </a:t>
            </a:r>
            <a:r>
              <a:rPr lang="fr-FR" sz="2800" dirty="0" err="1"/>
              <a:t>réussites</a:t>
            </a:r>
            <a:r>
              <a:rPr lang="fr-FR" sz="2800" dirty="0"/>
              <a:t> et les erreurs, concevoir et mettre en œuvre des </a:t>
            </a:r>
            <a:r>
              <a:rPr lang="fr-FR" sz="2800" dirty="0" err="1"/>
              <a:t>activités</a:t>
            </a:r>
            <a:r>
              <a:rPr lang="fr-FR" sz="2800" dirty="0"/>
              <a:t> de </a:t>
            </a:r>
            <a:r>
              <a:rPr lang="fr-FR" sz="2800" dirty="0" err="1"/>
              <a:t>remédiation</a:t>
            </a:r>
            <a:r>
              <a:rPr lang="fr-FR" sz="2800" dirty="0"/>
              <a:t> et de consolidation des acquis</a:t>
            </a:r>
            <a:r>
              <a:rPr lang="fr-FR" sz="2800" dirty="0" smtClean="0"/>
              <a:t>. » </a:t>
            </a:r>
            <a:endParaRPr lang="fr-FR" sz="2800" dirty="0"/>
          </a:p>
          <a:p>
            <a:pPr algn="just"/>
            <a:r>
              <a:rPr lang="fr-FR" sz="2800" dirty="0" smtClean="0"/>
              <a:t>« Faire </a:t>
            </a:r>
            <a:r>
              <a:rPr lang="fr-FR" sz="2800" dirty="0"/>
              <a:t>comprendre aux </a:t>
            </a:r>
            <a:r>
              <a:rPr lang="fr-FR" sz="2800" dirty="0" err="1"/>
              <a:t>élèves</a:t>
            </a:r>
            <a:r>
              <a:rPr lang="fr-FR" sz="2800" dirty="0"/>
              <a:t> les principes de l’</a:t>
            </a:r>
            <a:r>
              <a:rPr lang="fr-FR" sz="2800" dirty="0" err="1"/>
              <a:t>évaluation</a:t>
            </a:r>
            <a:r>
              <a:rPr lang="fr-FR" sz="2800" dirty="0"/>
              <a:t> afin de </a:t>
            </a:r>
            <a:r>
              <a:rPr lang="fr-FR" sz="2800" dirty="0" err="1"/>
              <a:t>développer</a:t>
            </a:r>
            <a:r>
              <a:rPr lang="fr-FR" sz="2800" dirty="0"/>
              <a:t> leurs </a:t>
            </a:r>
            <a:r>
              <a:rPr lang="fr-FR" sz="2800" dirty="0" err="1"/>
              <a:t>capacités</a:t>
            </a:r>
            <a:r>
              <a:rPr lang="fr-FR" sz="2800" dirty="0"/>
              <a:t> d’</a:t>
            </a:r>
            <a:r>
              <a:rPr lang="fr-FR" sz="2800" dirty="0" err="1"/>
              <a:t>autoévaluation</a:t>
            </a:r>
            <a:r>
              <a:rPr lang="fr-FR" sz="2800" dirty="0" smtClean="0"/>
              <a:t>. »</a:t>
            </a:r>
            <a:endParaRPr lang="fr-FR" sz="2800" dirty="0"/>
          </a:p>
          <a:p>
            <a:pPr algn="just"/>
            <a:r>
              <a:rPr lang="fr-FR" sz="2800" dirty="0" smtClean="0"/>
              <a:t>« Communiquer </a:t>
            </a:r>
            <a:r>
              <a:rPr lang="fr-FR" sz="2800" dirty="0"/>
              <a:t>aux </a:t>
            </a:r>
            <a:r>
              <a:rPr lang="fr-FR" sz="2800" dirty="0" err="1"/>
              <a:t>élèves</a:t>
            </a:r>
            <a:r>
              <a:rPr lang="fr-FR" sz="2800" dirty="0"/>
              <a:t> et aux parents les </a:t>
            </a:r>
            <a:r>
              <a:rPr lang="fr-FR" sz="2800" dirty="0" err="1"/>
              <a:t>résultats</a:t>
            </a:r>
            <a:r>
              <a:rPr lang="fr-FR" sz="2800" dirty="0"/>
              <a:t> attendus au regard des objectifs et des </a:t>
            </a:r>
            <a:r>
              <a:rPr lang="fr-FR" sz="2800" dirty="0" err="1"/>
              <a:t>repères</a:t>
            </a:r>
            <a:r>
              <a:rPr lang="fr-FR" sz="2800" dirty="0"/>
              <a:t> contenus dans les programmes</a:t>
            </a:r>
            <a:r>
              <a:rPr lang="fr-FR" sz="2800" dirty="0" smtClean="0"/>
              <a:t>. »</a:t>
            </a:r>
          </a:p>
          <a:p>
            <a:pPr algn="just"/>
            <a:r>
              <a:rPr lang="fr-FR" sz="2800" dirty="0" smtClean="0"/>
              <a:t>« Inscrire </a:t>
            </a:r>
            <a:r>
              <a:rPr lang="fr-FR" sz="2800" dirty="0"/>
              <a:t>l’</a:t>
            </a:r>
            <a:r>
              <a:rPr lang="fr-FR" sz="2800" dirty="0" err="1"/>
              <a:t>évaluation</a:t>
            </a:r>
            <a:r>
              <a:rPr lang="fr-FR" sz="2800" dirty="0"/>
              <a:t> des </a:t>
            </a:r>
            <a:r>
              <a:rPr lang="fr-FR" sz="2800" dirty="0" err="1"/>
              <a:t>progrès</a:t>
            </a:r>
            <a:r>
              <a:rPr lang="fr-FR" sz="2800" dirty="0"/>
              <a:t> et des acquis des </a:t>
            </a:r>
            <a:r>
              <a:rPr lang="fr-FR" sz="2800" dirty="0" err="1"/>
              <a:t>élèves</a:t>
            </a:r>
            <a:r>
              <a:rPr lang="fr-FR" sz="2800" dirty="0"/>
              <a:t> dans une perspective de </a:t>
            </a:r>
            <a:r>
              <a:rPr lang="fr-FR" sz="2800" dirty="0" err="1"/>
              <a:t>réussite</a:t>
            </a:r>
            <a:r>
              <a:rPr lang="fr-FR" sz="2800" dirty="0"/>
              <a:t> de leur projet </a:t>
            </a:r>
            <a:r>
              <a:rPr lang="fr-FR" sz="2800" dirty="0" smtClean="0"/>
              <a:t>d’orientation. »</a:t>
            </a:r>
            <a:endParaRPr lang="fr-FR" sz="2800" dirty="0"/>
          </a:p>
          <a:p>
            <a:pPr marL="0" indent="0" algn="ctr">
              <a:buNone/>
            </a:pPr>
            <a:endParaRPr lang="fr-FR" sz="2600" b="1" dirty="0"/>
          </a:p>
        </p:txBody>
      </p:sp>
    </p:spTree>
    <p:extLst>
      <p:ext uri="{BB962C8B-B14F-4D97-AF65-F5344CB8AC3E}">
        <p14:creationId xmlns:p14="http://schemas.microsoft.com/office/powerpoint/2010/main" val="2066519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505728"/>
          </a:xfrm>
        </p:spPr>
        <p:txBody>
          <a:bodyPr/>
          <a:lstStyle/>
          <a:p>
            <a:r>
              <a:rPr lang="fr-FR" dirty="0" smtClean="0"/>
              <a:t>Les </a:t>
            </a:r>
            <a:r>
              <a:rPr lang="fr-FR" dirty="0" smtClean="0"/>
              <a:t>types d’évaluation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14400" y="1151408"/>
            <a:ext cx="7313613" cy="4639792"/>
          </a:xfrm>
        </p:spPr>
        <p:txBody>
          <a:bodyPr/>
          <a:lstStyle/>
          <a:p>
            <a:r>
              <a:rPr lang="fr-FR" sz="2000" dirty="0" smtClean="0"/>
              <a:t>Selon vous, quels </a:t>
            </a:r>
            <a:r>
              <a:rPr lang="fr-FR" sz="2000" dirty="0"/>
              <a:t>sont les </a:t>
            </a:r>
            <a:r>
              <a:rPr lang="fr-FR" sz="2000" dirty="0" smtClean="0"/>
              <a:t>différents types d’évaluation en LVE ?</a:t>
            </a:r>
            <a:endParaRPr lang="fr-FR" sz="2000" dirty="0"/>
          </a:p>
          <a:p>
            <a:endParaRPr lang="fr-FR" dirty="0"/>
          </a:p>
        </p:txBody>
      </p:sp>
      <p:pic>
        <p:nvPicPr>
          <p:cNvPr id="4" name="Imag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15"/>
          <a:stretch/>
        </p:blipFill>
        <p:spPr bwMode="auto">
          <a:xfrm>
            <a:off x="1115738" y="1602475"/>
            <a:ext cx="7323508" cy="51130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3986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Et le reste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Contr</a:t>
            </a:r>
            <a:r>
              <a:rPr lang="fr-FR" dirty="0" smtClean="0"/>
              <a:t>ôle de connaissances ?</a:t>
            </a:r>
          </a:p>
          <a:p>
            <a:pPr lvl="1"/>
            <a:r>
              <a:rPr lang="fr-FR" sz="1800" dirty="0" smtClean="0"/>
              <a:t>Verbes irréguliers</a:t>
            </a:r>
          </a:p>
          <a:p>
            <a:pPr lvl="1"/>
            <a:r>
              <a:rPr lang="fr-FR" sz="1800" dirty="0" smtClean="0"/>
              <a:t>Lexique</a:t>
            </a:r>
          </a:p>
          <a:p>
            <a:pPr lvl="1"/>
            <a:r>
              <a:rPr lang="fr-FR" sz="1800" dirty="0" smtClean="0"/>
              <a:t>Grammaire</a:t>
            </a:r>
          </a:p>
          <a:p>
            <a:pPr lvl="1"/>
            <a:r>
              <a:rPr lang="fr-FR" sz="1800" dirty="0" smtClean="0"/>
              <a:t>Culture</a:t>
            </a:r>
            <a:endParaRPr lang="fr-FR" dirty="0"/>
          </a:p>
          <a:p>
            <a:r>
              <a:rPr lang="fr-FR" dirty="0" smtClean="0"/>
              <a:t>Le retour sur acquis en début d’heure ?</a:t>
            </a:r>
          </a:p>
          <a:p>
            <a:r>
              <a:rPr lang="fr-FR" dirty="0" smtClean="0"/>
              <a:t>Les tâches intermédiaires</a:t>
            </a:r>
          </a:p>
          <a:p>
            <a:r>
              <a:rPr lang="fr-FR" dirty="0" smtClean="0"/>
              <a:t>...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50632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principes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71520" y="1281979"/>
            <a:ext cx="7456493" cy="505669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r-FR" dirty="0" smtClean="0"/>
              <a:t>Selon vous, quels </a:t>
            </a:r>
            <a:r>
              <a:rPr lang="fr-FR" dirty="0"/>
              <a:t>sont les </a:t>
            </a:r>
            <a:r>
              <a:rPr lang="fr-FR" dirty="0" smtClean="0"/>
              <a:t>principes que </a:t>
            </a:r>
            <a:r>
              <a:rPr lang="fr-FR" dirty="0" smtClean="0"/>
              <a:t>doit respecter une évaluation pour qu’elle remplisse </a:t>
            </a:r>
            <a:r>
              <a:rPr lang="fr-FR" dirty="0"/>
              <a:t>son rôle ?</a:t>
            </a:r>
          </a:p>
          <a:p>
            <a:pPr marL="0" indent="0">
              <a:buNone/>
            </a:pPr>
            <a:r>
              <a:rPr lang="fr-FR" dirty="0"/>
              <a:t>L’</a:t>
            </a:r>
            <a:r>
              <a:rPr lang="fr-FR" dirty="0" err="1"/>
              <a:t>évaluation</a:t>
            </a:r>
            <a:r>
              <a:rPr lang="fr-FR" dirty="0"/>
              <a:t> doit </a:t>
            </a:r>
            <a:r>
              <a:rPr lang="fr-FR" dirty="0" err="1"/>
              <a:t>être</a:t>
            </a:r>
            <a:r>
              <a:rPr lang="fr-FR" dirty="0"/>
              <a:t> </a:t>
            </a:r>
            <a:r>
              <a:rPr lang="fr-FR" dirty="0" smtClean="0"/>
              <a:t>:</a:t>
            </a:r>
          </a:p>
          <a:p>
            <a:r>
              <a:rPr lang="fr-FR" b="1" dirty="0" smtClean="0"/>
              <a:t>POSITIVE </a:t>
            </a:r>
            <a:r>
              <a:rPr lang="fr-FR" dirty="0" smtClean="0"/>
              <a:t> : prendre </a:t>
            </a:r>
            <a:r>
              <a:rPr lang="fr-FR" dirty="0"/>
              <a:t>en compte ce que l’</a:t>
            </a:r>
            <a:r>
              <a:rPr lang="fr-FR" dirty="0" err="1"/>
              <a:t>élève</a:t>
            </a:r>
            <a:r>
              <a:rPr lang="fr-FR" dirty="0"/>
              <a:t> sait faire </a:t>
            </a:r>
            <a:r>
              <a:rPr lang="fr-FR" dirty="0" smtClean="0"/>
              <a:t>tout autant que souligner ses erreurs</a:t>
            </a:r>
          </a:p>
          <a:p>
            <a:pPr marL="0" indent="0" algn="just">
              <a:buNone/>
            </a:pPr>
            <a:r>
              <a:rPr lang="fr-FR" dirty="0"/>
              <a:t>« Les modalités de la notation des élèves doivent évoluer pour éviter une notation sanction à faible valeur pédagogique et privilégier une évaluation positive simple et lisible, valorisant les progrès, encourageant les initiatives et compréhensible par les familles. ..</a:t>
            </a:r>
            <a:r>
              <a:rPr lang="fr-FR" dirty="0"/>
              <a:t>»</a:t>
            </a:r>
            <a:br>
              <a:rPr lang="fr-FR" dirty="0"/>
            </a:br>
            <a:r>
              <a:rPr lang="fr-FR" dirty="0"/>
              <a:t>	</a:t>
            </a:r>
            <a:r>
              <a:rPr lang="fr-FR" sz="1900" dirty="0"/>
              <a:t>Loi pour la refondation de l’école de la République, juillet 2013</a:t>
            </a:r>
          </a:p>
          <a:p>
            <a:r>
              <a:rPr lang="fr-FR" b="1" dirty="0" smtClean="0"/>
              <a:t>GRADUEE </a:t>
            </a:r>
            <a:r>
              <a:rPr lang="fr-FR" dirty="0" smtClean="0"/>
              <a:t>: proposer </a:t>
            </a:r>
            <a:r>
              <a:rPr lang="fr-FR" dirty="0"/>
              <a:t>des </a:t>
            </a:r>
            <a:r>
              <a:rPr lang="fr-FR" dirty="0" smtClean="0"/>
              <a:t>seuils</a:t>
            </a:r>
            <a:r>
              <a:rPr lang="fr-FR" dirty="0"/>
              <a:t> </a:t>
            </a:r>
            <a:r>
              <a:rPr lang="fr-FR" dirty="0" smtClean="0"/>
              <a:t>allant du plus simple vers le plus complexe</a:t>
            </a:r>
          </a:p>
          <a:p>
            <a:r>
              <a:rPr lang="fr-FR" b="1" dirty="0" smtClean="0"/>
              <a:t>CRITERIEE </a:t>
            </a:r>
            <a:r>
              <a:rPr lang="fr-FR" dirty="0" smtClean="0"/>
              <a:t>: chaque </a:t>
            </a:r>
            <a:r>
              <a:rPr lang="fr-FR" dirty="0"/>
              <a:t>seuil de </a:t>
            </a:r>
            <a:r>
              <a:rPr lang="fr-FR" dirty="0" err="1"/>
              <a:t>réussite</a:t>
            </a:r>
            <a:r>
              <a:rPr lang="fr-FR" dirty="0"/>
              <a:t> est explicitement </a:t>
            </a:r>
            <a:r>
              <a:rPr lang="fr-FR" dirty="0" err="1"/>
              <a:t>défini</a:t>
            </a:r>
            <a:r>
              <a:rPr lang="fr-FR" dirty="0"/>
              <a:t> à partir de </a:t>
            </a:r>
            <a:r>
              <a:rPr lang="fr-FR" dirty="0" smtClean="0"/>
              <a:t>descripteurs 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23986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Points de vigilance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8521" y="1543125"/>
            <a:ext cx="8095029" cy="492612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fr-FR" sz="3100" b="1" dirty="0"/>
              <a:t>Le CECRL définit 3 concepts </a:t>
            </a:r>
            <a:r>
              <a:rPr lang="fr-FR" sz="3100" b="1" dirty="0" smtClean="0"/>
              <a:t>pour une évaluation</a:t>
            </a:r>
            <a:endParaRPr lang="fr-FR" sz="3100" b="1" dirty="0"/>
          </a:p>
          <a:p>
            <a:pPr algn="just"/>
            <a:r>
              <a:rPr lang="fr-FR" b="1" dirty="0"/>
              <a:t>La </a:t>
            </a:r>
            <a:r>
              <a:rPr lang="fr-FR" b="1" dirty="0" smtClean="0"/>
              <a:t>validité </a:t>
            </a:r>
            <a:r>
              <a:rPr lang="fr-FR" dirty="0" smtClean="0"/>
              <a:t>: la </a:t>
            </a:r>
            <a:r>
              <a:rPr lang="fr-FR" dirty="0" err="1"/>
              <a:t>procédure</a:t>
            </a:r>
            <a:r>
              <a:rPr lang="fr-FR" dirty="0"/>
              <a:t> d’un test ou d’une </a:t>
            </a:r>
            <a:r>
              <a:rPr lang="fr-FR" dirty="0" err="1"/>
              <a:t>évaluation</a:t>
            </a:r>
            <a:r>
              <a:rPr lang="fr-FR" dirty="0"/>
              <a:t> peut </a:t>
            </a:r>
            <a:r>
              <a:rPr lang="fr-FR" dirty="0" err="1"/>
              <a:t>être</a:t>
            </a:r>
            <a:r>
              <a:rPr lang="fr-FR" dirty="0"/>
              <a:t> </a:t>
            </a:r>
            <a:r>
              <a:rPr lang="fr-FR" dirty="0" smtClean="0"/>
              <a:t>considérée </a:t>
            </a:r>
            <a:r>
              <a:rPr lang="fr-FR" dirty="0"/>
              <a:t>comme valide dans la mesure où l’on peut </a:t>
            </a:r>
            <a:r>
              <a:rPr lang="fr-FR" dirty="0" err="1"/>
              <a:t>démontrer</a:t>
            </a:r>
            <a:r>
              <a:rPr lang="fr-FR" dirty="0"/>
              <a:t> que ce qui est effectivement testé (le </a:t>
            </a:r>
            <a:r>
              <a:rPr lang="fr-FR" dirty="0" err="1"/>
              <a:t>construct</a:t>
            </a:r>
            <a:r>
              <a:rPr lang="fr-FR" dirty="0"/>
              <a:t>) est ce qui, dans le contexte donné, doit </a:t>
            </a:r>
            <a:r>
              <a:rPr lang="fr-FR" dirty="0" err="1"/>
              <a:t>être</a:t>
            </a:r>
            <a:r>
              <a:rPr lang="fr-FR" dirty="0"/>
              <a:t> </a:t>
            </a:r>
            <a:r>
              <a:rPr lang="fr-FR" dirty="0" err="1" smtClean="0"/>
              <a:t>évalue</a:t>
            </a:r>
            <a:r>
              <a:rPr lang="fr-FR" dirty="0" err="1"/>
              <a:t>é</a:t>
            </a:r>
            <a:r>
              <a:rPr lang="fr-FR" dirty="0" smtClean="0"/>
              <a:t> </a:t>
            </a:r>
            <a:r>
              <a:rPr lang="fr-FR" dirty="0"/>
              <a:t>et que l’information recueillie donne une image exacte de la </a:t>
            </a:r>
            <a:r>
              <a:rPr lang="fr-FR" dirty="0" err="1"/>
              <a:t>compétence</a:t>
            </a:r>
            <a:r>
              <a:rPr lang="fr-FR" dirty="0"/>
              <a:t> des candidats en </a:t>
            </a:r>
            <a:r>
              <a:rPr lang="fr-FR" dirty="0" smtClean="0"/>
              <a:t>question</a:t>
            </a:r>
            <a:r>
              <a:rPr lang="fr-FR" dirty="0"/>
              <a:t>. </a:t>
            </a:r>
          </a:p>
          <a:p>
            <a:pPr algn="just"/>
            <a:r>
              <a:rPr lang="fr-FR" b="1" dirty="0" smtClean="0"/>
              <a:t>La fiabilité</a:t>
            </a:r>
            <a:r>
              <a:rPr lang="fr-FR" dirty="0"/>
              <a:t> </a:t>
            </a:r>
            <a:r>
              <a:rPr lang="fr-FR" dirty="0" smtClean="0"/>
              <a:t>: </a:t>
            </a:r>
            <a:r>
              <a:rPr lang="fr-FR" dirty="0"/>
              <a:t>C’est la mesure selon laquelle on retrouvera le </a:t>
            </a:r>
            <a:r>
              <a:rPr lang="fr-FR" dirty="0" err="1"/>
              <a:t>même</a:t>
            </a:r>
            <a:r>
              <a:rPr lang="fr-FR" dirty="0"/>
              <a:t> classement des candidats dans deux passations (</a:t>
            </a:r>
            <a:r>
              <a:rPr lang="fr-FR" dirty="0" err="1"/>
              <a:t>réelles</a:t>
            </a:r>
            <a:r>
              <a:rPr lang="fr-FR" dirty="0"/>
              <a:t> ou </a:t>
            </a:r>
            <a:r>
              <a:rPr lang="fr-FR" dirty="0" err="1"/>
              <a:t>simulées</a:t>
            </a:r>
            <a:r>
              <a:rPr lang="fr-FR" dirty="0"/>
              <a:t>) des </a:t>
            </a:r>
            <a:r>
              <a:rPr lang="fr-FR" dirty="0" err="1"/>
              <a:t>mêmes</a:t>
            </a:r>
            <a:r>
              <a:rPr lang="fr-FR" dirty="0"/>
              <a:t> </a:t>
            </a:r>
            <a:r>
              <a:rPr lang="fr-FR" dirty="0" err="1"/>
              <a:t>épreuves</a:t>
            </a:r>
            <a:r>
              <a:rPr lang="fr-FR" dirty="0"/>
              <a:t>. </a:t>
            </a:r>
            <a:r>
              <a:rPr lang="fr-FR" dirty="0" smtClean="0"/>
              <a:t>(</a:t>
            </a:r>
            <a:r>
              <a:rPr lang="fr-FR" i="1" dirty="0" smtClean="0"/>
              <a:t>Autrement dit, que ce qui est évalué correspond bien à une norme fixe</a:t>
            </a:r>
            <a:r>
              <a:rPr lang="fr-FR" dirty="0" smtClean="0"/>
              <a:t>)</a:t>
            </a:r>
          </a:p>
          <a:p>
            <a:pPr algn="just"/>
            <a:r>
              <a:rPr lang="fr-FR" b="1" dirty="0"/>
              <a:t>La </a:t>
            </a:r>
            <a:r>
              <a:rPr lang="fr-FR" b="1" dirty="0" smtClean="0"/>
              <a:t>faisabilité : </a:t>
            </a:r>
            <a:r>
              <a:rPr lang="fr-FR" dirty="0" smtClean="0"/>
              <a:t>Les </a:t>
            </a:r>
            <a:r>
              <a:rPr lang="fr-FR" dirty="0"/>
              <a:t>examinateurs ne disposent que d’un temps limité. Ils ne voient qu’un </a:t>
            </a:r>
            <a:r>
              <a:rPr lang="fr-FR" dirty="0" err="1"/>
              <a:t>échantillon</a:t>
            </a:r>
            <a:r>
              <a:rPr lang="fr-FR" dirty="0"/>
              <a:t> limité de performances et il y a des limites au nombre et à la nature des </a:t>
            </a:r>
            <a:r>
              <a:rPr lang="fr-FR" dirty="0" err="1"/>
              <a:t>catégories</a:t>
            </a:r>
            <a:r>
              <a:rPr lang="fr-FR" dirty="0"/>
              <a:t> qu’ils peuvent manipuler comme </a:t>
            </a:r>
            <a:r>
              <a:rPr lang="fr-FR" dirty="0" err="1"/>
              <a:t>critères</a:t>
            </a:r>
            <a:r>
              <a:rPr lang="fr-FR" dirty="0"/>
              <a:t>. </a:t>
            </a:r>
            <a:r>
              <a:rPr lang="fr-FR" dirty="0" smtClean="0"/>
              <a:t>(...) </a:t>
            </a:r>
            <a:r>
              <a:rPr lang="fr-FR" dirty="0"/>
              <a:t>Ce qui peut vouloir dire que l’on utilise un </a:t>
            </a:r>
            <a:r>
              <a:rPr lang="fr-FR" dirty="0" err="1"/>
              <a:t>schéma</a:t>
            </a:r>
            <a:r>
              <a:rPr lang="fr-FR" dirty="0"/>
              <a:t> </a:t>
            </a:r>
            <a:r>
              <a:rPr lang="fr-FR" dirty="0" err="1"/>
              <a:t>opérationnel</a:t>
            </a:r>
            <a:r>
              <a:rPr lang="fr-FR" dirty="0"/>
              <a:t> simplifié qui regroupe des </a:t>
            </a:r>
            <a:r>
              <a:rPr lang="fr-FR" dirty="0" err="1"/>
              <a:t>catégories</a:t>
            </a:r>
            <a:r>
              <a:rPr lang="fr-FR" dirty="0"/>
              <a:t> </a:t>
            </a:r>
            <a:r>
              <a:rPr lang="fr-FR" dirty="0" err="1"/>
              <a:t>séparées</a:t>
            </a:r>
            <a:r>
              <a:rPr lang="fr-FR" dirty="0"/>
              <a:t> dans le </a:t>
            </a:r>
            <a:r>
              <a:rPr lang="fr-FR" i="1" dirty="0"/>
              <a:t>Cadre de </a:t>
            </a:r>
            <a:r>
              <a:rPr lang="fr-FR" i="1" dirty="0" err="1" smtClean="0"/>
              <a:t>référence</a:t>
            </a:r>
            <a:r>
              <a:rPr lang="fr-FR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879374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L’évaluation par compétences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r>
              <a:rPr lang="fr-FR" dirty="0" smtClean="0"/>
              <a:t>Quelles compétences doit-on évaluer </a:t>
            </a:r>
            <a:r>
              <a:rPr lang="fr-FR" dirty="0" smtClean="0"/>
              <a:t>dans chacune des activités langagières ?</a:t>
            </a:r>
            <a:endParaRPr lang="fr-FR" dirty="0" smtClean="0"/>
          </a:p>
          <a:p>
            <a:r>
              <a:rPr lang="fr-FR" dirty="0" smtClean="0"/>
              <a:t>Où peut-on trouver des descripteurs pour nous aider à évaluer ces compétences </a:t>
            </a:r>
            <a:r>
              <a:rPr lang="fr-FR" dirty="0" smtClean="0"/>
              <a:t>? Existe-t-il des grilles toutes faites 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18738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Quelques éléments de réponse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Les échelles du cadre </a:t>
            </a:r>
            <a:endParaRPr lang="fr-FR" dirty="0" smtClean="0"/>
          </a:p>
          <a:p>
            <a:r>
              <a:rPr lang="fr-FR" dirty="0" smtClean="0"/>
              <a:t>Les </a:t>
            </a:r>
            <a:r>
              <a:rPr lang="fr-FR" dirty="0" smtClean="0"/>
              <a:t>repères de progressivité des programmes de collège</a:t>
            </a:r>
          </a:p>
          <a:p>
            <a:r>
              <a:rPr lang="fr-FR" dirty="0" smtClean="0"/>
              <a:t>Les attendus de fin d’année au collège</a:t>
            </a:r>
          </a:p>
          <a:p>
            <a:r>
              <a:rPr lang="fr-FR" dirty="0" smtClean="0"/>
              <a:t>Les fiches « positionnement » par activité langagière au collège</a:t>
            </a:r>
          </a:p>
          <a:p>
            <a:r>
              <a:rPr lang="fr-FR" dirty="0" smtClean="0"/>
              <a:t>Les grilles d’évaluation pour le baccalauréat au lycée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71260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Encrier">
  <a:themeElements>
    <a:clrScheme name="Encrier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Encrier">
      <a:maj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Encrier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254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Encrier.thmx</Template>
  <TotalTime>288</TotalTime>
  <Words>622</Words>
  <Application>Microsoft Macintosh PowerPoint</Application>
  <PresentationFormat>Présentation à l'écran (4:3)</PresentationFormat>
  <Paragraphs>80</Paragraphs>
  <Slides>24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25" baseType="lpstr">
      <vt:lpstr>Encrier</vt:lpstr>
      <vt:lpstr>L’évaluation en langues vivantes</vt:lpstr>
      <vt:lpstr>Evaluer, pour quoi faire ?</vt:lpstr>
      <vt:lpstr>Un devoir pour l’enseignant</vt:lpstr>
      <vt:lpstr>Les types d’évaluation</vt:lpstr>
      <vt:lpstr>Et le reste ?</vt:lpstr>
      <vt:lpstr>Les principes</vt:lpstr>
      <vt:lpstr>Points de vigilance</vt:lpstr>
      <vt:lpstr>L’évaluation par compétences</vt:lpstr>
      <vt:lpstr>Quelques éléments de réponse</vt:lpstr>
      <vt:lpstr>Les questions à se poser </vt:lpstr>
      <vt:lpstr>Evaluer une activité de réception</vt:lpstr>
      <vt:lpstr>Quel support ?</vt:lpstr>
      <vt:lpstr>Quelle démarche ?</vt:lpstr>
      <vt:lpstr>Le contenu d’une formative</vt:lpstr>
      <vt:lpstr>Exemple d’une formative de CO en lycée</vt:lpstr>
      <vt:lpstr>Exemple d’une formative de CO en lycée</vt:lpstr>
      <vt:lpstr>Exemple d’une formative CE en collège</vt:lpstr>
      <vt:lpstr>Exemple d’une formative CE en collège</vt:lpstr>
      <vt:lpstr>Exemple d’une sommative de CO en lycée</vt:lpstr>
      <vt:lpstr>Exemple d’une sommative de CO en lycée</vt:lpstr>
      <vt:lpstr>Exemple d’une sommative de CE en lycée</vt:lpstr>
      <vt:lpstr>Exemple d’une sommative de CE en lycée</vt:lpstr>
      <vt:lpstr>Exemple de trame pour une CE graduée</vt:lpstr>
      <vt:lpstr>Et les grilles du bac 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L’évaluation en langues vivantes</dc:title>
  <dc:creator>Stéphane Brunel</dc:creator>
  <cp:lastModifiedBy>Stéphane Brunel</cp:lastModifiedBy>
  <cp:revision>20</cp:revision>
  <dcterms:created xsi:type="dcterms:W3CDTF">2024-09-16T12:53:22Z</dcterms:created>
  <dcterms:modified xsi:type="dcterms:W3CDTF">2024-09-16T17:41:33Z</dcterms:modified>
</cp:coreProperties>
</file>