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5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scaleToFitPaper="1" frameSlides="1"/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19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874F3-C7BE-FF4B-8838-14880956EBC9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82C11-7418-F54B-9F49-8E1810A6822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69705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2D970-961A-CD45-9D6D-0ACD811C2CCE}" type="datetimeFigureOut">
              <a:rPr lang="fr-FR" smtClean="0"/>
              <a:pPr/>
              <a:t>31/08/20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CDA03-6B3A-AC4A-81AC-F13A89B60253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eoconfluences.ens-lyon.fr/informations-scientifiques/a-la-une/notion-a-la-une/habiter" TargetMode="External"/><Relationship Id="rId3" Type="http://schemas.openxmlformats.org/officeDocument/2006/relationships/hyperlink" Target="http://www.hypergeo.eu/spip.php?article652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603831"/>
            <a:ext cx="7772400" cy="1470025"/>
          </a:xfrm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r-FR" sz="6000" b="1" dirty="0" smtClean="0"/>
              <a:t>Habiter</a:t>
            </a:r>
            <a:endParaRPr lang="fr-FR" sz="6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430" y="3448700"/>
            <a:ext cx="7184570" cy="2190100"/>
          </a:xfrm>
        </p:spPr>
        <p:txBody>
          <a:bodyPr>
            <a:normAutofit fontScale="70000" lnSpcReduction="20000"/>
          </a:bodyPr>
          <a:lstStyle/>
          <a:p>
            <a:r>
              <a:rPr lang="fr-FR" sz="5143" dirty="0" smtClean="0">
                <a:solidFill>
                  <a:schemeClr val="tx1"/>
                </a:solidFill>
              </a:rPr>
              <a:t>« </a:t>
            </a:r>
            <a:r>
              <a:rPr lang="fr-FR" sz="5143" i="1" dirty="0" smtClean="0">
                <a:solidFill>
                  <a:srgbClr val="0000FF"/>
                </a:solidFill>
              </a:rPr>
              <a:t>la notion d’habiter, notion centrale de l’ensemble du cycle 3</a:t>
            </a:r>
            <a:r>
              <a:rPr lang="fr-FR" sz="5143" dirty="0" smtClean="0">
                <a:solidFill>
                  <a:schemeClr val="tx1"/>
                </a:solidFill>
              </a:rPr>
              <a:t> »</a:t>
            </a:r>
          </a:p>
          <a:p>
            <a:endParaRPr lang="fr-FR" sz="4129" dirty="0" smtClean="0">
              <a:solidFill>
                <a:schemeClr val="tx1"/>
              </a:solidFill>
            </a:endParaRPr>
          </a:p>
          <a:p>
            <a:pPr algn="just"/>
            <a:r>
              <a:rPr lang="fr-FR" dirty="0" smtClean="0">
                <a:solidFill>
                  <a:schemeClr val="tx1"/>
                </a:solidFill>
              </a:rPr>
              <a:t>(Ressources d’accompagnement des programmes 2015 appliquées à la rentrée 2016, géographie, cycle3, </a:t>
            </a:r>
            <a:r>
              <a:rPr lang="fr-FR" dirty="0" err="1" smtClean="0">
                <a:solidFill>
                  <a:schemeClr val="tx1"/>
                </a:solidFill>
              </a:rPr>
              <a:t>Eduscol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3999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« </a:t>
            </a:r>
            <a:r>
              <a:rPr lang="fr-FR" b="1" dirty="0" smtClean="0"/>
              <a:t>Habiter, c’est se construire en construisant le monde</a:t>
            </a:r>
            <a:r>
              <a:rPr lang="fr-FR" dirty="0" smtClean="0"/>
              <a:t> » (</a:t>
            </a:r>
            <a:r>
              <a:rPr lang="fr-FR" dirty="0" err="1" smtClean="0"/>
              <a:t>Lazzarroti</a:t>
            </a:r>
            <a:r>
              <a:rPr lang="fr-FR" dirty="0" smtClean="0"/>
              <a:t>, 2014)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2878" y="2150802"/>
            <a:ext cx="4421130" cy="36490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« </a:t>
            </a:r>
            <a:r>
              <a:rPr lang="fr-FR" b="1" i="1" dirty="0" smtClean="0">
                <a:solidFill>
                  <a:srgbClr val="008000"/>
                </a:solidFill>
              </a:rPr>
              <a:t>L’Habiter</a:t>
            </a:r>
            <a:r>
              <a:rPr lang="fr-FR" i="1" dirty="0" smtClean="0">
                <a:solidFill>
                  <a:srgbClr val="008000"/>
                </a:solidFill>
              </a:rPr>
              <a:t> [est] un </a:t>
            </a:r>
            <a:r>
              <a:rPr lang="fr-FR" b="1" i="1" dirty="0" smtClean="0">
                <a:solidFill>
                  <a:srgbClr val="008000"/>
                </a:solidFill>
              </a:rPr>
              <a:t>processus 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rgbClr val="008000"/>
                </a:solidFill>
              </a:rPr>
              <a:t>fait de pratiques et de représentations 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rgbClr val="008000"/>
                </a:solidFill>
              </a:rPr>
              <a:t>dans une </a:t>
            </a:r>
            <a:r>
              <a:rPr lang="fr-FR" b="1" i="1" dirty="0" smtClean="0">
                <a:solidFill>
                  <a:srgbClr val="008000"/>
                </a:solidFill>
              </a:rPr>
              <a:t>relation 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rgbClr val="008000"/>
                </a:solidFill>
              </a:rPr>
              <a:t>entre lieux et territoires, 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rgbClr val="008000"/>
                </a:solidFill>
              </a:rPr>
              <a:t>habitants et cohabitations</a:t>
            </a:r>
            <a:r>
              <a:rPr lang="fr-FR" b="1" dirty="0" smtClean="0"/>
              <a:t>.</a:t>
            </a:r>
            <a:r>
              <a:rPr lang="fr-FR" dirty="0" smtClean="0"/>
              <a:t> »</a:t>
            </a:r>
            <a:endParaRPr lang="fr-FR" dirty="0"/>
          </a:p>
        </p:txBody>
      </p:sp>
      <p:pic>
        <p:nvPicPr>
          <p:cNvPr id="4" name="Image 3" descr=":HabiterSchemaGeoconfluencesLazzarotti2006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94007" y="1679474"/>
            <a:ext cx="4449992" cy="431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5696857" y="635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207000" y="5992040"/>
            <a:ext cx="3350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d’après LAZZAROTTI, 2006, p. 269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887" y="274638"/>
            <a:ext cx="8648098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00FF"/>
                </a:solidFill>
              </a:rPr>
              <a:t>L’Habiter, dimension géographique de l’humanité</a:t>
            </a:r>
            <a:endParaRPr lang="fr-FR" b="1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887" y="1832429"/>
            <a:ext cx="8648097" cy="484414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dirty="0" smtClean="0"/>
              <a:t>Les </a:t>
            </a:r>
            <a:r>
              <a:rPr lang="fr-FR" b="1" dirty="0" smtClean="0"/>
              <a:t>habitants</a:t>
            </a:r>
            <a:r>
              <a:rPr lang="fr-FR" dirty="0" smtClean="0"/>
              <a:t>, individus et sociétés, entretiennent </a:t>
            </a:r>
            <a:r>
              <a:rPr lang="fr-FR" b="1" dirty="0" smtClean="0"/>
              <a:t>à différentes échelles des relations dynamiques</a:t>
            </a:r>
            <a:r>
              <a:rPr lang="fr-FR" dirty="0" smtClean="0"/>
              <a:t> </a:t>
            </a:r>
            <a:r>
              <a:rPr lang="fr-FR" b="1" dirty="0" smtClean="0"/>
              <a:t>avec les lieux</a:t>
            </a:r>
            <a:r>
              <a:rPr lang="fr-FR" dirty="0" smtClean="0"/>
              <a:t> dont ils ont la pratique :</a:t>
            </a:r>
            <a:r>
              <a:rPr lang="en-GB" dirty="0" smtClean="0"/>
              <a:t> </a:t>
            </a:r>
          </a:p>
          <a:p>
            <a:pPr marL="0" indent="0" algn="just">
              <a:buNone/>
            </a:pPr>
            <a:r>
              <a:rPr lang="fr-FR" dirty="0" smtClean="0"/>
              <a:t>« </a:t>
            </a:r>
            <a:r>
              <a:rPr lang="fr-FR" i="1" dirty="0" smtClean="0"/>
              <a:t>toute collectivité et chaque être humain habitent ici et/ou là, comme ceci ou comme cela pour partager les « lieux » et les « territoires » du Monde</a:t>
            </a:r>
            <a:r>
              <a:rPr lang="fr-FR" dirty="0" smtClean="0"/>
              <a:t> » (</a:t>
            </a:r>
            <a:r>
              <a:rPr lang="fr-FR" dirty="0" err="1" smtClean="0"/>
              <a:t>Lazarrotti</a:t>
            </a:r>
            <a:r>
              <a:rPr lang="fr-FR" dirty="0" smtClean="0"/>
              <a:t>, 2015)</a:t>
            </a:r>
          </a:p>
          <a:p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« </a:t>
            </a:r>
            <a:r>
              <a:rPr lang="fr-FR" b="1" i="1" dirty="0" smtClean="0">
                <a:solidFill>
                  <a:srgbClr val="0000FF"/>
                </a:solidFill>
              </a:rPr>
              <a:t>Habiter le monde sans le rendre </a:t>
            </a:r>
            <a:r>
              <a:rPr lang="fr-FR" i="1" dirty="0" smtClean="0"/>
              <a:t>pour d’autres […] et pour soi-même parmi eux, </a:t>
            </a:r>
            <a:r>
              <a:rPr lang="fr-FR" b="1" i="1" dirty="0" smtClean="0">
                <a:solidFill>
                  <a:srgbClr val="0000FF"/>
                </a:solidFill>
              </a:rPr>
              <a:t>inhabitable</a:t>
            </a:r>
            <a:r>
              <a:rPr lang="fr-FR" i="1" dirty="0" smtClean="0">
                <a:solidFill>
                  <a:srgbClr val="0000FF"/>
                </a:solidFill>
              </a:rPr>
              <a:t>, </a:t>
            </a:r>
            <a:r>
              <a:rPr lang="fr-FR" b="1" i="1" dirty="0" smtClean="0">
                <a:solidFill>
                  <a:srgbClr val="0000FF"/>
                </a:solidFill>
              </a:rPr>
              <a:t>tel est l’enjeu de l’action spatiale contemporaine</a:t>
            </a:r>
            <a:r>
              <a:rPr lang="fr-FR" dirty="0" smtClean="0"/>
              <a:t> » (Lévy, </a:t>
            </a:r>
            <a:r>
              <a:rPr lang="fr-FR" dirty="0" err="1" smtClean="0"/>
              <a:t>Lussault</a:t>
            </a:r>
            <a:r>
              <a:rPr lang="fr-FR" dirty="0" smtClean="0"/>
              <a:t>, 2013).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17286"/>
            <a:ext cx="8229600" cy="609040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u="sng" dirty="0" smtClean="0"/>
              <a:t>Sources</a:t>
            </a:r>
            <a:r>
              <a:rPr lang="fr-FR" dirty="0" smtClean="0"/>
              <a:t> :</a:t>
            </a:r>
          </a:p>
          <a:p>
            <a:pPr>
              <a:buNone/>
            </a:pPr>
            <a:r>
              <a:rPr lang="fr-FR" dirty="0" smtClean="0"/>
              <a:t> </a:t>
            </a:r>
            <a:endParaRPr lang="en-GB" dirty="0" smtClean="0"/>
          </a:p>
          <a:p>
            <a:pPr algn="just"/>
            <a:r>
              <a:rPr lang="fr-FR" u="sng" dirty="0" smtClean="0">
                <a:hlinkClick r:id="rId2"/>
              </a:rPr>
              <a:t>http://geoconfluences.ens-lyon.fr/informations-scientifiques/a-la-une/notion-a-la-une/habiter</a:t>
            </a:r>
            <a:endParaRPr lang="fr-FR" u="sng" dirty="0" smtClean="0"/>
          </a:p>
          <a:p>
            <a:pPr algn="just"/>
            <a:endParaRPr lang="en-GB" dirty="0" smtClean="0"/>
          </a:p>
          <a:p>
            <a:pPr algn="just"/>
            <a:r>
              <a:rPr lang="fr-FR" u="sng" dirty="0" smtClean="0">
                <a:hlinkClick r:id="rId3"/>
              </a:rPr>
              <a:t>http://www.hypergeo.eu/spip.php?article652</a:t>
            </a:r>
            <a:endParaRPr lang="fr-FR" u="sng" dirty="0" smtClean="0"/>
          </a:p>
          <a:p>
            <a:pPr algn="just">
              <a:buNone/>
            </a:pPr>
            <a:endParaRPr lang="en-GB" dirty="0" smtClean="0"/>
          </a:p>
          <a:p>
            <a:pPr algn="just"/>
            <a:r>
              <a:rPr lang="fr-FR" dirty="0" smtClean="0"/>
              <a:t>LEVY, Jacques et LUSSAULT, Michel (2013). – </a:t>
            </a:r>
            <a:r>
              <a:rPr lang="fr-FR" u="sng" dirty="0" smtClean="0"/>
              <a:t>Dictionnaire de la géographie et de l’espace des sociétés</a:t>
            </a:r>
            <a:r>
              <a:rPr lang="fr-FR" dirty="0" smtClean="0"/>
              <a:t>. Paris, Belin, 1126 p.</a:t>
            </a:r>
          </a:p>
          <a:p>
            <a:pPr algn="just">
              <a:buNone/>
            </a:pPr>
            <a:endParaRPr lang="en-GB" dirty="0" smtClean="0"/>
          </a:p>
          <a:p>
            <a:pPr algn="just"/>
            <a:r>
              <a:rPr lang="fr-FR" dirty="0" smtClean="0"/>
              <a:t>LUSSAULT, Michel (2013). – </a:t>
            </a:r>
            <a:r>
              <a:rPr lang="fr-FR" u="sng" dirty="0" smtClean="0"/>
              <a:t>L’avènement du Monde. Essai sur l’habitation humaine de la Terre</a:t>
            </a:r>
            <a:r>
              <a:rPr lang="fr-FR" dirty="0" smtClean="0"/>
              <a:t>. Paris, Coll. La couleur des idées, Seuil, 298 p.</a:t>
            </a:r>
            <a:endParaRPr lang="en-GB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ln w="47625">
            <a:solidFill>
              <a:schemeClr val="tx1"/>
            </a:solidFill>
          </a:ln>
        </p:spPr>
        <p:txBody>
          <a:bodyPr/>
          <a:lstStyle/>
          <a:p>
            <a:r>
              <a:rPr lang="fr-FR" dirty="0" smtClean="0"/>
              <a:t>Compléments didactiques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Lien entre les propos théoriques (scientifiques) et le programme de géographie de CM (cycle 3)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4 axes (progressifs) de travail dans le programme de géographie de CM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60074"/>
            <a:ext cx="8229600" cy="39660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/>
              <a:t>Les élèves pratiquent le </a:t>
            </a:r>
            <a:r>
              <a:rPr lang="fr-FR" b="1" dirty="0" smtClean="0">
                <a:solidFill>
                  <a:srgbClr val="0000FF"/>
                </a:solidFill>
              </a:rPr>
              <a:t>raisonnement géographique</a:t>
            </a:r>
            <a:r>
              <a:rPr lang="fr-FR" b="1" dirty="0" smtClean="0"/>
              <a:t> </a:t>
            </a:r>
            <a:r>
              <a:rPr lang="fr-FR" dirty="0" smtClean="0"/>
              <a:t>par : </a:t>
            </a:r>
          </a:p>
          <a:p>
            <a:pPr marL="0" indent="0" algn="just">
              <a:buNone/>
            </a:pPr>
            <a:r>
              <a:rPr lang="fr-FR" dirty="0" smtClean="0"/>
              <a:t>	la </a:t>
            </a:r>
            <a:r>
              <a:rPr lang="fr-FR" dirty="0" smtClean="0"/>
              <a:t>découverte (l’observation), </a:t>
            </a: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	l’analyse et </a:t>
            </a:r>
          </a:p>
          <a:p>
            <a:pPr marL="0" indent="0" algn="just">
              <a:buNone/>
            </a:pPr>
            <a:r>
              <a:rPr lang="fr-FR" dirty="0" smtClean="0"/>
              <a:t>	la compréhension </a:t>
            </a:r>
          </a:p>
          <a:p>
            <a:pPr marL="0" indent="0" algn="just">
              <a:buNone/>
            </a:pPr>
            <a:r>
              <a:rPr lang="fr-FR" dirty="0" smtClean="0"/>
              <a:t>des </a:t>
            </a:r>
            <a:r>
              <a:rPr lang="fr-FR" b="1" dirty="0" smtClean="0"/>
              <a:t>relations dynamiques entre les habitants et les lieux </a:t>
            </a:r>
            <a:r>
              <a:rPr lang="fr-FR" dirty="0" smtClean="0"/>
              <a:t>dont ils ont la pratique.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Axe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82653"/>
            <a:ext cx="8229600" cy="3743510"/>
          </a:xfrm>
        </p:spPr>
        <p:txBody>
          <a:bodyPr/>
          <a:lstStyle/>
          <a:p>
            <a:pPr marL="0" indent="0" algn="just">
              <a:buNone/>
            </a:pPr>
            <a:r>
              <a:rPr lang="fr-FR" b="1" dirty="0" smtClean="0"/>
              <a:t>Habiter renvoie d’abord à l’habitat, première dimension de l’habiter </a:t>
            </a:r>
            <a:r>
              <a:rPr lang="fr-FR" dirty="0" smtClean="0"/>
              <a:t>(formes spatiales </a:t>
            </a:r>
            <a:r>
              <a:rPr lang="fr-FR" dirty="0" smtClean="0"/>
              <a:t>concrètes et observables)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err="1" smtClean="0">
                <a:sym typeface="Wingdings"/>
              </a:rPr>
              <a:t>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Entrée par le paysage</a:t>
            </a:r>
            <a:endParaRPr lang="fr-FR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Axe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82653"/>
            <a:ext cx="8229600" cy="3743510"/>
          </a:xfrm>
        </p:spPr>
        <p:txBody>
          <a:bodyPr/>
          <a:lstStyle/>
          <a:p>
            <a:pPr marL="0" indent="0" algn="just">
              <a:buNone/>
            </a:pPr>
            <a:r>
              <a:rPr lang="fr-FR" b="1" dirty="0" smtClean="0"/>
              <a:t>Habiter un lieu, une ville, un village, c’est le « pratiquer » </a:t>
            </a:r>
            <a:r>
              <a:rPr lang="fr-FR" dirty="0" smtClean="0"/>
              <a:t>(y accomplir les actes du quotidien, le parcourir, en connaître les fonctions et les réseaux)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err="1" smtClean="0">
                <a:sym typeface="Wingdings"/>
              </a:rPr>
              <a:t>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Entrée par les plans, les cartes, les SIG</a:t>
            </a:r>
            <a:endParaRPr lang="fr-FR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Axe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2056" y="2183080"/>
            <a:ext cx="8686800" cy="407620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b="1" dirty="0" smtClean="0"/>
              <a:t>Habiter, c’est habiter en société, cohabiter </a:t>
            </a:r>
            <a:r>
              <a:rPr lang="fr-FR" dirty="0" smtClean="0"/>
              <a:t>(aménagements de tous types, manifestations de l’appropriation et de la transformation du lieu habité par un groupe social : </a:t>
            </a:r>
            <a:r>
              <a:rPr lang="fr-FR" u="sng" dirty="0" smtClean="0"/>
              <a:t>l’espace est un produit social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ym typeface="Wingdings"/>
              </a:rPr>
              <a:t> 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Etude de cas mettant en jeu différents acteurs </a:t>
            </a:r>
            <a:r>
              <a:rPr lang="fr-FR" dirty="0" smtClean="0">
                <a:sym typeface="Wingdings"/>
              </a:rPr>
              <a:t>(qui coopèrent et/ou entrent en conflit pour un usage ou un aménagement spatial)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Axe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78261"/>
            <a:ext cx="8229600" cy="40479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dirty="0" smtClean="0"/>
              <a:t>Les individus et les groupes sociaux n’habitent pas le même lieu de la même manière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err="1" smtClean="0">
                <a:sym typeface="Wingdings"/>
              </a:rPr>
              <a:t>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arts, littérature et films </a:t>
            </a:r>
            <a:r>
              <a:rPr lang="fr-FR" dirty="0" smtClean="0">
                <a:sym typeface="Wingdings"/>
              </a:rPr>
              <a:t>(documentaires, fictions) offrent des possibilités pour aborder la question des modes d’habiter et de leurs 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représentations</a:t>
            </a:r>
            <a:endParaRPr lang="fr-FR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665" y="944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Une tentative de réponse scientifique aux transformations du Monde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59" y="5977255"/>
            <a:ext cx="8484766" cy="95515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err="1" smtClean="0">
                <a:sym typeface="Wingdings"/>
              </a:rPr>
              <a:t>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>
                <a:sym typeface="Wingdings"/>
              </a:rPr>
              <a:t>Constat </a:t>
            </a:r>
            <a:r>
              <a:rPr lang="fr-FR" dirty="0" smtClean="0"/>
              <a:t>d’un «</a:t>
            </a:r>
            <a:r>
              <a:rPr lang="fr-FR" dirty="0" smtClean="0"/>
              <a:t> </a:t>
            </a:r>
            <a:r>
              <a:rPr lang="fr-FR" i="1" dirty="0" smtClean="0">
                <a:solidFill>
                  <a:srgbClr val="008000"/>
                </a:solidFill>
              </a:rPr>
              <a:t>tournant spatial des sociétés</a:t>
            </a:r>
            <a:r>
              <a:rPr lang="fr-FR" dirty="0" smtClean="0"/>
              <a:t> » (</a:t>
            </a:r>
            <a:r>
              <a:rPr lang="fr-FR" dirty="0" err="1" smtClean="0"/>
              <a:t>Lussault</a:t>
            </a:r>
            <a:r>
              <a:rPr lang="fr-FR" dirty="0" smtClean="0"/>
              <a:t>, 2013) : </a:t>
            </a:r>
            <a:r>
              <a:rPr lang="fr-FR" b="1" dirty="0" smtClean="0"/>
              <a:t>le mode d’habiter</a:t>
            </a:r>
            <a:r>
              <a:rPr lang="fr-FR" b="1" dirty="0" smtClean="0"/>
              <a:t> a radicalement changé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063047" y="2107920"/>
            <a:ext cx="2109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HABITER</a:t>
            </a:r>
          </a:p>
          <a:p>
            <a:pPr algn="ctr"/>
            <a:r>
              <a:rPr lang="fr-FR" dirty="0" smtClean="0"/>
              <a:t>« </a:t>
            </a:r>
            <a:r>
              <a:rPr lang="fr-FR" i="1" dirty="0" smtClean="0">
                <a:solidFill>
                  <a:srgbClr val="008000"/>
                </a:solidFill>
              </a:rPr>
              <a:t>sociétés à habitants mobiles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2373" y="1520129"/>
            <a:ext cx="33479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 smtClean="0">
                <a:solidFill>
                  <a:srgbClr val="0000FF"/>
                </a:solidFill>
              </a:rPr>
              <a:t>URBANITE</a:t>
            </a:r>
          </a:p>
          <a:p>
            <a:pPr algn="r"/>
            <a:r>
              <a:rPr lang="fr-FR" b="1" dirty="0" smtClean="0">
                <a:solidFill>
                  <a:srgbClr val="0000FF"/>
                </a:solidFill>
              </a:rPr>
              <a:t>URBANISATION</a:t>
            </a:r>
          </a:p>
          <a:p>
            <a:pPr algn="r"/>
            <a:r>
              <a:rPr lang="fr-FR" dirty="0" smtClean="0"/>
              <a:t>(triomphe du mode de vie urbain</a:t>
            </a:r>
          </a:p>
          <a:p>
            <a:pPr algn="r"/>
            <a:r>
              <a:rPr lang="fr-FR" dirty="0" smtClean="0"/>
              <a:t>jusque dans les campagnes)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997341" y="1520129"/>
            <a:ext cx="1595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00FF"/>
                </a:solidFill>
              </a:rPr>
              <a:t>MOBILITES</a:t>
            </a:r>
          </a:p>
          <a:p>
            <a:pPr>
              <a:buFontTx/>
              <a:buChar char="-"/>
            </a:pPr>
            <a:r>
              <a:rPr lang="fr-FR" dirty="0" smtClean="0"/>
              <a:t>Multiplication</a:t>
            </a:r>
          </a:p>
          <a:p>
            <a:pPr>
              <a:buFontTx/>
              <a:buChar char="-"/>
            </a:pPr>
            <a:r>
              <a:rPr lang="fr-FR" dirty="0" smtClean="0"/>
              <a:t>Généralisation</a:t>
            </a:r>
          </a:p>
          <a:p>
            <a:pPr>
              <a:buFontTx/>
              <a:buChar char="-"/>
            </a:pPr>
            <a:r>
              <a:rPr lang="fr-FR" dirty="0" smtClean="0"/>
              <a:t>Diversification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29525" y="4579720"/>
            <a:ext cx="35594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00FF"/>
                </a:solidFill>
              </a:rPr>
              <a:t>MONDIALITE</a:t>
            </a:r>
          </a:p>
          <a:p>
            <a:r>
              <a:rPr lang="fr-FR" b="1" dirty="0" smtClean="0">
                <a:solidFill>
                  <a:srgbClr val="0000FF"/>
                </a:solidFill>
              </a:rPr>
              <a:t>MONDIALISATION, GLOBALISATION</a:t>
            </a:r>
          </a:p>
          <a:p>
            <a:r>
              <a:rPr lang="fr-FR" dirty="0" smtClean="0"/>
              <a:t>(Monde, dimension unique</a:t>
            </a:r>
          </a:p>
          <a:p>
            <a:r>
              <a:rPr lang="fr-FR" dirty="0" smtClean="0"/>
              <a:t>de l’humanité habitante)</a:t>
            </a:r>
            <a:endParaRPr lang="fr-FR" dirty="0"/>
          </a:p>
        </p:txBody>
      </p:sp>
      <p:sp>
        <p:nvSpPr>
          <p:cNvPr id="8" name="Triangle isocèle 7"/>
          <p:cNvSpPr/>
          <p:nvPr/>
        </p:nvSpPr>
        <p:spPr>
          <a:xfrm rot="10800000">
            <a:off x="3622253" y="2107920"/>
            <a:ext cx="2976278" cy="2204398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3325519" y="1520129"/>
            <a:ext cx="593466" cy="58779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414370" y="1520129"/>
            <a:ext cx="593466" cy="587791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793071" y="4312318"/>
            <a:ext cx="593466" cy="587791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471422" y="16293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6577541" y="16293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4934161" y="439005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3373" y="274638"/>
            <a:ext cx="8669088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Une relation nouvelle à l’espace (et au temps) qualifiée de « </a:t>
            </a:r>
            <a:r>
              <a:rPr lang="fr-FR" b="1" i="1" dirty="0" err="1" smtClean="0">
                <a:solidFill>
                  <a:srgbClr val="008000"/>
                </a:solidFill>
              </a:rPr>
              <a:t>post-sédentaire</a:t>
            </a:r>
            <a:r>
              <a:rPr lang="fr-FR" b="1" dirty="0" smtClean="0"/>
              <a:t> »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52306"/>
            <a:ext cx="8229600" cy="417385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fr-FR" dirty="0" err="1" smtClean="0">
                <a:sym typeface="Wingdings"/>
              </a:rPr>
              <a:t>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/>
              <a:t>Un processus de « </a:t>
            </a:r>
            <a:r>
              <a:rPr lang="fr-FR" dirty="0" err="1" smtClean="0"/>
              <a:t>décommunautarisation</a:t>
            </a:r>
            <a:r>
              <a:rPr lang="fr-FR" dirty="0" smtClean="0"/>
              <a:t>  » de l’espace : les « lieux » et les « territoires » ne peuvent plus être conçus comme immobiles</a:t>
            </a:r>
          </a:p>
          <a:p>
            <a:endParaRPr lang="fr-FR" dirty="0" smtClean="0"/>
          </a:p>
          <a:p>
            <a:pPr algn="just">
              <a:buNone/>
            </a:pPr>
            <a:r>
              <a:rPr lang="fr-FR" dirty="0" err="1" smtClean="0">
                <a:sym typeface="Wingdings"/>
              </a:rPr>
              <a:t>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/>
              <a:t>Les relations entre couples auparavant antagonistes et exclusifs doivent être repensées : station et mouvement, pays et </a:t>
            </a:r>
            <a:r>
              <a:rPr lang="fr-FR" dirty="0" err="1" smtClean="0"/>
              <a:t>oekoumène</a:t>
            </a:r>
            <a:r>
              <a:rPr lang="fr-FR" dirty="0" smtClean="0"/>
              <a:t>, lieu et mobilité, territoire et réseau…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fr-FR" b="1" dirty="0" smtClean="0"/>
              <a:t>Habiter, un concept pluridisciplinaire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178613"/>
            <a:ext cx="8487229" cy="3947549"/>
          </a:xfrm>
        </p:spPr>
        <p:txBody>
          <a:bodyPr/>
          <a:lstStyle/>
          <a:p>
            <a:pPr algn="just"/>
            <a:r>
              <a:rPr lang="fr-FR" dirty="0"/>
              <a:t>q</a:t>
            </a:r>
            <a:r>
              <a:rPr lang="fr-FR" dirty="0" smtClean="0"/>
              <a:t>ui intéresse depuis longtemps l’anthropologie, l’architecture, la géographie, l’histoire, la philosophie, la sociologie, l’urbanisme…</a:t>
            </a:r>
          </a:p>
          <a:p>
            <a:endParaRPr lang="fr-FR" dirty="0" smtClean="0"/>
          </a:p>
          <a:p>
            <a:pPr algn="just"/>
            <a:r>
              <a:rPr lang="fr-FR" dirty="0"/>
              <a:t>d</a:t>
            </a:r>
            <a:r>
              <a:rPr lang="fr-FR" dirty="0" smtClean="0"/>
              <a:t>ont la </a:t>
            </a:r>
            <a:r>
              <a:rPr lang="fr-FR" b="1" dirty="0" smtClean="0"/>
              <a:t>conceptualisation</a:t>
            </a:r>
            <a:r>
              <a:rPr lang="fr-FR" dirty="0" smtClean="0"/>
              <a:t> a été réalisée par divers courants intellectuels contemporains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328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1) La phénoménologie* ontologique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53280" cy="503344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Dans la philosophie d’Heidegger tournée vers la quête de l’être, </a:t>
            </a:r>
          </a:p>
          <a:p>
            <a:pPr>
              <a:buFontTx/>
              <a:buChar char="-"/>
            </a:pPr>
            <a:r>
              <a:rPr lang="fr-FR" dirty="0" smtClean="0"/>
              <a:t>l’espace contient l’homme lequel s’approprie l’espace</a:t>
            </a:r>
          </a:p>
          <a:p>
            <a:pPr>
              <a:buFontTx/>
              <a:buChar char="-"/>
            </a:pPr>
            <a:r>
              <a:rPr lang="fr-FR" dirty="0" smtClean="0"/>
              <a:t>L’homme habite l’espace, l’espace habite l’homme</a:t>
            </a:r>
          </a:p>
          <a:p>
            <a:pPr>
              <a:buNone/>
            </a:pPr>
            <a:r>
              <a:rPr lang="fr-FR" u="sng" dirty="0" smtClean="0"/>
              <a:t>Habiter est une activité primordiale, constitutive de l’être humain</a:t>
            </a:r>
          </a:p>
          <a:p>
            <a:pPr>
              <a:buNone/>
            </a:pPr>
            <a:r>
              <a:rPr lang="fr-FR" b="1" dirty="0" smtClean="0">
                <a:solidFill>
                  <a:srgbClr val="0000FF"/>
                </a:solidFill>
              </a:rPr>
              <a:t>Habiter, c’est être </a:t>
            </a:r>
            <a:r>
              <a:rPr lang="fr-FR" b="1" dirty="0" smtClean="0"/>
              <a:t>dans la terre (idée d’ancrage d’Heidegger), </a:t>
            </a:r>
            <a:r>
              <a:rPr lang="fr-FR" b="1" dirty="0" smtClean="0">
                <a:solidFill>
                  <a:srgbClr val="0000FF"/>
                </a:solidFill>
              </a:rPr>
              <a:t>dans le Monde </a:t>
            </a:r>
            <a:r>
              <a:rPr lang="fr-FR" b="1" dirty="0" smtClean="0"/>
              <a:t>(idée actuelle)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2) La phénoménologie* de la perception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7136"/>
            <a:ext cx="8523514" cy="2598578"/>
          </a:xfrm>
        </p:spPr>
        <p:txBody>
          <a:bodyPr>
            <a:normAutofit/>
          </a:bodyPr>
          <a:lstStyle/>
          <a:p>
            <a:r>
              <a:rPr lang="fr-FR" dirty="0" smtClean="0"/>
              <a:t>Pour les philosophes français Merleau-Ponty et Bachelard, 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0000FF"/>
                </a:solidFill>
              </a:rPr>
              <a:t>Habiter c’est ressentir </a:t>
            </a:r>
            <a:r>
              <a:rPr lang="fr-FR" dirty="0" smtClean="0">
                <a:solidFill>
                  <a:srgbClr val="0000FF"/>
                </a:solidFill>
              </a:rPr>
              <a:t>(des </a:t>
            </a:r>
            <a:r>
              <a:rPr lang="fr-FR" b="1" dirty="0" smtClean="0">
                <a:solidFill>
                  <a:srgbClr val="0000FF"/>
                </a:solidFill>
              </a:rPr>
              <a:t>émotions</a:t>
            </a:r>
            <a:r>
              <a:rPr lang="fr-FR" dirty="0" smtClean="0">
                <a:solidFill>
                  <a:srgbClr val="0000FF"/>
                </a:solidFill>
              </a:rPr>
              <a:t> en relation avec des </a:t>
            </a:r>
            <a:r>
              <a:rPr lang="fr-FR" b="1" dirty="0" smtClean="0">
                <a:solidFill>
                  <a:srgbClr val="0000FF"/>
                </a:solidFill>
              </a:rPr>
              <a:t>représentations mentales de l’espace</a:t>
            </a:r>
            <a:r>
              <a:rPr lang="fr-FR" dirty="0" smtClean="0">
                <a:solidFill>
                  <a:srgbClr val="0000FF"/>
                </a:solidFill>
              </a:rPr>
              <a:t>)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45753" y="5485110"/>
            <a:ext cx="8261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* La phénoménologie est l’étude des phénomènes : elle se fonde sur l’analyse directe de l’expérience vécue par le sujet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fr-FR" b="1" dirty="0" smtClean="0"/>
              <a:t>3) La géographie « radicale »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6223"/>
            <a:ext cx="8229600" cy="4505145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Pour les géographes français engagés (marxistes), Henri </a:t>
            </a:r>
            <a:r>
              <a:rPr lang="fr-FR" dirty="0" err="1" smtClean="0"/>
              <a:t>Lefèbvre</a:t>
            </a:r>
            <a:r>
              <a:rPr lang="fr-FR" dirty="0" smtClean="0"/>
              <a:t> et Pierre Georges,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just">
              <a:buNone/>
            </a:pPr>
            <a:r>
              <a:rPr lang="fr-FR" dirty="0" smtClean="0"/>
              <a:t>- </a:t>
            </a:r>
            <a:r>
              <a:rPr lang="fr-FR" dirty="0" smtClean="0"/>
              <a:t>l’homme est un </a:t>
            </a:r>
            <a:r>
              <a:rPr lang="fr-FR" dirty="0" smtClean="0"/>
              <a:t>être social qui</a:t>
            </a:r>
            <a:r>
              <a:rPr lang="fr-FR" dirty="0" smtClean="0"/>
              <a:t> </a:t>
            </a:r>
            <a:r>
              <a:rPr lang="fr-FR" b="1" dirty="0" smtClean="0"/>
              <a:t>cohabite</a:t>
            </a:r>
            <a:r>
              <a:rPr lang="fr-FR" dirty="0" smtClean="0"/>
              <a:t> avec les autres hommes (coopération, mais aussi conflit), </a:t>
            </a:r>
          </a:p>
          <a:p>
            <a:pPr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b="1" dirty="0" smtClean="0">
                <a:solidFill>
                  <a:srgbClr val="0000FF"/>
                </a:solidFill>
              </a:rPr>
              <a:t>Habiter</a:t>
            </a:r>
            <a:r>
              <a:rPr lang="fr-FR" b="1" dirty="0" smtClean="0">
                <a:solidFill>
                  <a:srgbClr val="0000FF"/>
                </a:solidFill>
              </a:rPr>
              <a:t> c’est cohabiter </a:t>
            </a:r>
            <a:r>
              <a:rPr lang="fr-FR" dirty="0" smtClean="0"/>
              <a:t>(</a:t>
            </a:r>
            <a:r>
              <a:rPr lang="fr-FR" dirty="0" smtClean="0"/>
              <a:t>en lien avec la </a:t>
            </a:r>
            <a:r>
              <a:rPr lang="fr-FR" b="1" dirty="0" smtClean="0"/>
              <a:t>collectivité</a:t>
            </a:r>
            <a:r>
              <a:rPr lang="fr-FR" dirty="0" smtClean="0"/>
              <a:t>)</a:t>
            </a:r>
            <a:r>
              <a:rPr lang="fr-FR" b="1" dirty="0" smtClean="0"/>
              <a:t>, </a:t>
            </a:r>
            <a:r>
              <a:rPr lang="fr-FR" dirty="0" smtClean="0"/>
              <a:t>c’est-à-dire </a:t>
            </a:r>
            <a:r>
              <a:rPr lang="fr-FR" dirty="0" smtClean="0"/>
              <a:t>négocier mais aussi lutter</a:t>
            </a:r>
            <a:r>
              <a:rPr lang="fr-FR" b="1" dirty="0" smtClean="0"/>
              <a:t>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6452"/>
            <a:ext cx="8229600" cy="1143000"/>
          </a:xfrm>
        </p:spPr>
        <p:txBody>
          <a:bodyPr/>
          <a:lstStyle/>
          <a:p>
            <a:r>
              <a:rPr lang="fr-FR" b="1" dirty="0" smtClean="0"/>
              <a:t>4) La philosophie pragmatiste*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2487" y="1279452"/>
            <a:ext cx="8464313" cy="4846711"/>
          </a:xfrm>
        </p:spPr>
        <p:txBody>
          <a:bodyPr/>
          <a:lstStyle/>
          <a:p>
            <a:pPr marL="0" indent="0"/>
            <a:r>
              <a:rPr lang="fr-FR" dirty="0" smtClean="0"/>
              <a:t> </a:t>
            </a:r>
            <a:r>
              <a:rPr lang="fr-FR" sz="3000" dirty="0" smtClean="0"/>
              <a:t>Selon le géographe Michel </a:t>
            </a:r>
            <a:r>
              <a:rPr lang="fr-FR" sz="3000" dirty="0" err="1" smtClean="0"/>
              <a:t>Lussault</a:t>
            </a:r>
            <a:r>
              <a:rPr lang="fr-FR" sz="3000" dirty="0" smtClean="0"/>
              <a:t>, le « </a:t>
            </a:r>
            <a:r>
              <a:rPr lang="fr-FR" sz="3000" b="1" dirty="0" smtClean="0"/>
              <a:t>pragmatisme spatial</a:t>
            </a:r>
            <a:r>
              <a:rPr lang="fr-FR" sz="3000" dirty="0" smtClean="0"/>
              <a:t> » repose « sur l’observation des réalités » (</a:t>
            </a:r>
            <a:r>
              <a:rPr lang="fr-FR" sz="3000" b="1" dirty="0" smtClean="0">
                <a:solidFill>
                  <a:srgbClr val="0000FF"/>
                </a:solidFill>
              </a:rPr>
              <a:t>les pratiques spatiales</a:t>
            </a:r>
            <a:r>
              <a:rPr lang="fr-FR" sz="3000" dirty="0" smtClean="0"/>
              <a:t>) :</a:t>
            </a:r>
          </a:p>
          <a:p>
            <a:pPr marL="0" indent="0">
              <a:spcBef>
                <a:spcPts val="0"/>
              </a:spcBef>
              <a:buNone/>
            </a:pPr>
            <a:endParaRPr lang="fr-FR" sz="3000" dirty="0" smtClean="0"/>
          </a:p>
          <a:p>
            <a:pPr marL="0" indent="0" algn="just">
              <a:buNone/>
            </a:pPr>
            <a:r>
              <a:rPr lang="fr-FR" dirty="0" smtClean="0"/>
              <a:t>« </a:t>
            </a:r>
            <a:r>
              <a:rPr lang="fr-FR" b="1" i="1" dirty="0" smtClean="0">
                <a:solidFill>
                  <a:srgbClr val="008000"/>
                </a:solidFill>
              </a:rPr>
              <a:t>l’habiter</a:t>
            </a:r>
            <a:r>
              <a:rPr lang="fr-FR" i="1" dirty="0" smtClean="0">
                <a:solidFill>
                  <a:srgbClr val="008000"/>
                </a:solidFill>
              </a:rPr>
              <a:t>, c’est la spatialité typique des individus et des groupes. Il se caractérise par </a:t>
            </a:r>
            <a:r>
              <a:rPr lang="fr-FR" b="1" i="1" dirty="0" smtClean="0">
                <a:solidFill>
                  <a:srgbClr val="008000"/>
                </a:solidFill>
              </a:rPr>
              <a:t>une forte interactivité entre ceux-ci et l’espace </a:t>
            </a:r>
            <a:r>
              <a:rPr lang="fr-FR" i="1" dirty="0" smtClean="0">
                <a:solidFill>
                  <a:srgbClr val="008000"/>
                </a:solidFill>
              </a:rPr>
              <a:t>dans lequel ils évoluent</a:t>
            </a:r>
            <a:r>
              <a:rPr lang="fr-FR" dirty="0" smtClean="0"/>
              <a:t> ».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36690" y="5548814"/>
            <a:ext cx="853724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* Le pragmatisme est une école philosophique selon laquelle </a:t>
            </a:r>
            <a:r>
              <a:rPr lang="fr-FR" sz="2400" u="sng" dirty="0" smtClean="0"/>
              <a:t>n’est vrai que ce qui a des conséquences réelles dans le monde</a:t>
            </a:r>
            <a:r>
              <a:rPr lang="fr-FR" sz="2400" dirty="0" smtClean="0"/>
              <a:t> : le pragmatisme est tourné vers </a:t>
            </a:r>
            <a:r>
              <a:rPr lang="fr-FR" sz="2400" u="sng" dirty="0" smtClean="0"/>
              <a:t>l’enquête (sur le terrain</a:t>
            </a:r>
            <a:r>
              <a:rPr lang="fr-FR" sz="2400" dirty="0" smtClean="0"/>
              <a:t>)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6452"/>
            <a:ext cx="8229600" cy="1143000"/>
          </a:xfrm>
        </p:spPr>
        <p:txBody>
          <a:bodyPr/>
          <a:lstStyle/>
          <a:p>
            <a:r>
              <a:rPr lang="fr-FR" b="1" dirty="0" smtClean="0"/>
              <a:t>4) La philosophie pragmatiste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06500"/>
            <a:ext cx="8537242" cy="5279624"/>
          </a:xfrm>
        </p:spPr>
        <p:txBody>
          <a:bodyPr>
            <a:normAutofit/>
          </a:bodyPr>
          <a:lstStyle/>
          <a:p>
            <a:r>
              <a:rPr lang="fr-FR" dirty="0" smtClean="0"/>
              <a:t>Selon le géographe français Michel </a:t>
            </a:r>
            <a:r>
              <a:rPr lang="fr-FR" dirty="0" err="1" smtClean="0"/>
              <a:t>Lussault</a:t>
            </a:r>
            <a:r>
              <a:rPr lang="fr-FR" dirty="0" smtClean="0"/>
              <a:t>,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0000FF"/>
                </a:solidFill>
              </a:rPr>
              <a:t>Habiter</a:t>
            </a:r>
            <a:r>
              <a:rPr lang="fr-FR" dirty="0" smtClean="0"/>
              <a:t> se traduit par </a:t>
            </a:r>
            <a:r>
              <a:rPr lang="fr-FR" b="1" dirty="0" smtClean="0">
                <a:solidFill>
                  <a:srgbClr val="0000FF"/>
                </a:solidFill>
              </a:rPr>
              <a:t>beaucoup d’actes et de processus </a:t>
            </a:r>
            <a:r>
              <a:rPr lang="fr-FR" b="1" dirty="0" smtClean="0">
                <a:solidFill>
                  <a:srgbClr val="0000FF"/>
                </a:solidFill>
              </a:rPr>
              <a:t>différents</a:t>
            </a:r>
            <a:r>
              <a:rPr lang="fr-FR" dirty="0" smtClean="0"/>
              <a:t> (</a:t>
            </a:r>
            <a:r>
              <a:rPr lang="fr-FR" i="1" dirty="0" smtClean="0">
                <a:solidFill>
                  <a:srgbClr val="FF0000"/>
                </a:solidFill>
              </a:rPr>
              <a:t>pas seulement se loger</a:t>
            </a:r>
            <a:r>
              <a:rPr lang="fr-FR" dirty="0" smtClean="0"/>
              <a:t>),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0000FF"/>
                </a:solidFill>
              </a:rPr>
              <a:t>L’homme</a:t>
            </a:r>
            <a:r>
              <a:rPr lang="fr-FR" dirty="0" smtClean="0">
                <a:solidFill>
                  <a:srgbClr val="0000FF"/>
                </a:solidFill>
              </a:rPr>
              <a:t>,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		</a:t>
            </a:r>
            <a:r>
              <a:rPr lang="fr-FR" u="sng" dirty="0" smtClean="0"/>
              <a:t>seul </a:t>
            </a:r>
            <a:r>
              <a:rPr lang="fr-FR" u="sng" dirty="0" smtClean="0"/>
              <a:t>ou en groupe,</a:t>
            </a:r>
            <a:r>
              <a:rPr lang="fr-FR" u="sng" dirty="0" smtClean="0"/>
              <a:t> </a:t>
            </a:r>
          </a:p>
          <a:p>
            <a:pPr>
              <a:buNone/>
            </a:pPr>
            <a:r>
              <a:rPr lang="fr-FR" dirty="0" smtClean="0"/>
              <a:t>		</a:t>
            </a:r>
            <a:r>
              <a:rPr lang="fr-FR" u="sng" dirty="0" smtClean="0"/>
              <a:t>à </a:t>
            </a:r>
            <a:r>
              <a:rPr lang="fr-FR" u="sng" dirty="0" smtClean="0"/>
              <a:t>titre privé,</a:t>
            </a:r>
            <a:r>
              <a:rPr lang="fr-FR" u="sng" dirty="0" smtClean="0"/>
              <a:t> comme </a:t>
            </a:r>
            <a:r>
              <a:rPr lang="fr-FR" u="sng" dirty="0" smtClean="0"/>
              <a:t>citoyen,</a:t>
            </a:r>
            <a:r>
              <a:rPr lang="fr-FR" u="sng" dirty="0" smtClean="0"/>
              <a:t> </a:t>
            </a:r>
          </a:p>
          <a:p>
            <a:pPr>
              <a:buNone/>
            </a:pPr>
            <a:r>
              <a:rPr lang="fr-FR" dirty="0" smtClean="0"/>
              <a:t>		</a:t>
            </a:r>
            <a:r>
              <a:rPr lang="fr-FR" u="sng" dirty="0" smtClean="0"/>
              <a:t>comme </a:t>
            </a:r>
            <a:r>
              <a:rPr lang="fr-FR" u="sng" dirty="0" smtClean="0"/>
              <a:t>travailleur, comme touriste</a:t>
            </a:r>
            <a:r>
              <a:rPr lang="fr-FR" dirty="0" smtClean="0"/>
              <a:t>,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b="1" dirty="0" smtClean="0"/>
              <a:t>	</a:t>
            </a:r>
            <a:r>
              <a:rPr lang="fr-FR" b="1" dirty="0" smtClean="0">
                <a:solidFill>
                  <a:srgbClr val="0000FF"/>
                </a:solidFill>
              </a:rPr>
              <a:t>fréquente </a:t>
            </a:r>
            <a:r>
              <a:rPr lang="fr-FR" b="1" dirty="0" smtClean="0">
                <a:solidFill>
                  <a:srgbClr val="0000FF"/>
                </a:solidFill>
              </a:rPr>
              <a:t>différents lieux de vie et « habite »</a:t>
            </a:r>
            <a:r>
              <a:rPr lang="fr-FR" b="1" dirty="0" smtClean="0">
                <a:solidFill>
                  <a:srgbClr val="0000FF"/>
                </a:solidFill>
              </a:rPr>
              <a:t> 	des </a:t>
            </a:r>
            <a:r>
              <a:rPr lang="fr-FR" b="1" dirty="0" smtClean="0">
                <a:solidFill>
                  <a:srgbClr val="0000FF"/>
                </a:solidFill>
              </a:rPr>
              <a:t>espaces qu’il modifie</a:t>
            </a:r>
            <a:r>
              <a:rPr lang="fr-FR" dirty="0" smtClean="0">
                <a:solidFill>
                  <a:srgbClr val="0000FF"/>
                </a:solidFill>
              </a:rPr>
              <a:t>.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1099</Words>
  <Application>Microsoft Macintosh PowerPoint</Application>
  <PresentationFormat>Présentation à l'écran (4:3)</PresentationFormat>
  <Paragraphs>106</Paragraphs>
  <Slides>18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Habiter</vt:lpstr>
      <vt:lpstr>Une tentative de réponse scientifique aux transformations du Monde</vt:lpstr>
      <vt:lpstr>Une relation nouvelle à l’espace (et au temps) qualifiée de « post-sédentaire »</vt:lpstr>
      <vt:lpstr>Habiter, un concept pluridisciplinaire</vt:lpstr>
      <vt:lpstr>1) La phénoménologie* ontologique</vt:lpstr>
      <vt:lpstr>2) La phénoménologie* de la perception</vt:lpstr>
      <vt:lpstr>3) La géographie « radicale »</vt:lpstr>
      <vt:lpstr>4) La philosophie pragmatiste*</vt:lpstr>
      <vt:lpstr>4) La philosophie pragmatiste</vt:lpstr>
      <vt:lpstr>« Habiter, c’est se construire en construisant le monde » (Lazzarroti, 2014)</vt:lpstr>
      <vt:lpstr>L’Habiter, dimension géographique de l’humanité</vt:lpstr>
      <vt:lpstr>Diapositive 12</vt:lpstr>
      <vt:lpstr>Compléments didactiques</vt:lpstr>
      <vt:lpstr>4 axes (progressifs) de travail dans le programme de géographie de CM</vt:lpstr>
      <vt:lpstr>Axe 1</vt:lpstr>
      <vt:lpstr>Axe 2</vt:lpstr>
      <vt:lpstr>Axe 3</vt:lpstr>
      <vt:lpstr>Axe 4</vt:lpstr>
    </vt:vector>
  </TitlesOfParts>
  <Company>Iufm Orléans-Tours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du paysage en géographie</dc:title>
  <dc:creator>Jean-Louis LAUBRY</dc:creator>
  <cp:lastModifiedBy>Jean-Louis LAUBRY</cp:lastModifiedBy>
  <cp:revision>89</cp:revision>
  <dcterms:created xsi:type="dcterms:W3CDTF">2020-08-31T09:20:54Z</dcterms:created>
  <dcterms:modified xsi:type="dcterms:W3CDTF">2020-08-31T09:47:22Z</dcterms:modified>
</cp:coreProperties>
</file>