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76" r:id="rId3"/>
    <p:sldId id="341" r:id="rId4"/>
    <p:sldId id="346" r:id="rId5"/>
    <p:sldId id="347" r:id="rId6"/>
    <p:sldId id="348" r:id="rId7"/>
    <p:sldId id="344" r:id="rId8"/>
    <p:sldId id="336" r:id="rId9"/>
    <p:sldId id="338" r:id="rId10"/>
    <p:sldId id="351" r:id="rId11"/>
    <p:sldId id="352" r:id="rId12"/>
    <p:sldId id="350" r:id="rId13"/>
    <p:sldId id="353" r:id="rId14"/>
    <p:sldId id="354" r:id="rId15"/>
    <p:sldId id="355" r:id="rId16"/>
    <p:sldId id="356" r:id="rId17"/>
    <p:sldId id="357" r:id="rId18"/>
    <p:sldId id="28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CHA FONTE" initials="AF" lastIdx="3" clrIdx="0">
    <p:extLst>
      <p:ext uri="{19B8F6BF-5375-455C-9EA6-DF929625EA0E}">
        <p15:presenceInfo xmlns:p15="http://schemas.microsoft.com/office/powerpoint/2012/main" userId="AICHA F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51" d="100"/>
          <a:sy n="51" d="100"/>
        </p:scale>
        <p:origin x="922" y="3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28/01/2021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A7106F0-B59C-4FB9-B56D-73F1CFCD057D}" type="slidenum">
              <a:rPr lang="fr-FR" smtClean="0"/>
              <a:t>3</a:t>
            </a:fld>
            <a:endParaRPr lang="fr-FR"/>
          </a:p>
        </p:txBody>
      </p:sp>
    </p:spTree>
    <p:extLst>
      <p:ext uri="{BB962C8B-B14F-4D97-AF65-F5344CB8AC3E}">
        <p14:creationId xmlns:p14="http://schemas.microsoft.com/office/powerpoint/2010/main" val="302159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A7106F0-B59C-4FB9-B56D-73F1CFCD057D}" type="slidenum">
              <a:rPr lang="fr-FR" smtClean="0"/>
              <a:t>13</a:t>
            </a:fld>
            <a:endParaRPr lang="fr-FR"/>
          </a:p>
        </p:txBody>
      </p:sp>
    </p:spTree>
    <p:extLst>
      <p:ext uri="{BB962C8B-B14F-4D97-AF65-F5344CB8AC3E}">
        <p14:creationId xmlns:p14="http://schemas.microsoft.com/office/powerpoint/2010/main" val="104614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A7106F0-B59C-4FB9-B56D-73F1CFCD057D}" type="slidenum">
              <a:rPr lang="fr-FR" smtClean="0"/>
              <a:t>15</a:t>
            </a:fld>
            <a:endParaRPr lang="fr-FR"/>
          </a:p>
        </p:txBody>
      </p:sp>
    </p:spTree>
    <p:extLst>
      <p:ext uri="{BB962C8B-B14F-4D97-AF65-F5344CB8AC3E}">
        <p14:creationId xmlns:p14="http://schemas.microsoft.com/office/powerpoint/2010/main" val="357403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28/01/2021</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28/01/2021</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28/01/2021</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28/01/2021</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28/01/2021</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28/01/2021</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28/01/2021</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28/01/2021</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28/01/2021</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28/01/2021</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28/01/2021</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28/01/2021</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generationrobots.com/fr/403520-ellipse-2-micro-imu.html" TargetMode="External"/><Relationship Id="rId3" Type="http://schemas.openxmlformats.org/officeDocument/2006/relationships/hyperlink" Target="https://fr.wikipedia.org/wiki/Sp%C3%A9cial:Ouvrages_de_r%C3%A9f%C3%A9rence/2-10-005777-4" TargetMode="External"/><Relationship Id="rId7" Type="http://schemas.openxmlformats.org/officeDocument/2006/relationships/hyperlink" Target="https://fr.wikipedia.org/wiki/Odom%C3%A9trie"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2.xml"/><Relationship Id="rId6" Type="http://schemas.openxmlformats.org/officeDocument/2006/relationships/hyperlink" Target="https://www.generationrobots.com/fr/403520-ellipse-2-micro-imu.html#/147-gyro_range-g4/149-protocol-m1/150-accel_range-a3" TargetMode="External"/><Relationship Id="rId5" Type="http://schemas.openxmlformats.org/officeDocument/2006/relationships/hyperlink" Target="https://www.pm-instrumentation.com/imu-8-centrale-inertielle-6-axes-mems-haute-precision" TargetMode="External"/><Relationship Id="rId4" Type="http://schemas.openxmlformats.org/officeDocument/2006/relationships/hyperlink" Target="https://dewetron-services.com/solutions-de-tests-et-de-mesures/centrale-inertielle-automobile" TargetMode="External"/><Relationship Id="rId9" Type="http://schemas.openxmlformats.org/officeDocument/2006/relationships/hyperlink" Target="https://blog.generationrobots.com/fr/imu-et-robotique-ce-quil-faut-connait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Attitude_(astronautiqu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D1B710-98D4-419F-A78B-3BDD16F7CAE0}"/>
              </a:ext>
            </a:extLst>
          </p:cNvPr>
          <p:cNvSpPr>
            <a:spLocks noGrp="1"/>
          </p:cNvSpPr>
          <p:nvPr>
            <p:ph type="sldNum" sz="quarter" idx="12"/>
          </p:nvPr>
        </p:nvSpPr>
        <p:spPr/>
        <p:txBody>
          <a:bodyPr/>
          <a:lstStyle/>
          <a:p>
            <a:fld id="{3A214FC8-7A6B-454A-ADA5-8A1A54B328A5}" type="slidenum">
              <a:rPr lang="fr-FR" smtClean="0"/>
              <a:t>10</a:t>
            </a:fld>
            <a:endParaRPr lang="fr-FR"/>
          </a:p>
        </p:txBody>
      </p:sp>
      <p:sp>
        <p:nvSpPr>
          <p:cNvPr id="11" name="ZoneTexte 10">
            <a:extLst>
              <a:ext uri="{FF2B5EF4-FFF2-40B4-BE49-F238E27FC236}">
                <a16:creationId xmlns:a16="http://schemas.microsoft.com/office/drawing/2014/main" id="{CDBCFE7B-20DC-44DF-BB33-65645F120590}"/>
              </a:ext>
            </a:extLst>
          </p:cNvPr>
          <p:cNvSpPr txBox="1"/>
          <p:nvPr/>
        </p:nvSpPr>
        <p:spPr>
          <a:xfrm>
            <a:off x="1038068" y="939996"/>
            <a:ext cx="6093500" cy="461665"/>
          </a:xfrm>
          <a:prstGeom prst="rect">
            <a:avLst/>
          </a:prstGeom>
          <a:noFill/>
        </p:spPr>
        <p:txBody>
          <a:bodyPr wrap="square">
            <a:spAutoFit/>
          </a:bodyPr>
          <a:lstStyle/>
          <a:p>
            <a:r>
              <a:rPr lang="fr-FR" sz="2400" b="1" dirty="0">
                <a:solidFill>
                  <a:srgbClr val="0070C0"/>
                </a:solidFill>
              </a:rPr>
              <a:t>4.3. Facteurs d’échelle (erreur de calibration)</a:t>
            </a:r>
          </a:p>
        </p:txBody>
      </p:sp>
      <p:sp>
        <p:nvSpPr>
          <p:cNvPr id="13" name="ZoneTexte 12">
            <a:extLst>
              <a:ext uri="{FF2B5EF4-FFF2-40B4-BE49-F238E27FC236}">
                <a16:creationId xmlns:a16="http://schemas.microsoft.com/office/drawing/2014/main" id="{671E5673-14CA-4129-BCD7-7380A4068522}"/>
              </a:ext>
            </a:extLst>
          </p:cNvPr>
          <p:cNvSpPr txBox="1"/>
          <p:nvPr/>
        </p:nvSpPr>
        <p:spPr>
          <a:xfrm>
            <a:off x="1858779" y="1623407"/>
            <a:ext cx="7674965" cy="2308324"/>
          </a:xfrm>
          <a:prstGeom prst="rect">
            <a:avLst/>
          </a:prstGeom>
          <a:noFill/>
        </p:spPr>
        <p:txBody>
          <a:bodyPr wrap="square">
            <a:spAutoFit/>
          </a:bodyPr>
          <a:lstStyle/>
          <a:p>
            <a:r>
              <a:rPr lang="fr-FR" sz="2400" dirty="0"/>
              <a:t>Ils sont surtout dus:</a:t>
            </a:r>
          </a:p>
          <a:p>
            <a:pPr marL="342900" indent="-342900">
              <a:buFont typeface="Arial" panose="020B0604020202020204" pitchFamily="34" charset="0"/>
              <a:buChar char="•"/>
            </a:pPr>
            <a:r>
              <a:rPr lang="fr-FR" sz="2400" dirty="0"/>
              <a:t> aux erreurs de fabrication ou d’alignement,</a:t>
            </a:r>
          </a:p>
          <a:p>
            <a:pPr marL="342900" indent="-342900">
              <a:buFont typeface="Arial" panose="020B0604020202020204" pitchFamily="34" charset="0"/>
              <a:buChar char="•"/>
            </a:pPr>
            <a:r>
              <a:rPr lang="fr-FR" sz="2400" dirty="0"/>
              <a:t> au vieillissement du capteur, </a:t>
            </a:r>
          </a:p>
          <a:p>
            <a:pPr marL="342900" indent="-342900">
              <a:buFont typeface="Arial" panose="020B0604020202020204" pitchFamily="34" charset="0"/>
              <a:buChar char="•"/>
            </a:pPr>
            <a:r>
              <a:rPr lang="fr-FR" sz="2400" dirty="0"/>
              <a:t>aux non-linéarités </a:t>
            </a:r>
          </a:p>
          <a:p>
            <a:r>
              <a:rPr lang="fr-FR" sz="2400" dirty="0"/>
              <a:t>Ils  n’évoluent pas considérablement. </a:t>
            </a:r>
          </a:p>
          <a:p>
            <a:r>
              <a:rPr lang="fr-FR" sz="2400" dirty="0">
                <a:solidFill>
                  <a:srgbClr val="0070C0"/>
                </a:solidFill>
                <a:sym typeface="Wingdings" panose="05000000000000000000" pitchFamily="2" charset="2"/>
              </a:rPr>
              <a:t> C</a:t>
            </a:r>
            <a:r>
              <a:rPr lang="fr-FR" sz="2400" dirty="0">
                <a:solidFill>
                  <a:srgbClr val="0070C0"/>
                </a:solidFill>
              </a:rPr>
              <a:t>alibration une fois pour toutes dans la plupart des cas.</a:t>
            </a:r>
          </a:p>
        </p:txBody>
      </p:sp>
      <p:sp>
        <p:nvSpPr>
          <p:cNvPr id="15" name="ZoneTexte 14">
            <a:extLst>
              <a:ext uri="{FF2B5EF4-FFF2-40B4-BE49-F238E27FC236}">
                <a16:creationId xmlns:a16="http://schemas.microsoft.com/office/drawing/2014/main" id="{895FF1E9-D49F-45C0-9C25-228671AAFCA5}"/>
              </a:ext>
            </a:extLst>
          </p:cNvPr>
          <p:cNvSpPr txBox="1"/>
          <p:nvPr/>
        </p:nvSpPr>
        <p:spPr>
          <a:xfrm>
            <a:off x="1469035" y="4733298"/>
            <a:ext cx="9599952" cy="1569660"/>
          </a:xfrm>
          <a:prstGeom prst="rect">
            <a:avLst/>
          </a:prstGeom>
          <a:noFill/>
        </p:spPr>
        <p:txBody>
          <a:bodyPr wrap="square">
            <a:spAutoFit/>
          </a:bodyPr>
          <a:lstStyle/>
          <a:p>
            <a:pPr algn="just"/>
            <a:r>
              <a:rPr lang="fr-FR" sz="2400" b="0" i="0" dirty="0">
                <a:solidFill>
                  <a:srgbClr val="202122"/>
                </a:solidFill>
                <a:effectLst/>
              </a:rPr>
              <a:t>Le  plus gros contributeur à l'erreur d'une centrale à inertie est le gyromètre. Ceci est dû au fait qu'il est intégré une fois de plus que l'accéléromètre, donc le biais de mesure de la vitesse angulaire engendre de plus grandes erreurs que le biais d'accélération.</a:t>
            </a:r>
            <a:endParaRPr lang="fr-FR" sz="2400" dirty="0"/>
          </a:p>
        </p:txBody>
      </p:sp>
      <p:sp>
        <p:nvSpPr>
          <p:cNvPr id="16" name="ZoneTexte 15">
            <a:extLst>
              <a:ext uri="{FF2B5EF4-FFF2-40B4-BE49-F238E27FC236}">
                <a16:creationId xmlns:a16="http://schemas.microsoft.com/office/drawing/2014/main" id="{FB6957A9-4145-407B-9CA0-DB4A4531759B}"/>
              </a:ext>
            </a:extLst>
          </p:cNvPr>
          <p:cNvSpPr txBox="1"/>
          <p:nvPr/>
        </p:nvSpPr>
        <p:spPr>
          <a:xfrm>
            <a:off x="785734" y="4080431"/>
            <a:ext cx="6093500" cy="461665"/>
          </a:xfrm>
          <a:prstGeom prst="rect">
            <a:avLst/>
          </a:prstGeom>
          <a:noFill/>
        </p:spPr>
        <p:txBody>
          <a:bodyPr wrap="square">
            <a:spAutoFit/>
          </a:bodyPr>
          <a:lstStyle/>
          <a:p>
            <a:r>
              <a:rPr lang="fr-FR" sz="2400" b="1" dirty="0">
                <a:solidFill>
                  <a:srgbClr val="0070C0"/>
                </a:solidFill>
              </a:rPr>
              <a:t>Remarque:</a:t>
            </a:r>
          </a:p>
        </p:txBody>
      </p:sp>
    </p:spTree>
    <p:extLst>
      <p:ext uri="{BB962C8B-B14F-4D97-AF65-F5344CB8AC3E}">
        <p14:creationId xmlns:p14="http://schemas.microsoft.com/office/powerpoint/2010/main" val="28178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58E66-C40F-412C-8797-61FA32ECDAB4}"/>
              </a:ext>
            </a:extLst>
          </p:cNvPr>
          <p:cNvSpPr>
            <a:spLocks noGrp="1"/>
          </p:cNvSpPr>
          <p:nvPr>
            <p:ph type="title"/>
          </p:nvPr>
        </p:nvSpPr>
        <p:spPr/>
        <p:txBody>
          <a:bodyPr>
            <a:normAutofit/>
          </a:bodyPr>
          <a:lstStyle/>
          <a:p>
            <a:r>
              <a:rPr lang="fr-FR" sz="3200" b="1" dirty="0">
                <a:solidFill>
                  <a:srgbClr val="0070C0"/>
                </a:solidFill>
                <a:latin typeface="+mn-lt"/>
              </a:rPr>
              <a:t>5. Comment minimiser les dérives de l’IMU?</a:t>
            </a:r>
          </a:p>
        </p:txBody>
      </p:sp>
      <p:sp>
        <p:nvSpPr>
          <p:cNvPr id="7" name="Espace réservé du numéro de diapositive 6">
            <a:extLst>
              <a:ext uri="{FF2B5EF4-FFF2-40B4-BE49-F238E27FC236}">
                <a16:creationId xmlns:a16="http://schemas.microsoft.com/office/drawing/2014/main" id="{42438C64-1F80-4120-AEEC-D7DF2CBF35A7}"/>
              </a:ext>
            </a:extLst>
          </p:cNvPr>
          <p:cNvSpPr>
            <a:spLocks noGrp="1"/>
          </p:cNvSpPr>
          <p:nvPr>
            <p:ph type="sldNum" sz="quarter" idx="12"/>
          </p:nvPr>
        </p:nvSpPr>
        <p:spPr/>
        <p:txBody>
          <a:bodyPr/>
          <a:lstStyle/>
          <a:p>
            <a:fld id="{3A214FC8-7A6B-454A-ADA5-8A1A54B328A5}" type="slidenum">
              <a:rPr lang="fr-FR" smtClean="0"/>
              <a:t>11</a:t>
            </a:fld>
            <a:endParaRPr lang="fr-FR"/>
          </a:p>
        </p:txBody>
      </p:sp>
      <p:sp>
        <p:nvSpPr>
          <p:cNvPr id="9" name="ZoneTexte 8">
            <a:extLst>
              <a:ext uri="{FF2B5EF4-FFF2-40B4-BE49-F238E27FC236}">
                <a16:creationId xmlns:a16="http://schemas.microsoft.com/office/drawing/2014/main" id="{99EB78A3-AA6E-421C-9B70-F42FF3DC008B}"/>
              </a:ext>
            </a:extLst>
          </p:cNvPr>
          <p:cNvSpPr txBox="1"/>
          <p:nvPr/>
        </p:nvSpPr>
        <p:spPr>
          <a:xfrm>
            <a:off x="976859" y="1490008"/>
            <a:ext cx="10987451" cy="1938992"/>
          </a:xfrm>
          <a:prstGeom prst="rect">
            <a:avLst/>
          </a:prstGeom>
          <a:noFill/>
        </p:spPr>
        <p:txBody>
          <a:bodyPr wrap="square">
            <a:spAutoFit/>
          </a:bodyPr>
          <a:lstStyle/>
          <a:p>
            <a:r>
              <a:rPr lang="fr-FR" sz="2400" b="0" i="0" dirty="0">
                <a:solidFill>
                  <a:srgbClr val="202122"/>
                </a:solidFill>
                <a:effectLst/>
              </a:rPr>
              <a:t>Pour atteindre une bonne précision, il faut mettre en œuvre:</a:t>
            </a:r>
          </a:p>
          <a:p>
            <a:pPr marL="342900" indent="-342900">
              <a:buFont typeface="Wingdings" panose="05000000000000000000" pitchFamily="2" charset="2"/>
              <a:buChar char="ü"/>
            </a:pPr>
            <a:r>
              <a:rPr lang="fr-FR" sz="2400" b="0" i="0" dirty="0">
                <a:solidFill>
                  <a:srgbClr val="202122"/>
                </a:solidFill>
                <a:effectLst/>
              </a:rPr>
              <a:t> des gyromètres présentant des erreurs n'excédant pas quelques centièmes de °/h </a:t>
            </a:r>
          </a:p>
          <a:p>
            <a:pPr marL="342900" indent="-342900">
              <a:buFont typeface="Wingdings" panose="05000000000000000000" pitchFamily="2" charset="2"/>
              <a:buChar char="ü"/>
            </a:pPr>
            <a:r>
              <a:rPr lang="fr-FR" sz="2400" dirty="0">
                <a:solidFill>
                  <a:srgbClr val="202122"/>
                </a:solidFill>
              </a:rPr>
              <a:t> </a:t>
            </a:r>
            <a:r>
              <a:rPr lang="fr-FR" sz="2400" b="0" i="0" dirty="0">
                <a:solidFill>
                  <a:srgbClr val="202122"/>
                </a:solidFill>
                <a:effectLst/>
              </a:rPr>
              <a:t>des accéléromètres de quelques dizaines de µg d'erreur.</a:t>
            </a:r>
          </a:p>
          <a:p>
            <a:pPr marL="342900" indent="-342900">
              <a:buFont typeface="Wingdings" panose="05000000000000000000" pitchFamily="2" charset="2"/>
              <a:buChar char="ü"/>
            </a:pPr>
            <a:r>
              <a:rPr lang="fr-FR" sz="2400" b="0" i="0" dirty="0">
                <a:solidFill>
                  <a:srgbClr val="202122"/>
                </a:solidFill>
                <a:effectLst/>
              </a:rPr>
              <a:t>Ces capteurs inertiels doivent de plus être acquis à des cadences de plusieurs centaines de hertz.</a:t>
            </a:r>
            <a:endParaRPr lang="fr-FR" sz="2400" dirty="0"/>
          </a:p>
        </p:txBody>
      </p:sp>
      <p:sp>
        <p:nvSpPr>
          <p:cNvPr id="11" name="ZoneTexte 10">
            <a:extLst>
              <a:ext uri="{FF2B5EF4-FFF2-40B4-BE49-F238E27FC236}">
                <a16:creationId xmlns:a16="http://schemas.microsoft.com/office/drawing/2014/main" id="{CC195995-AFE3-4BD0-B44E-53B11AA1A862}"/>
              </a:ext>
            </a:extLst>
          </p:cNvPr>
          <p:cNvSpPr txBox="1"/>
          <p:nvPr/>
        </p:nvSpPr>
        <p:spPr>
          <a:xfrm>
            <a:off x="787322" y="3536802"/>
            <a:ext cx="10867530" cy="461665"/>
          </a:xfrm>
          <a:prstGeom prst="rect">
            <a:avLst/>
          </a:prstGeom>
          <a:noFill/>
        </p:spPr>
        <p:txBody>
          <a:bodyPr wrap="square">
            <a:spAutoFit/>
          </a:bodyPr>
          <a:lstStyle/>
          <a:p>
            <a:r>
              <a:rPr lang="fr-FR" sz="2400" b="1" i="0" dirty="0">
                <a:solidFill>
                  <a:srgbClr val="0070C0"/>
                </a:solidFill>
                <a:effectLst/>
                <a:sym typeface="Wingdings" panose="05000000000000000000" pitchFamily="2" charset="2"/>
              </a:rPr>
              <a:t>  </a:t>
            </a:r>
            <a:r>
              <a:rPr lang="fr-FR" sz="2400" b="1" i="0" dirty="0">
                <a:solidFill>
                  <a:srgbClr val="0070C0"/>
                </a:solidFill>
                <a:effectLst/>
              </a:rPr>
              <a:t>Le coût d'une telle centrale à inertie se chiffre en centaines de milliers de dollars.</a:t>
            </a:r>
            <a:endParaRPr lang="fr-FR" dirty="0"/>
          </a:p>
        </p:txBody>
      </p:sp>
      <p:sp>
        <p:nvSpPr>
          <p:cNvPr id="13" name="ZoneTexte 12">
            <a:extLst>
              <a:ext uri="{FF2B5EF4-FFF2-40B4-BE49-F238E27FC236}">
                <a16:creationId xmlns:a16="http://schemas.microsoft.com/office/drawing/2014/main" id="{697FED47-B5D0-4760-99A1-B923AEA4B519}"/>
              </a:ext>
            </a:extLst>
          </p:cNvPr>
          <p:cNvSpPr txBox="1"/>
          <p:nvPr/>
        </p:nvSpPr>
        <p:spPr>
          <a:xfrm>
            <a:off x="839788" y="4276485"/>
            <a:ext cx="6093500" cy="584775"/>
          </a:xfrm>
          <a:prstGeom prst="rect">
            <a:avLst/>
          </a:prstGeom>
          <a:noFill/>
        </p:spPr>
        <p:txBody>
          <a:bodyPr wrap="square">
            <a:spAutoFit/>
          </a:bodyPr>
          <a:lstStyle/>
          <a:p>
            <a:pPr algn="l"/>
            <a:r>
              <a:rPr lang="fr-FR" sz="3200" b="1" i="0" dirty="0">
                <a:solidFill>
                  <a:srgbClr val="0070C0"/>
                </a:solidFill>
                <a:effectLst/>
              </a:rPr>
              <a:t>6. Hybridation</a:t>
            </a:r>
          </a:p>
        </p:txBody>
      </p:sp>
      <p:sp>
        <p:nvSpPr>
          <p:cNvPr id="15" name="ZoneTexte 14">
            <a:extLst>
              <a:ext uri="{FF2B5EF4-FFF2-40B4-BE49-F238E27FC236}">
                <a16:creationId xmlns:a16="http://schemas.microsoft.com/office/drawing/2014/main" id="{6475E571-C6CB-4AD2-A7C6-480ECEEE34F5}"/>
              </a:ext>
            </a:extLst>
          </p:cNvPr>
          <p:cNvSpPr txBox="1"/>
          <p:nvPr/>
        </p:nvSpPr>
        <p:spPr>
          <a:xfrm>
            <a:off x="1103480" y="4906801"/>
            <a:ext cx="10734207" cy="1569660"/>
          </a:xfrm>
          <a:prstGeom prst="rect">
            <a:avLst/>
          </a:prstGeom>
          <a:noFill/>
        </p:spPr>
        <p:txBody>
          <a:bodyPr wrap="square">
            <a:spAutoFit/>
          </a:bodyPr>
          <a:lstStyle/>
          <a:p>
            <a:pPr algn="just"/>
            <a:r>
              <a:rPr lang="fr-FR" sz="2400" b="0" i="0" dirty="0">
                <a:solidFill>
                  <a:srgbClr val="202122"/>
                </a:solidFill>
                <a:effectLst/>
              </a:rPr>
              <a:t>Plutôt que d'utiliser des capteurs inertiels de très haute performance et donc coûteux, une autre solution pour limiter les dérives d'une centrale à inertie est de mettre en œuvre des algorithmes d'hybridation avec d'autres capteurs que les capteurs inertiels.</a:t>
            </a:r>
            <a:endParaRPr lang="fr-FR" sz="2400" dirty="0"/>
          </a:p>
        </p:txBody>
      </p:sp>
    </p:spTree>
    <p:extLst>
      <p:ext uri="{BB962C8B-B14F-4D97-AF65-F5344CB8AC3E}">
        <p14:creationId xmlns:p14="http://schemas.microsoft.com/office/powerpoint/2010/main" val="51400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6303D80-35CE-423F-99BE-A59FA38D7AC1}"/>
              </a:ext>
            </a:extLst>
          </p:cNvPr>
          <p:cNvSpPr>
            <a:spLocks noGrp="1"/>
          </p:cNvSpPr>
          <p:nvPr>
            <p:ph type="sldNum" sz="quarter" idx="12"/>
          </p:nvPr>
        </p:nvSpPr>
        <p:spPr/>
        <p:txBody>
          <a:bodyPr/>
          <a:lstStyle/>
          <a:p>
            <a:fld id="{3A214FC8-7A6B-454A-ADA5-8A1A54B328A5}" type="slidenum">
              <a:rPr lang="fr-FR" smtClean="0"/>
              <a:t>12</a:t>
            </a:fld>
            <a:endParaRPr lang="fr-FR"/>
          </a:p>
        </p:txBody>
      </p:sp>
      <p:sp>
        <p:nvSpPr>
          <p:cNvPr id="9" name="ZoneTexte 8">
            <a:extLst>
              <a:ext uri="{FF2B5EF4-FFF2-40B4-BE49-F238E27FC236}">
                <a16:creationId xmlns:a16="http://schemas.microsoft.com/office/drawing/2014/main" id="{3E84F563-D117-4A33-8DF2-57D4585398D7}"/>
              </a:ext>
            </a:extLst>
          </p:cNvPr>
          <p:cNvSpPr txBox="1"/>
          <p:nvPr/>
        </p:nvSpPr>
        <p:spPr>
          <a:xfrm>
            <a:off x="439714" y="1180814"/>
            <a:ext cx="10794165" cy="1569660"/>
          </a:xfrm>
          <a:prstGeom prst="rect">
            <a:avLst/>
          </a:prstGeom>
          <a:noFill/>
        </p:spPr>
        <p:txBody>
          <a:bodyPr wrap="square">
            <a:spAutoFit/>
          </a:bodyPr>
          <a:lstStyle/>
          <a:p>
            <a:pPr algn="just"/>
            <a:r>
              <a:rPr lang="fr-FR" sz="2400" b="0" i="0" dirty="0">
                <a:solidFill>
                  <a:srgbClr val="202122"/>
                </a:solidFill>
                <a:effectLst/>
                <a:cs typeface="Arial" panose="020B0604020202020204" pitchFamily="34" charset="0"/>
              </a:rPr>
              <a:t>Un exemple d'algorithme couramment utilisé est le </a:t>
            </a:r>
            <a:r>
              <a:rPr lang="fr-FR" sz="2400" b="1" i="0" dirty="0">
                <a:solidFill>
                  <a:srgbClr val="202122"/>
                </a:solidFill>
                <a:effectLst/>
                <a:cs typeface="Arial" panose="020B0604020202020204" pitchFamily="34" charset="0"/>
              </a:rPr>
              <a:t>filtre de </a:t>
            </a:r>
            <a:r>
              <a:rPr lang="fr-FR" sz="2400" b="1" i="0" dirty="0" err="1">
                <a:solidFill>
                  <a:srgbClr val="202122"/>
                </a:solidFill>
                <a:effectLst/>
                <a:cs typeface="Arial" panose="020B0604020202020204" pitchFamily="34" charset="0"/>
              </a:rPr>
              <a:t>Kalman</a:t>
            </a:r>
            <a:r>
              <a:rPr lang="fr-FR" sz="2400" b="0" i="0" dirty="0">
                <a:solidFill>
                  <a:srgbClr val="202122"/>
                </a:solidFill>
                <a:effectLst/>
                <a:cs typeface="Arial" panose="020B0604020202020204" pitchFamily="34" charset="0"/>
              </a:rPr>
              <a:t>, qui permet d'estimer les biais des différents capteurs grâce à des informations de position ou de vitesse tierces (GPS, capteur de vitesse sol, radar, doppler, odomètre, capteurs de vitesse air…).</a:t>
            </a:r>
          </a:p>
        </p:txBody>
      </p:sp>
      <p:sp>
        <p:nvSpPr>
          <p:cNvPr id="10" name="ZoneTexte 9">
            <a:extLst>
              <a:ext uri="{FF2B5EF4-FFF2-40B4-BE49-F238E27FC236}">
                <a16:creationId xmlns:a16="http://schemas.microsoft.com/office/drawing/2014/main" id="{84AA1FBE-3FF1-4B9E-849F-4B1FFDE6262E}"/>
              </a:ext>
            </a:extLst>
          </p:cNvPr>
          <p:cNvSpPr txBox="1"/>
          <p:nvPr/>
        </p:nvSpPr>
        <p:spPr>
          <a:xfrm>
            <a:off x="559635" y="688998"/>
            <a:ext cx="6093500" cy="584775"/>
          </a:xfrm>
          <a:prstGeom prst="rect">
            <a:avLst/>
          </a:prstGeom>
          <a:noFill/>
        </p:spPr>
        <p:txBody>
          <a:bodyPr wrap="square">
            <a:spAutoFit/>
          </a:bodyPr>
          <a:lstStyle/>
          <a:p>
            <a:pPr algn="l"/>
            <a:r>
              <a:rPr lang="fr-FR" sz="3200" b="1" i="0" dirty="0">
                <a:solidFill>
                  <a:srgbClr val="0070C0"/>
                </a:solidFill>
                <a:effectLst/>
              </a:rPr>
              <a:t>6. Hybridation (suite)</a:t>
            </a:r>
          </a:p>
        </p:txBody>
      </p:sp>
      <p:sp>
        <p:nvSpPr>
          <p:cNvPr id="12" name="ZoneTexte 11">
            <a:extLst>
              <a:ext uri="{FF2B5EF4-FFF2-40B4-BE49-F238E27FC236}">
                <a16:creationId xmlns:a16="http://schemas.microsoft.com/office/drawing/2014/main" id="{7FA97768-B4F4-48B4-AD2F-204936AD9DD8}"/>
              </a:ext>
            </a:extLst>
          </p:cNvPr>
          <p:cNvSpPr txBox="1"/>
          <p:nvPr/>
        </p:nvSpPr>
        <p:spPr>
          <a:xfrm>
            <a:off x="838200" y="5802919"/>
            <a:ext cx="10578057" cy="830997"/>
          </a:xfrm>
          <a:prstGeom prst="rect">
            <a:avLst/>
          </a:prstGeom>
          <a:noFill/>
        </p:spPr>
        <p:txBody>
          <a:bodyPr wrap="square">
            <a:spAutoFit/>
          </a:bodyPr>
          <a:lstStyle/>
          <a:p>
            <a:pPr algn="just"/>
            <a:r>
              <a:rPr lang="fr-FR" sz="2400" b="0" i="0" dirty="0">
                <a:solidFill>
                  <a:srgbClr val="202122"/>
                </a:solidFill>
                <a:effectLst/>
                <a:cs typeface="Arial" panose="020B0604020202020204" pitchFamily="34" charset="0"/>
              </a:rPr>
              <a:t>De telles hybridations permettent d'utiliser des capteurs inertiels bien moins coûteux, en sacrifiant l'indépendance inhérente aux centrales inertielles.</a:t>
            </a:r>
          </a:p>
        </p:txBody>
      </p:sp>
      <p:pic>
        <p:nvPicPr>
          <p:cNvPr id="14" name="Image 13">
            <a:extLst>
              <a:ext uri="{FF2B5EF4-FFF2-40B4-BE49-F238E27FC236}">
                <a16:creationId xmlns:a16="http://schemas.microsoft.com/office/drawing/2014/main" id="{CC1ADF2E-8F69-4527-A023-D6371DE4BE58}"/>
              </a:ext>
            </a:extLst>
          </p:cNvPr>
          <p:cNvPicPr>
            <a:picLocks noChangeAspect="1"/>
          </p:cNvPicPr>
          <p:nvPr/>
        </p:nvPicPr>
        <p:blipFill>
          <a:blip r:embed="rId2"/>
          <a:stretch>
            <a:fillRect/>
          </a:stretch>
        </p:blipFill>
        <p:spPr>
          <a:xfrm>
            <a:off x="2346246" y="2412135"/>
            <a:ext cx="8306282" cy="3390784"/>
          </a:xfrm>
          <a:prstGeom prst="rect">
            <a:avLst/>
          </a:prstGeom>
        </p:spPr>
      </p:pic>
    </p:spTree>
    <p:extLst>
      <p:ext uri="{BB962C8B-B14F-4D97-AF65-F5344CB8AC3E}">
        <p14:creationId xmlns:p14="http://schemas.microsoft.com/office/powerpoint/2010/main" val="411358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B8EBE-E937-41D5-91D4-76B45864220E}"/>
              </a:ext>
            </a:extLst>
          </p:cNvPr>
          <p:cNvSpPr>
            <a:spLocks noGrp="1"/>
          </p:cNvSpPr>
          <p:nvPr>
            <p:ph type="title"/>
          </p:nvPr>
        </p:nvSpPr>
        <p:spPr>
          <a:xfrm>
            <a:off x="1084286" y="315000"/>
            <a:ext cx="10515600" cy="1325563"/>
          </a:xfrm>
        </p:spPr>
        <p:txBody>
          <a:bodyPr>
            <a:normAutofit/>
          </a:bodyPr>
          <a:lstStyle/>
          <a:p>
            <a:r>
              <a:rPr lang="fr-FR" b="1" dirty="0">
                <a:solidFill>
                  <a:srgbClr val="0070C0"/>
                </a:solidFill>
                <a:latin typeface="+mn-lt"/>
              </a:rPr>
              <a:t>L’Odométrie</a:t>
            </a:r>
          </a:p>
        </p:txBody>
      </p:sp>
      <p:sp>
        <p:nvSpPr>
          <p:cNvPr id="3" name="Espace réservé du contenu 2">
            <a:extLst>
              <a:ext uri="{FF2B5EF4-FFF2-40B4-BE49-F238E27FC236}">
                <a16:creationId xmlns:a16="http://schemas.microsoft.com/office/drawing/2014/main" id="{E2800196-5834-46C0-A7BC-3C1F48A06FCB}"/>
              </a:ext>
            </a:extLst>
          </p:cNvPr>
          <p:cNvSpPr>
            <a:spLocks noGrp="1"/>
          </p:cNvSpPr>
          <p:nvPr>
            <p:ph idx="1"/>
          </p:nvPr>
        </p:nvSpPr>
        <p:spPr>
          <a:xfrm>
            <a:off x="708285" y="1996701"/>
            <a:ext cx="6093500" cy="1177406"/>
          </a:xfrm>
        </p:spPr>
        <p:txBody>
          <a:bodyPr>
            <a:normAutofit/>
          </a:bodyPr>
          <a:lstStyle/>
          <a:p>
            <a:pPr algn="just"/>
            <a:r>
              <a:rPr lang="fr-FR" sz="2400" b="0" i="0" dirty="0">
                <a:solidFill>
                  <a:srgbClr val="202122"/>
                </a:solidFill>
                <a:effectLst/>
              </a:rPr>
              <a:t>L’</a:t>
            </a:r>
            <a:r>
              <a:rPr lang="fr-FR" sz="2400" b="1" i="0" dirty="0">
                <a:solidFill>
                  <a:srgbClr val="202122"/>
                </a:solidFill>
                <a:effectLst/>
              </a:rPr>
              <a:t>odométrie</a:t>
            </a:r>
            <a:r>
              <a:rPr lang="fr-FR" sz="2400" b="0" i="0" dirty="0">
                <a:solidFill>
                  <a:srgbClr val="202122"/>
                </a:solidFill>
                <a:effectLst/>
              </a:rPr>
              <a:t> est une technique permettant d'estimer la position d'un véhicule en mouvement.</a:t>
            </a:r>
            <a:endParaRPr lang="fr-FR" sz="2400" dirty="0"/>
          </a:p>
        </p:txBody>
      </p:sp>
      <p:sp>
        <p:nvSpPr>
          <p:cNvPr id="4" name="Espace réservé du numéro de diapositive 3">
            <a:extLst>
              <a:ext uri="{FF2B5EF4-FFF2-40B4-BE49-F238E27FC236}">
                <a16:creationId xmlns:a16="http://schemas.microsoft.com/office/drawing/2014/main" id="{9F8BEEF3-B400-4D40-AD29-E6675AC092BC}"/>
              </a:ext>
            </a:extLst>
          </p:cNvPr>
          <p:cNvSpPr>
            <a:spLocks noGrp="1"/>
          </p:cNvSpPr>
          <p:nvPr>
            <p:ph type="sldNum" sz="quarter" idx="12"/>
          </p:nvPr>
        </p:nvSpPr>
        <p:spPr/>
        <p:txBody>
          <a:bodyPr/>
          <a:lstStyle/>
          <a:p>
            <a:fld id="{3A214FC8-7A6B-454A-ADA5-8A1A54B328A5}" type="slidenum">
              <a:rPr lang="fr-FR" smtClean="0"/>
              <a:t>13</a:t>
            </a:fld>
            <a:endParaRPr lang="fr-FR"/>
          </a:p>
        </p:txBody>
      </p:sp>
      <p:sp>
        <p:nvSpPr>
          <p:cNvPr id="6" name="ZoneTexte 5">
            <a:extLst>
              <a:ext uri="{FF2B5EF4-FFF2-40B4-BE49-F238E27FC236}">
                <a16:creationId xmlns:a16="http://schemas.microsoft.com/office/drawing/2014/main" id="{0627B429-A285-4A58-9CE4-736BF356B0C3}"/>
              </a:ext>
            </a:extLst>
          </p:cNvPr>
          <p:cNvSpPr txBox="1"/>
          <p:nvPr/>
        </p:nvSpPr>
        <p:spPr>
          <a:xfrm>
            <a:off x="828830" y="1309552"/>
            <a:ext cx="6093500" cy="584775"/>
          </a:xfrm>
          <a:prstGeom prst="rect">
            <a:avLst/>
          </a:prstGeom>
          <a:noFill/>
        </p:spPr>
        <p:txBody>
          <a:bodyPr wrap="square">
            <a:spAutoFit/>
          </a:bodyPr>
          <a:lstStyle/>
          <a:p>
            <a:r>
              <a:rPr lang="fr-FR" sz="3200" b="1" dirty="0">
                <a:solidFill>
                  <a:srgbClr val="0070C0"/>
                </a:solidFill>
              </a:rPr>
              <a:t>1. Définition</a:t>
            </a:r>
          </a:p>
        </p:txBody>
      </p:sp>
      <p:sp>
        <p:nvSpPr>
          <p:cNvPr id="8" name="ZoneTexte 7">
            <a:extLst>
              <a:ext uri="{FF2B5EF4-FFF2-40B4-BE49-F238E27FC236}">
                <a16:creationId xmlns:a16="http://schemas.microsoft.com/office/drawing/2014/main" id="{E90D1304-9827-4FC3-9C73-DB261B14EF17}"/>
              </a:ext>
            </a:extLst>
          </p:cNvPr>
          <p:cNvSpPr txBox="1"/>
          <p:nvPr/>
        </p:nvSpPr>
        <p:spPr>
          <a:xfrm>
            <a:off x="1084286" y="3861256"/>
            <a:ext cx="5582588" cy="2677656"/>
          </a:xfrm>
          <a:prstGeom prst="rect">
            <a:avLst/>
          </a:prstGeom>
          <a:noFill/>
        </p:spPr>
        <p:txBody>
          <a:bodyPr wrap="square">
            <a:spAutoFit/>
          </a:bodyPr>
          <a:lstStyle/>
          <a:p>
            <a:pPr algn="just"/>
            <a:r>
              <a:rPr lang="fr-FR" sz="2400" b="0" i="0" dirty="0">
                <a:solidFill>
                  <a:srgbClr val="202122"/>
                </a:solidFill>
                <a:effectLst/>
              </a:rPr>
              <a:t>L'odométrie repose sur la mesure individuelle des déplacements des roues pour reconstituer le mouvement global du robot. En partant d'une position initiale connue et en intégrant les déplacements mesurés, on peut ainsi calculer à chaque instant la position courante du véhicule.</a:t>
            </a:r>
            <a:endParaRPr lang="fr-FR" sz="2400" dirty="0"/>
          </a:p>
        </p:txBody>
      </p:sp>
      <p:sp>
        <p:nvSpPr>
          <p:cNvPr id="9" name="ZoneTexte 8">
            <a:extLst>
              <a:ext uri="{FF2B5EF4-FFF2-40B4-BE49-F238E27FC236}">
                <a16:creationId xmlns:a16="http://schemas.microsoft.com/office/drawing/2014/main" id="{72D5A374-ABBF-40A7-BCD0-C0D8BD1C2881}"/>
              </a:ext>
            </a:extLst>
          </p:cNvPr>
          <p:cNvSpPr txBox="1"/>
          <p:nvPr/>
        </p:nvSpPr>
        <p:spPr>
          <a:xfrm>
            <a:off x="828830" y="3212713"/>
            <a:ext cx="6093500" cy="584775"/>
          </a:xfrm>
          <a:prstGeom prst="rect">
            <a:avLst/>
          </a:prstGeom>
          <a:noFill/>
        </p:spPr>
        <p:txBody>
          <a:bodyPr wrap="square">
            <a:spAutoFit/>
          </a:bodyPr>
          <a:lstStyle/>
          <a:p>
            <a:r>
              <a:rPr lang="fr-FR" sz="3200" b="1" dirty="0">
                <a:solidFill>
                  <a:srgbClr val="0070C0"/>
                </a:solidFill>
              </a:rPr>
              <a:t>2. Principe</a:t>
            </a:r>
          </a:p>
        </p:txBody>
      </p:sp>
      <p:pic>
        <p:nvPicPr>
          <p:cNvPr id="4098" name="Picture 2">
            <a:extLst>
              <a:ext uri="{FF2B5EF4-FFF2-40B4-BE49-F238E27FC236}">
                <a16:creationId xmlns:a16="http://schemas.microsoft.com/office/drawing/2014/main" id="{6D97219C-79AB-4903-A6E7-FA06A05AF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22" y="1359954"/>
            <a:ext cx="4225859" cy="500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5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668DB0-E03F-4F0D-AB0E-BA30E921F937}"/>
              </a:ext>
            </a:extLst>
          </p:cNvPr>
          <p:cNvSpPr>
            <a:spLocks noGrp="1"/>
          </p:cNvSpPr>
          <p:nvPr>
            <p:ph idx="1"/>
          </p:nvPr>
        </p:nvSpPr>
        <p:spPr>
          <a:xfrm>
            <a:off x="838200" y="1825625"/>
            <a:ext cx="10515600" cy="1727044"/>
          </a:xfrm>
        </p:spPr>
        <p:txBody>
          <a:bodyPr>
            <a:normAutofit/>
          </a:bodyPr>
          <a:lstStyle/>
          <a:p>
            <a:pPr algn="just"/>
            <a:r>
              <a:rPr lang="fr-FR" sz="2400" b="0" i="0" dirty="0">
                <a:solidFill>
                  <a:srgbClr val="202122"/>
                </a:solidFill>
                <a:effectLst/>
              </a:rPr>
              <a:t>Pour calculer le mouvement global du robot à partir des mesures odométriques, il est nécessaire de disposer d'un modèle décrivant le déplacement du robot.</a:t>
            </a:r>
          </a:p>
          <a:p>
            <a:pPr algn="just"/>
            <a:r>
              <a:rPr lang="fr-FR" sz="2400" b="0" i="0" dirty="0">
                <a:solidFill>
                  <a:srgbClr val="202122"/>
                </a:solidFill>
                <a:effectLst/>
              </a:rPr>
              <a:t> L'exemple le plus courant en robotique est celui d'un robot dont le déplacement est contrôlé par le différentiel de vitesse entre les deux roues motrices.</a:t>
            </a:r>
            <a:endParaRPr lang="fr-FR" sz="2400" dirty="0"/>
          </a:p>
        </p:txBody>
      </p:sp>
      <p:sp>
        <p:nvSpPr>
          <p:cNvPr id="4" name="Espace réservé du numéro de diapositive 3">
            <a:extLst>
              <a:ext uri="{FF2B5EF4-FFF2-40B4-BE49-F238E27FC236}">
                <a16:creationId xmlns:a16="http://schemas.microsoft.com/office/drawing/2014/main" id="{CBC8DD3C-5BF5-4BEE-BF6B-3918F8593CC2}"/>
              </a:ext>
            </a:extLst>
          </p:cNvPr>
          <p:cNvSpPr>
            <a:spLocks noGrp="1"/>
          </p:cNvSpPr>
          <p:nvPr>
            <p:ph type="sldNum" sz="quarter" idx="12"/>
          </p:nvPr>
        </p:nvSpPr>
        <p:spPr/>
        <p:txBody>
          <a:bodyPr/>
          <a:lstStyle/>
          <a:p>
            <a:fld id="{3A214FC8-7A6B-454A-ADA5-8A1A54B328A5}" type="slidenum">
              <a:rPr lang="fr-FR" smtClean="0"/>
              <a:t>14</a:t>
            </a:fld>
            <a:endParaRPr lang="fr-FR"/>
          </a:p>
        </p:txBody>
      </p:sp>
      <p:sp>
        <p:nvSpPr>
          <p:cNvPr id="6" name="ZoneTexte 5">
            <a:extLst>
              <a:ext uri="{FF2B5EF4-FFF2-40B4-BE49-F238E27FC236}">
                <a16:creationId xmlns:a16="http://schemas.microsoft.com/office/drawing/2014/main" id="{15D07435-36C2-4767-BB42-9C0BEAC3C49A}"/>
              </a:ext>
            </a:extLst>
          </p:cNvPr>
          <p:cNvSpPr txBox="1"/>
          <p:nvPr/>
        </p:nvSpPr>
        <p:spPr>
          <a:xfrm>
            <a:off x="988101" y="1007052"/>
            <a:ext cx="6093500" cy="584775"/>
          </a:xfrm>
          <a:prstGeom prst="rect">
            <a:avLst/>
          </a:prstGeom>
          <a:noFill/>
        </p:spPr>
        <p:txBody>
          <a:bodyPr wrap="square">
            <a:spAutoFit/>
          </a:bodyPr>
          <a:lstStyle/>
          <a:p>
            <a:pPr marL="0" indent="0">
              <a:buNone/>
            </a:pPr>
            <a:r>
              <a:rPr lang="fr-FR" sz="3200" b="1" i="0" dirty="0">
                <a:solidFill>
                  <a:srgbClr val="0070C0"/>
                </a:solidFill>
                <a:effectLst/>
              </a:rPr>
              <a:t>3. Modèle de déplacement</a:t>
            </a:r>
          </a:p>
        </p:txBody>
      </p:sp>
      <p:sp>
        <p:nvSpPr>
          <p:cNvPr id="7" name="ZoneTexte 6">
            <a:extLst>
              <a:ext uri="{FF2B5EF4-FFF2-40B4-BE49-F238E27FC236}">
                <a16:creationId xmlns:a16="http://schemas.microsoft.com/office/drawing/2014/main" id="{689ECDB1-DF56-4D1B-BBBD-451416841C75}"/>
              </a:ext>
            </a:extLst>
          </p:cNvPr>
          <p:cNvSpPr txBox="1"/>
          <p:nvPr/>
        </p:nvSpPr>
        <p:spPr>
          <a:xfrm>
            <a:off x="1272914" y="3552669"/>
            <a:ext cx="3104214" cy="523220"/>
          </a:xfrm>
          <a:prstGeom prst="rect">
            <a:avLst/>
          </a:prstGeom>
          <a:noFill/>
        </p:spPr>
        <p:txBody>
          <a:bodyPr wrap="square">
            <a:spAutoFit/>
          </a:bodyPr>
          <a:lstStyle/>
          <a:p>
            <a:pPr marL="0" indent="0">
              <a:buNone/>
            </a:pPr>
            <a:r>
              <a:rPr lang="fr-FR" sz="2800" b="1" i="0" dirty="0">
                <a:solidFill>
                  <a:srgbClr val="0070C0"/>
                </a:solidFill>
                <a:effectLst/>
              </a:rPr>
              <a:t>3.1. Modèle direct</a:t>
            </a:r>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B0DE9244-E62D-42DB-9374-C138C073C45D}"/>
                  </a:ext>
                </a:extLst>
              </p:cNvPr>
              <p:cNvSpPr txBox="1"/>
              <p:nvPr/>
            </p:nvSpPr>
            <p:spPr>
              <a:xfrm>
                <a:off x="1272914" y="4185540"/>
                <a:ext cx="10314483" cy="1370055"/>
              </a:xfrm>
              <a:prstGeom prst="rect">
                <a:avLst/>
              </a:prstGeom>
              <a:noFill/>
            </p:spPr>
            <p:txBody>
              <a:bodyPr wrap="square">
                <a:spAutoFit/>
              </a:bodyPr>
              <a:lstStyle/>
              <a:p>
                <a:r>
                  <a:rPr lang="fr-FR" sz="2400" b="0" i="0" dirty="0">
                    <a:solidFill>
                      <a:srgbClr val="202122"/>
                    </a:solidFill>
                    <a:effectLst/>
                  </a:rPr>
                  <a:t>Si on suppose que la trajectoire du robot est un cercle de rayon </a:t>
                </a:r>
                <a:r>
                  <a:rPr lang="fr-FR" sz="2400" b="1" i="1" dirty="0">
                    <a:solidFill>
                      <a:srgbClr val="202122"/>
                    </a:solidFill>
                    <a:effectLst/>
                  </a:rPr>
                  <a:t>R</a:t>
                </a:r>
                <a:r>
                  <a:rPr lang="fr-FR" sz="2400" b="0" i="0" dirty="0">
                    <a:solidFill>
                      <a:srgbClr val="202122"/>
                    </a:solidFill>
                    <a:effectLst/>
                  </a:rPr>
                  <a:t> </a:t>
                </a:r>
                <a:r>
                  <a:rPr lang="fr-FR" sz="2400" b="0" i="0" dirty="0">
                    <a:solidFill>
                      <a:srgbClr val="202122"/>
                    </a:solidFill>
                    <a:effectLst/>
                    <a:latin typeface="Arial" panose="020B0604020202020204" pitchFamily="34" charset="0"/>
                  </a:rPr>
                  <a:t> </a:t>
                </a:r>
                <a:r>
                  <a:rPr lang="fr-FR" sz="2400" b="0" i="0" dirty="0">
                    <a:solidFill>
                      <a:srgbClr val="202122"/>
                    </a:solidFill>
                    <a:effectLst/>
                  </a:rPr>
                  <a:t>parcouru à la vitesse angulaire </a:t>
                </a:r>
                <a14:m>
                  <m:oMath xmlns:m="http://schemas.openxmlformats.org/officeDocument/2006/math">
                    <m:f>
                      <m:fPr>
                        <m:ctrlPr>
                          <a:rPr lang="fr-FR" sz="2400" b="1" i="1" smtClean="0">
                            <a:solidFill>
                              <a:srgbClr val="202122"/>
                            </a:solidFill>
                            <a:effectLst/>
                            <a:latin typeface="Cambria Math" panose="02040503050406030204" pitchFamily="18" charset="0"/>
                          </a:rPr>
                        </m:ctrlPr>
                      </m:fPr>
                      <m:num>
                        <m:r>
                          <a:rPr lang="fr-FR" sz="2400" b="1" i="1" smtClean="0">
                            <a:solidFill>
                              <a:srgbClr val="202122"/>
                            </a:solidFill>
                            <a:effectLst/>
                            <a:latin typeface="Cambria Math" panose="02040503050406030204" pitchFamily="18" charset="0"/>
                          </a:rPr>
                          <m:t>𝒅</m:t>
                        </m:r>
                        <m:r>
                          <a:rPr lang="fr-FR" sz="2400" b="1" i="1" smtClean="0">
                            <a:solidFill>
                              <a:srgbClr val="202122"/>
                            </a:solidFill>
                            <a:effectLst/>
                            <a:latin typeface="Cambria Math" panose="02040503050406030204" pitchFamily="18" charset="0"/>
                            <a:ea typeface="Cambria Math" panose="02040503050406030204" pitchFamily="18" charset="0"/>
                          </a:rPr>
                          <m:t>𝜽</m:t>
                        </m:r>
                      </m:num>
                      <m:den>
                        <m:r>
                          <a:rPr lang="fr-FR" sz="2400" b="1" i="1" smtClean="0">
                            <a:solidFill>
                              <a:srgbClr val="202122"/>
                            </a:solidFill>
                            <a:effectLst/>
                            <a:latin typeface="Cambria Math" panose="02040503050406030204" pitchFamily="18" charset="0"/>
                          </a:rPr>
                          <m:t>𝒅𝒕</m:t>
                        </m:r>
                      </m:den>
                    </m:f>
                  </m:oMath>
                </a14:m>
                <a:r>
                  <a:rPr lang="fr-FR" sz="2400" b="1" dirty="0"/>
                  <a:t>  </a:t>
                </a:r>
                <a:r>
                  <a:rPr lang="fr-FR" sz="2400" dirty="0"/>
                  <a:t>(R&gt;0 si  le cercle est parcouru dans le sens trigonométrique), alors on a :</a:t>
                </a:r>
              </a:p>
            </p:txBody>
          </p:sp>
        </mc:Choice>
        <mc:Fallback>
          <p:sp>
            <p:nvSpPr>
              <p:cNvPr id="11" name="ZoneTexte 10">
                <a:extLst>
                  <a:ext uri="{FF2B5EF4-FFF2-40B4-BE49-F238E27FC236}">
                    <a16:creationId xmlns:a16="http://schemas.microsoft.com/office/drawing/2014/main" id="{B0DE9244-E62D-42DB-9374-C138C073C45D}"/>
                  </a:ext>
                </a:extLst>
              </p:cNvPr>
              <p:cNvSpPr txBox="1">
                <a:spLocks noRot="1" noChangeAspect="1" noMove="1" noResize="1" noEditPoints="1" noAdjustHandles="1" noChangeArrowheads="1" noChangeShapeType="1" noTextEdit="1"/>
              </p:cNvSpPr>
              <p:nvPr/>
            </p:nvSpPr>
            <p:spPr>
              <a:xfrm>
                <a:off x="1272914" y="4185540"/>
                <a:ext cx="10314483" cy="1370055"/>
              </a:xfrm>
              <a:prstGeom prst="rect">
                <a:avLst/>
              </a:prstGeom>
              <a:blipFill>
                <a:blip r:embed="rId2"/>
                <a:stretch>
                  <a:fillRect l="-946" t="-3571" r="-355" b="-9375"/>
                </a:stretch>
              </a:blipFill>
            </p:spPr>
            <p:txBody>
              <a:bodyPr/>
              <a:lstStyle/>
              <a:p>
                <a:r>
                  <a:rPr lang="fr-FR">
                    <a:noFill/>
                  </a:rPr>
                  <a:t> </a:t>
                </a:r>
              </a:p>
            </p:txBody>
          </p:sp>
        </mc:Fallback>
      </mc:AlternateContent>
      <p:pic>
        <p:nvPicPr>
          <p:cNvPr id="13" name="Image 12">
            <a:extLst>
              <a:ext uri="{FF2B5EF4-FFF2-40B4-BE49-F238E27FC236}">
                <a16:creationId xmlns:a16="http://schemas.microsoft.com/office/drawing/2014/main" id="{0331AE88-51FE-4794-9C0F-6DBBC14B61D3}"/>
              </a:ext>
            </a:extLst>
          </p:cNvPr>
          <p:cNvPicPr>
            <a:picLocks noChangeAspect="1"/>
          </p:cNvPicPr>
          <p:nvPr/>
        </p:nvPicPr>
        <p:blipFill>
          <a:blip r:embed="rId3"/>
          <a:stretch>
            <a:fillRect/>
          </a:stretch>
        </p:blipFill>
        <p:spPr>
          <a:xfrm>
            <a:off x="4482059" y="5256747"/>
            <a:ext cx="1813809" cy="930158"/>
          </a:xfrm>
          <a:prstGeom prst="rect">
            <a:avLst/>
          </a:prstGeom>
        </p:spPr>
      </p:pic>
    </p:spTree>
    <p:extLst>
      <p:ext uri="{BB962C8B-B14F-4D97-AF65-F5344CB8AC3E}">
        <p14:creationId xmlns:p14="http://schemas.microsoft.com/office/powerpoint/2010/main" val="412005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B4BBC6-D153-4956-8F3A-268E2CB645F1}"/>
              </a:ext>
            </a:extLst>
          </p:cNvPr>
          <p:cNvSpPr>
            <a:spLocks noGrp="1"/>
          </p:cNvSpPr>
          <p:nvPr>
            <p:ph type="sldNum" sz="quarter" idx="12"/>
          </p:nvPr>
        </p:nvSpPr>
        <p:spPr/>
        <p:txBody>
          <a:bodyPr/>
          <a:lstStyle/>
          <a:p>
            <a:fld id="{3A214FC8-7A6B-454A-ADA5-8A1A54B328A5}" type="slidenum">
              <a:rPr lang="fr-FR" smtClean="0"/>
              <a:t>15</a:t>
            </a:fld>
            <a:endParaRPr lang="fr-FR"/>
          </a:p>
        </p:txBody>
      </p:sp>
      <p:sp>
        <p:nvSpPr>
          <p:cNvPr id="5" name="ZoneTexte 4">
            <a:extLst>
              <a:ext uri="{FF2B5EF4-FFF2-40B4-BE49-F238E27FC236}">
                <a16:creationId xmlns:a16="http://schemas.microsoft.com/office/drawing/2014/main" id="{91742632-FF9A-4DE1-85F1-A468AA90AB24}"/>
              </a:ext>
            </a:extLst>
          </p:cNvPr>
          <p:cNvSpPr txBox="1"/>
          <p:nvPr/>
        </p:nvSpPr>
        <p:spPr>
          <a:xfrm>
            <a:off x="523407" y="921963"/>
            <a:ext cx="9579964" cy="461665"/>
          </a:xfrm>
          <a:prstGeom prst="rect">
            <a:avLst/>
          </a:prstGeom>
          <a:noFill/>
        </p:spPr>
        <p:txBody>
          <a:bodyPr wrap="square">
            <a:spAutoFit/>
          </a:bodyPr>
          <a:lstStyle/>
          <a:p>
            <a:r>
              <a:rPr lang="fr-FR" sz="2400" b="0" i="0" dirty="0">
                <a:solidFill>
                  <a:srgbClr val="202122"/>
                </a:solidFill>
                <a:effectLst/>
              </a:rPr>
              <a:t>Dans ce cas, les vitesses des roues sont données par :</a:t>
            </a:r>
            <a:endParaRPr lang="fr-FR" sz="2400" dirty="0"/>
          </a:p>
        </p:txBody>
      </p:sp>
      <p:pic>
        <p:nvPicPr>
          <p:cNvPr id="6" name="Image 5">
            <a:extLst>
              <a:ext uri="{FF2B5EF4-FFF2-40B4-BE49-F238E27FC236}">
                <a16:creationId xmlns:a16="http://schemas.microsoft.com/office/drawing/2014/main" id="{81CC5E61-8146-4677-BCAE-8A8E069A3CC4}"/>
              </a:ext>
            </a:extLst>
          </p:cNvPr>
          <p:cNvPicPr>
            <a:picLocks noChangeAspect="1"/>
          </p:cNvPicPr>
          <p:nvPr/>
        </p:nvPicPr>
        <p:blipFill>
          <a:blip r:embed="rId3"/>
          <a:stretch>
            <a:fillRect/>
          </a:stretch>
        </p:blipFill>
        <p:spPr>
          <a:xfrm>
            <a:off x="2997058" y="1590481"/>
            <a:ext cx="5613542" cy="1533455"/>
          </a:xfrm>
          <a:prstGeom prst="rect">
            <a:avLst/>
          </a:prstGeom>
        </p:spPr>
      </p:pic>
      <p:sp>
        <p:nvSpPr>
          <p:cNvPr id="11" name="ZoneTexte 10">
            <a:extLst>
              <a:ext uri="{FF2B5EF4-FFF2-40B4-BE49-F238E27FC236}">
                <a16:creationId xmlns:a16="http://schemas.microsoft.com/office/drawing/2014/main" id="{D9FE57CE-49A0-4CC7-8412-57B268F9B600}"/>
              </a:ext>
            </a:extLst>
          </p:cNvPr>
          <p:cNvSpPr txBox="1"/>
          <p:nvPr/>
        </p:nvSpPr>
        <p:spPr>
          <a:xfrm>
            <a:off x="1607695" y="3123936"/>
            <a:ext cx="9579963" cy="3785652"/>
          </a:xfrm>
          <a:prstGeom prst="rect">
            <a:avLst/>
          </a:prstGeom>
          <a:noFill/>
        </p:spPr>
        <p:txBody>
          <a:bodyPr wrap="square">
            <a:spAutoFit/>
          </a:bodyPr>
          <a:lstStyle/>
          <a:p>
            <a:r>
              <a:rPr lang="fr-FR" sz="2400" b="0" i="0" dirty="0">
                <a:solidFill>
                  <a:srgbClr val="202122"/>
                </a:solidFill>
                <a:effectLst/>
              </a:rPr>
              <a:t>Où:</a:t>
            </a:r>
          </a:p>
          <a:p>
            <a:pPr marL="342900" indent="-342900">
              <a:buFont typeface="Wingdings" panose="05000000000000000000" pitchFamily="2" charset="2"/>
              <a:buChar char="§"/>
            </a:pPr>
            <a:r>
              <a:rPr lang="fr-FR" sz="2400" b="1" i="1" dirty="0">
                <a:solidFill>
                  <a:srgbClr val="202122"/>
                </a:solidFill>
                <a:effectLst/>
              </a:rPr>
              <a:t>d</a:t>
            </a:r>
            <a:r>
              <a:rPr lang="fr-FR" sz="2400" b="1" i="1" baseline="-25000" dirty="0">
                <a:solidFill>
                  <a:srgbClr val="202122"/>
                </a:solidFill>
                <a:effectLst/>
              </a:rPr>
              <a:t>g</a:t>
            </a:r>
            <a:r>
              <a:rPr lang="fr-FR" sz="2400" b="0" i="0" dirty="0">
                <a:solidFill>
                  <a:srgbClr val="202122"/>
                </a:solidFill>
                <a:effectLst/>
              </a:rPr>
              <a:t> et </a:t>
            </a:r>
            <a:r>
              <a:rPr lang="fr-FR" sz="2400" b="1" i="1" dirty="0">
                <a:solidFill>
                  <a:srgbClr val="202122"/>
                </a:solidFill>
                <a:effectLst/>
              </a:rPr>
              <a:t>d</a:t>
            </a:r>
            <a:r>
              <a:rPr lang="fr-FR" sz="2400" b="1" i="1" baseline="-25000" dirty="0">
                <a:solidFill>
                  <a:srgbClr val="202122"/>
                </a:solidFill>
              </a:rPr>
              <a:t>d</a:t>
            </a:r>
            <a:r>
              <a:rPr lang="fr-FR" sz="2400" b="0" i="0" dirty="0">
                <a:solidFill>
                  <a:srgbClr val="202122"/>
                </a:solidFill>
                <a:effectLst/>
              </a:rPr>
              <a:t>  les déplacements respectifs des roues gauche et droite</a:t>
            </a:r>
          </a:p>
          <a:p>
            <a:pPr marL="342900" indent="-342900">
              <a:buFont typeface="Wingdings" panose="05000000000000000000" pitchFamily="2" charset="2"/>
              <a:buChar char="§"/>
            </a:pPr>
            <a:r>
              <a:rPr lang="fr-FR" sz="2400" b="1" i="1" dirty="0">
                <a:solidFill>
                  <a:srgbClr val="202122"/>
                </a:solidFill>
                <a:effectLst/>
              </a:rPr>
              <a:t>v</a:t>
            </a:r>
            <a:r>
              <a:rPr lang="fr-FR" sz="2400" b="1" i="1" baseline="-25000" dirty="0">
                <a:solidFill>
                  <a:srgbClr val="202122"/>
                </a:solidFill>
                <a:effectLst/>
              </a:rPr>
              <a:t>g</a:t>
            </a:r>
            <a:r>
              <a:rPr lang="fr-FR" sz="2400" b="0" i="0" dirty="0">
                <a:solidFill>
                  <a:srgbClr val="202122"/>
                </a:solidFill>
                <a:effectLst/>
              </a:rPr>
              <a:t> et </a:t>
            </a:r>
            <a:r>
              <a:rPr lang="fr-FR" sz="2400" b="1" i="1" dirty="0" err="1">
                <a:solidFill>
                  <a:srgbClr val="202122"/>
                </a:solidFill>
                <a:effectLst/>
              </a:rPr>
              <a:t>v</a:t>
            </a:r>
            <a:r>
              <a:rPr lang="fr-FR" sz="2400" b="1" i="1" baseline="-25000" dirty="0" err="1">
                <a:solidFill>
                  <a:srgbClr val="202122"/>
                </a:solidFill>
              </a:rPr>
              <a:t>d</a:t>
            </a:r>
            <a:r>
              <a:rPr lang="fr-FR" sz="2400" b="0" i="0" dirty="0">
                <a:solidFill>
                  <a:srgbClr val="202122"/>
                </a:solidFill>
                <a:effectLst/>
              </a:rPr>
              <a:t>  </a:t>
            </a:r>
            <a:r>
              <a:rPr lang="fr-FR" sz="2400" b="0" i="0" dirty="0">
                <a:solidFill>
                  <a:srgbClr val="202122"/>
                </a:solidFill>
                <a:effectLst/>
                <a:latin typeface="Arial" panose="020B0604020202020204" pitchFamily="34" charset="0"/>
              </a:rPr>
              <a:t> </a:t>
            </a:r>
            <a:r>
              <a:rPr lang="fr-FR" sz="2400" b="0" i="0" dirty="0">
                <a:solidFill>
                  <a:srgbClr val="202122"/>
                </a:solidFill>
                <a:effectLst/>
              </a:rPr>
              <a:t>vitesses respectives des roues gauches et droite</a:t>
            </a:r>
          </a:p>
          <a:p>
            <a:pPr marL="342900" indent="-342900">
              <a:buFont typeface="Wingdings" panose="05000000000000000000" pitchFamily="2" charset="2"/>
              <a:buChar char="§"/>
            </a:pPr>
            <a:r>
              <a:rPr lang="fr-FR" sz="2400" b="1" i="1" dirty="0">
                <a:solidFill>
                  <a:srgbClr val="202122"/>
                </a:solidFill>
                <a:effectLst/>
              </a:rPr>
              <a:t>X, y, </a:t>
            </a:r>
            <a:r>
              <a:rPr lang="el-GR" sz="2400" b="1" i="1" dirty="0">
                <a:solidFill>
                  <a:srgbClr val="202122"/>
                </a:solidFill>
                <a:effectLst/>
                <a:cs typeface="Calibri" panose="020F0502020204030204" pitchFamily="34" charset="0"/>
              </a:rPr>
              <a:t>θ</a:t>
            </a:r>
            <a:r>
              <a:rPr lang="fr-FR" sz="2400" b="1" i="1" dirty="0">
                <a:solidFill>
                  <a:srgbClr val="202122"/>
                </a:solidFill>
                <a:effectLst/>
                <a:cs typeface="Calibri" panose="020F0502020204030204" pitchFamily="34" charset="0"/>
              </a:rPr>
              <a:t> l</a:t>
            </a:r>
            <a:r>
              <a:rPr lang="fr-FR" sz="2400" b="0" i="0" dirty="0">
                <a:solidFill>
                  <a:srgbClr val="202122"/>
                </a:solidFill>
                <a:effectLst/>
              </a:rPr>
              <a:t>es coordonnées du robot (position et orientation dans le sens trigonométrique)</a:t>
            </a:r>
          </a:p>
          <a:p>
            <a:pPr marL="342900" indent="-342900">
              <a:buFont typeface="Wingdings" panose="05000000000000000000" pitchFamily="2" charset="2"/>
              <a:buChar char="§"/>
            </a:pPr>
            <a:r>
              <a:rPr lang="fr-FR" sz="2400" b="1" i="1" dirty="0">
                <a:solidFill>
                  <a:srgbClr val="202122"/>
                </a:solidFill>
              </a:rPr>
              <a:t>d</a:t>
            </a:r>
            <a:r>
              <a:rPr lang="fr-FR" sz="2400" b="0" i="0" dirty="0">
                <a:solidFill>
                  <a:srgbClr val="202122"/>
                </a:solidFill>
                <a:effectLst/>
              </a:rPr>
              <a:t> le déplacement du robot</a:t>
            </a:r>
          </a:p>
          <a:p>
            <a:pPr marL="342900" indent="-342900">
              <a:buFont typeface="Wingdings" panose="05000000000000000000" pitchFamily="2" charset="2"/>
              <a:buChar char="§"/>
            </a:pPr>
            <a:r>
              <a:rPr lang="fr-FR" sz="2400" b="1" i="1" dirty="0">
                <a:solidFill>
                  <a:srgbClr val="202122"/>
                </a:solidFill>
              </a:rPr>
              <a:t>v</a:t>
            </a:r>
            <a:r>
              <a:rPr lang="fr-FR" sz="2400" dirty="0">
                <a:solidFill>
                  <a:srgbClr val="202122"/>
                </a:solidFill>
              </a:rPr>
              <a:t> la vitesse du robot</a:t>
            </a:r>
          </a:p>
          <a:p>
            <a:pPr marL="342900" indent="-342900">
              <a:buFont typeface="Wingdings" panose="05000000000000000000" pitchFamily="2" charset="2"/>
              <a:buChar char="§"/>
            </a:pPr>
            <a:r>
              <a:rPr lang="fr-FR" sz="2400" b="1" i="1" dirty="0">
                <a:solidFill>
                  <a:srgbClr val="202122"/>
                </a:solidFill>
              </a:rPr>
              <a:t>e</a:t>
            </a:r>
            <a:r>
              <a:rPr lang="fr-FR" sz="2400" dirty="0">
                <a:solidFill>
                  <a:srgbClr val="202122"/>
                </a:solidFill>
              </a:rPr>
              <a:t> </a:t>
            </a:r>
            <a:r>
              <a:rPr lang="fr-FR" sz="2400" b="0" i="0" dirty="0">
                <a:solidFill>
                  <a:srgbClr val="202122"/>
                </a:solidFill>
                <a:effectLst/>
                <a:latin typeface="Arial" panose="020B0604020202020204" pitchFamily="34" charset="0"/>
              </a:rPr>
              <a:t> </a:t>
            </a:r>
            <a:r>
              <a:rPr lang="fr-FR" sz="2400" b="0" i="0" dirty="0">
                <a:solidFill>
                  <a:srgbClr val="202122"/>
                </a:solidFill>
                <a:effectLst/>
              </a:rPr>
              <a:t>l'écart entre les deux roues</a:t>
            </a:r>
          </a:p>
          <a:p>
            <a:pPr marL="342900" indent="-342900">
              <a:buFont typeface="Wingdings" panose="05000000000000000000" pitchFamily="2" charset="2"/>
              <a:buChar char="§"/>
            </a:pPr>
            <a:r>
              <a:rPr lang="fr-FR" sz="2400" b="1" i="1" dirty="0">
                <a:solidFill>
                  <a:srgbClr val="202122"/>
                </a:solidFill>
                <a:effectLst/>
                <a:latin typeface="Arial" panose="020B0604020202020204" pitchFamily="34" charset="0"/>
              </a:rPr>
              <a:t> </a:t>
            </a:r>
            <a:r>
              <a:rPr lang="fr-FR" sz="2400" b="1" i="1" dirty="0">
                <a:solidFill>
                  <a:srgbClr val="202122"/>
                </a:solidFill>
                <a:effectLst/>
              </a:rPr>
              <a:t>x</a:t>
            </a:r>
            <a:r>
              <a:rPr lang="fr-FR" sz="2400" b="1" i="1" baseline="-25000" dirty="0">
                <a:solidFill>
                  <a:srgbClr val="202122"/>
                </a:solidFill>
                <a:effectLst/>
              </a:rPr>
              <a:t>0</a:t>
            </a:r>
            <a:r>
              <a:rPr lang="fr-FR" sz="2400" b="0" i="0" dirty="0">
                <a:solidFill>
                  <a:srgbClr val="202122"/>
                </a:solidFill>
                <a:effectLst/>
              </a:rPr>
              <a:t>, </a:t>
            </a:r>
            <a:r>
              <a:rPr lang="fr-FR" sz="2400" b="1" i="1" dirty="0">
                <a:solidFill>
                  <a:srgbClr val="202122"/>
                </a:solidFill>
                <a:effectLst/>
              </a:rPr>
              <a:t>y</a:t>
            </a:r>
            <a:r>
              <a:rPr lang="fr-FR" sz="2400" b="1" i="1" baseline="-25000" dirty="0">
                <a:solidFill>
                  <a:srgbClr val="202122"/>
                </a:solidFill>
                <a:effectLst/>
              </a:rPr>
              <a:t>0</a:t>
            </a:r>
            <a:r>
              <a:rPr lang="fr-FR" sz="2400" baseline="-25000" dirty="0">
                <a:solidFill>
                  <a:srgbClr val="202122"/>
                </a:solidFill>
              </a:rPr>
              <a:t>  </a:t>
            </a:r>
            <a:r>
              <a:rPr lang="fr-FR" sz="2400" dirty="0">
                <a:solidFill>
                  <a:srgbClr val="202122"/>
                </a:solidFill>
              </a:rPr>
              <a:t>et </a:t>
            </a:r>
            <a:r>
              <a:rPr lang="fr-FR" sz="2400" b="1" i="1" dirty="0">
                <a:solidFill>
                  <a:srgbClr val="202122"/>
                </a:solidFill>
              </a:rPr>
              <a:t>R</a:t>
            </a:r>
            <a:r>
              <a:rPr lang="fr-FR" sz="2400" b="1" i="1" baseline="-25000" dirty="0">
                <a:solidFill>
                  <a:srgbClr val="202122"/>
                </a:solidFill>
                <a:effectLst/>
              </a:rPr>
              <a:t> </a:t>
            </a:r>
            <a:r>
              <a:rPr lang="fr-FR" sz="2400" b="0" i="0" dirty="0">
                <a:solidFill>
                  <a:srgbClr val="202122"/>
                </a:solidFill>
                <a:effectLst/>
                <a:latin typeface="Arial" panose="020B0604020202020204" pitchFamily="34" charset="0"/>
              </a:rPr>
              <a:t> </a:t>
            </a:r>
            <a:r>
              <a:rPr lang="fr-FR" sz="2400" b="0" i="0" dirty="0">
                <a:solidFill>
                  <a:srgbClr val="202122"/>
                </a:solidFill>
                <a:effectLst/>
              </a:rPr>
              <a:t>les coordonnées du centre </a:t>
            </a:r>
            <a:r>
              <a:rPr lang="fr-FR" sz="2400" b="1" i="1" dirty="0">
                <a:solidFill>
                  <a:srgbClr val="202122"/>
                </a:solidFill>
                <a:effectLst/>
              </a:rPr>
              <a:t>O</a:t>
            </a:r>
            <a:r>
              <a:rPr lang="fr-FR" sz="2400" b="0" i="0" dirty="0">
                <a:solidFill>
                  <a:srgbClr val="202122"/>
                </a:solidFill>
                <a:effectLst/>
              </a:rPr>
              <a:t> du cercle trajectoire et le rayon de celui-ci.</a:t>
            </a:r>
            <a:endParaRPr lang="fr-FR" sz="2400" b="1" i="1" dirty="0"/>
          </a:p>
        </p:txBody>
      </p:sp>
    </p:spTree>
    <p:extLst>
      <p:ext uri="{BB962C8B-B14F-4D97-AF65-F5344CB8AC3E}">
        <p14:creationId xmlns:p14="http://schemas.microsoft.com/office/powerpoint/2010/main" val="331465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7AFFBD-FECE-4BC9-A6FE-1BE60ABAB0C7}"/>
              </a:ext>
            </a:extLst>
          </p:cNvPr>
          <p:cNvSpPr>
            <a:spLocks noGrp="1"/>
          </p:cNvSpPr>
          <p:nvPr>
            <p:ph idx="1"/>
          </p:nvPr>
        </p:nvSpPr>
        <p:spPr>
          <a:xfrm>
            <a:off x="718278" y="1480852"/>
            <a:ext cx="10515600" cy="4351338"/>
          </a:xfrm>
        </p:spPr>
        <p:txBody>
          <a:bodyPr>
            <a:normAutofit/>
          </a:bodyPr>
          <a:lstStyle/>
          <a:p>
            <a:pPr algn="just"/>
            <a:r>
              <a:rPr lang="fr-FR" sz="2400" b="0" i="0" dirty="0">
                <a:solidFill>
                  <a:srgbClr val="202122"/>
                </a:solidFill>
                <a:effectLst/>
              </a:rPr>
              <a:t>L'odométrie va cependant nécessiter la connaissance du modèle inverse du déplacement du robot : connaissant les mesures odométriques, nous cherchons à retrouver les paramètres de la trajectoire. </a:t>
            </a:r>
          </a:p>
          <a:p>
            <a:pPr algn="just"/>
            <a:r>
              <a:rPr lang="fr-FR" sz="2400" b="0" i="0" dirty="0">
                <a:solidFill>
                  <a:srgbClr val="202122"/>
                </a:solidFill>
                <a:effectLst/>
              </a:rPr>
              <a:t>Nous pouvons supposer qu'à chaque instant et durant un intervalle de temps très court, la trajectoire du robot s'apparente à un cercle. Il nous suffit donc d'inverser le modèle direct précédemment construit pour un cercle, et nous pourrons reconstruire le rayon de courbure local de la trajectoire et la vitesse du robot.</a:t>
            </a:r>
          </a:p>
          <a:p>
            <a:pPr algn="just"/>
            <a:endParaRPr lang="fr-FR" sz="2400" dirty="0">
              <a:solidFill>
                <a:srgbClr val="202122"/>
              </a:solidFill>
            </a:endParaRPr>
          </a:p>
          <a:p>
            <a:pPr algn="just"/>
            <a:endParaRPr lang="fr-FR" sz="2400" dirty="0">
              <a:solidFill>
                <a:srgbClr val="202122"/>
              </a:solidFill>
              <a:sym typeface="Wingdings" panose="05000000000000000000" pitchFamily="2" charset="2"/>
            </a:endParaRPr>
          </a:p>
          <a:p>
            <a:pPr marL="0" indent="0" algn="just">
              <a:buNone/>
            </a:pPr>
            <a:r>
              <a:rPr lang="fr-FR" sz="2400" dirty="0">
                <a:solidFill>
                  <a:srgbClr val="202122"/>
                </a:solidFill>
                <a:sym typeface="Wingdings" panose="05000000000000000000" pitchFamily="2" charset="2"/>
              </a:rPr>
              <a:t>                           </a:t>
            </a:r>
            <a:endParaRPr lang="fr-FR" sz="2400" dirty="0"/>
          </a:p>
        </p:txBody>
      </p:sp>
      <p:sp>
        <p:nvSpPr>
          <p:cNvPr id="4" name="Espace réservé du numéro de diapositive 3">
            <a:extLst>
              <a:ext uri="{FF2B5EF4-FFF2-40B4-BE49-F238E27FC236}">
                <a16:creationId xmlns:a16="http://schemas.microsoft.com/office/drawing/2014/main" id="{426719D1-FBBE-4880-B3E2-306CF2C69334}"/>
              </a:ext>
            </a:extLst>
          </p:cNvPr>
          <p:cNvSpPr>
            <a:spLocks noGrp="1"/>
          </p:cNvSpPr>
          <p:nvPr>
            <p:ph type="sldNum" sz="quarter" idx="12"/>
          </p:nvPr>
        </p:nvSpPr>
        <p:spPr/>
        <p:txBody>
          <a:bodyPr/>
          <a:lstStyle/>
          <a:p>
            <a:fld id="{3A214FC8-7A6B-454A-ADA5-8A1A54B328A5}" type="slidenum">
              <a:rPr lang="fr-FR" smtClean="0"/>
              <a:t>16</a:t>
            </a:fld>
            <a:endParaRPr lang="fr-FR"/>
          </a:p>
        </p:txBody>
      </p:sp>
      <p:sp>
        <p:nvSpPr>
          <p:cNvPr id="5" name="Titre 4">
            <a:extLst>
              <a:ext uri="{FF2B5EF4-FFF2-40B4-BE49-F238E27FC236}">
                <a16:creationId xmlns:a16="http://schemas.microsoft.com/office/drawing/2014/main" id="{AC15671B-68C1-4C8F-8D07-4100AAB41498}"/>
              </a:ext>
            </a:extLst>
          </p:cNvPr>
          <p:cNvSpPr txBox="1">
            <a:spLocks noGrp="1"/>
          </p:cNvSpPr>
          <p:nvPr>
            <p:ph type="title"/>
          </p:nvPr>
        </p:nvSpPr>
        <p:spPr>
          <a:xfrm>
            <a:off x="838200" y="787841"/>
            <a:ext cx="10515600" cy="480131"/>
          </a:xfrm>
          <a:prstGeom prst="rect">
            <a:avLst/>
          </a:prstGeom>
          <a:noFill/>
        </p:spPr>
        <p:txBody>
          <a:bodyPr wrap="square">
            <a:spAutoFit/>
          </a:bodyPr>
          <a:lstStyle/>
          <a:p>
            <a:pPr marL="0" indent="0">
              <a:buNone/>
            </a:pPr>
            <a:r>
              <a:rPr lang="fr-FR" sz="2800" b="1" i="0" dirty="0">
                <a:solidFill>
                  <a:srgbClr val="0070C0"/>
                </a:solidFill>
                <a:effectLst/>
                <a:latin typeface="+mn-lt"/>
              </a:rPr>
              <a:t>3.1. Modèle inverse</a:t>
            </a:r>
          </a:p>
        </p:txBody>
      </p:sp>
      <p:pic>
        <p:nvPicPr>
          <p:cNvPr id="7" name="Image 6">
            <a:extLst>
              <a:ext uri="{FF2B5EF4-FFF2-40B4-BE49-F238E27FC236}">
                <a16:creationId xmlns:a16="http://schemas.microsoft.com/office/drawing/2014/main" id="{F3C1BA48-5CB1-4C00-BE55-68B06732AFE6}"/>
              </a:ext>
            </a:extLst>
          </p:cNvPr>
          <p:cNvPicPr>
            <a:picLocks noChangeAspect="1"/>
          </p:cNvPicPr>
          <p:nvPr/>
        </p:nvPicPr>
        <p:blipFill>
          <a:blip r:embed="rId2"/>
          <a:stretch>
            <a:fillRect/>
          </a:stretch>
        </p:blipFill>
        <p:spPr>
          <a:xfrm>
            <a:off x="3536430" y="4111271"/>
            <a:ext cx="3998210" cy="2110167"/>
          </a:xfrm>
          <a:prstGeom prst="rect">
            <a:avLst/>
          </a:prstGeom>
        </p:spPr>
      </p:pic>
    </p:spTree>
    <p:extLst>
      <p:ext uri="{BB962C8B-B14F-4D97-AF65-F5344CB8AC3E}">
        <p14:creationId xmlns:p14="http://schemas.microsoft.com/office/powerpoint/2010/main" val="90593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65EDD-831E-4366-869D-1FD5BAB13E02}"/>
              </a:ext>
            </a:extLst>
          </p:cNvPr>
          <p:cNvSpPr>
            <a:spLocks noGrp="1"/>
          </p:cNvSpPr>
          <p:nvPr>
            <p:ph type="title"/>
          </p:nvPr>
        </p:nvSpPr>
        <p:spPr>
          <a:xfrm>
            <a:off x="838200" y="681037"/>
            <a:ext cx="10515600" cy="1325563"/>
          </a:xfrm>
        </p:spPr>
        <p:txBody>
          <a:bodyPr/>
          <a:lstStyle/>
          <a:p>
            <a:r>
              <a:rPr lang="fr-FR" sz="3200" b="1" i="0" dirty="0">
                <a:solidFill>
                  <a:srgbClr val="0070C0"/>
                </a:solidFill>
                <a:effectLst/>
                <a:latin typeface="+mn-lt"/>
              </a:rPr>
              <a:t>4. Calcul d'odométrie</a:t>
            </a:r>
            <a:br>
              <a:rPr lang="fr-FR" b="1" i="0" dirty="0">
                <a:solidFill>
                  <a:srgbClr val="000000"/>
                </a:solidFill>
                <a:effectLst/>
                <a:latin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83C63468-3A9D-4391-8839-DD2BF403A253}"/>
              </a:ext>
            </a:extLst>
          </p:cNvPr>
          <p:cNvSpPr>
            <a:spLocks noGrp="1"/>
          </p:cNvSpPr>
          <p:nvPr>
            <p:ph idx="1"/>
          </p:nvPr>
        </p:nvSpPr>
        <p:spPr>
          <a:xfrm>
            <a:off x="838200" y="1510832"/>
            <a:ext cx="10719216" cy="4351338"/>
          </a:xfrm>
        </p:spPr>
        <p:txBody>
          <a:bodyPr>
            <a:normAutofit/>
          </a:bodyPr>
          <a:lstStyle/>
          <a:p>
            <a:pPr algn="just"/>
            <a:r>
              <a:rPr lang="fr-FR" sz="2400" dirty="0">
                <a:solidFill>
                  <a:srgbClr val="202122"/>
                </a:solidFill>
              </a:rPr>
              <a:t>A</a:t>
            </a:r>
            <a:r>
              <a:rPr lang="fr-FR" sz="2400" b="0" i="0" dirty="0">
                <a:solidFill>
                  <a:srgbClr val="202122"/>
                </a:solidFill>
                <a:effectLst/>
              </a:rPr>
              <a:t> chaque instant, les mesures odométriques nous donnent les déplacements des roues </a:t>
            </a:r>
            <a:r>
              <a:rPr lang="fr-FR" sz="2400" b="1" i="1" dirty="0">
                <a:solidFill>
                  <a:srgbClr val="202122"/>
                </a:solidFill>
                <a:effectLst/>
              </a:rPr>
              <a:t>d</a:t>
            </a:r>
            <a:r>
              <a:rPr lang="fr-FR" sz="2400" b="1" i="1" baseline="-25000" dirty="0">
                <a:solidFill>
                  <a:srgbClr val="202122"/>
                </a:solidFill>
                <a:effectLst/>
              </a:rPr>
              <a:t>g</a:t>
            </a:r>
            <a:r>
              <a:rPr lang="fr-FR" sz="2400" b="0" i="0" dirty="0">
                <a:solidFill>
                  <a:srgbClr val="202122"/>
                </a:solidFill>
                <a:effectLst/>
              </a:rPr>
              <a:t> et </a:t>
            </a:r>
            <a:r>
              <a:rPr lang="fr-FR" sz="2400" b="1" i="1" dirty="0">
                <a:solidFill>
                  <a:srgbClr val="202122"/>
                </a:solidFill>
                <a:effectLst/>
              </a:rPr>
              <a:t>d</a:t>
            </a:r>
            <a:r>
              <a:rPr lang="fr-FR" sz="2400" b="1" i="1" baseline="-25000" dirty="0">
                <a:solidFill>
                  <a:srgbClr val="202122"/>
                </a:solidFill>
              </a:rPr>
              <a:t>d</a:t>
            </a:r>
            <a:r>
              <a:rPr lang="fr-FR" sz="2400" b="0" i="0" dirty="0">
                <a:solidFill>
                  <a:srgbClr val="202122"/>
                </a:solidFill>
                <a:effectLst/>
              </a:rPr>
              <a:t> depuis l'instant précédent.</a:t>
            </a:r>
          </a:p>
          <a:p>
            <a:pPr algn="just"/>
            <a:r>
              <a:rPr lang="fr-FR" sz="2400" b="0" i="0" dirty="0">
                <a:solidFill>
                  <a:srgbClr val="202122"/>
                </a:solidFill>
                <a:effectLst/>
              </a:rPr>
              <a:t>le modèle inverse (dans lequel l'intervalle de temps a été éliminé et les vitesses remplacées par des déplacements) nous permet de calculer le déplacement </a:t>
            </a:r>
            <a:r>
              <a:rPr lang="fr-FR" sz="2400" b="1" i="1" dirty="0">
                <a:solidFill>
                  <a:srgbClr val="202122"/>
                </a:solidFill>
              </a:rPr>
              <a:t>d</a:t>
            </a:r>
            <a:r>
              <a:rPr lang="fr-FR" sz="2400" b="0" i="0" dirty="0">
                <a:solidFill>
                  <a:srgbClr val="202122"/>
                </a:solidFill>
                <a:effectLst/>
              </a:rPr>
              <a:t> du robot et le rayon de courbure instantané </a:t>
            </a:r>
            <a:r>
              <a:rPr lang="fr-FR" sz="2400" b="1" i="1" dirty="0">
                <a:solidFill>
                  <a:srgbClr val="202122"/>
                </a:solidFill>
                <a:effectLst/>
              </a:rPr>
              <a:t>R</a:t>
            </a:r>
            <a:r>
              <a:rPr lang="fr-FR" sz="2400" b="0" i="0" dirty="0">
                <a:solidFill>
                  <a:srgbClr val="202122"/>
                </a:solidFill>
                <a:effectLst/>
              </a:rPr>
              <a:t> de la trajectoire.</a:t>
            </a:r>
          </a:p>
          <a:p>
            <a:pPr algn="just"/>
            <a:r>
              <a:rPr lang="fr-FR" sz="2400" b="0" i="0" dirty="0">
                <a:solidFill>
                  <a:srgbClr val="202122"/>
                </a:solidFill>
                <a:effectLst/>
              </a:rPr>
              <a:t>on calcule le changement d'orientation </a:t>
            </a:r>
            <a:r>
              <a:rPr lang="fr-FR" sz="2400" b="1" i="1" dirty="0">
                <a:solidFill>
                  <a:srgbClr val="202122"/>
                </a:solidFill>
                <a:effectLst/>
              </a:rPr>
              <a:t>d</a:t>
            </a:r>
            <a:r>
              <a:rPr lang="el-GR" sz="2400" b="1" i="1" dirty="0">
                <a:solidFill>
                  <a:srgbClr val="202122"/>
                </a:solidFill>
                <a:effectLst/>
                <a:latin typeface="Calibri" panose="020F0502020204030204" pitchFamily="34" charset="0"/>
                <a:cs typeface="Calibri" panose="020F0502020204030204" pitchFamily="34" charset="0"/>
              </a:rPr>
              <a:t>θ</a:t>
            </a:r>
            <a:r>
              <a:rPr lang="fr-FR" sz="2400" b="1" i="1" dirty="0">
                <a:solidFill>
                  <a:srgbClr val="202122"/>
                </a:solidFill>
                <a:effectLst/>
                <a:latin typeface="Calibri" panose="020F0502020204030204" pitchFamily="34" charset="0"/>
                <a:cs typeface="Calibri" panose="020F0502020204030204" pitchFamily="34" charset="0"/>
              </a:rPr>
              <a:t> </a:t>
            </a:r>
            <a:r>
              <a:rPr lang="fr-FR" sz="2400" b="0" i="0" dirty="0">
                <a:solidFill>
                  <a:srgbClr val="202122"/>
                </a:solidFill>
                <a:effectLst/>
              </a:rPr>
              <a:t>du robot et les coordonnées du centre </a:t>
            </a:r>
            <a:r>
              <a:rPr lang="fr-FR" sz="2400" b="1" i="1" dirty="0">
                <a:solidFill>
                  <a:srgbClr val="202122"/>
                </a:solidFill>
                <a:effectLst/>
              </a:rPr>
              <a:t>O </a:t>
            </a:r>
            <a:r>
              <a:rPr lang="fr-FR" sz="2400" b="0" i="0" dirty="0">
                <a:solidFill>
                  <a:srgbClr val="202122"/>
                </a:solidFill>
                <a:effectLst/>
              </a:rPr>
              <a:t>du cercle trajectoire</a:t>
            </a:r>
            <a:r>
              <a:rPr lang="fr-FR" sz="1600" b="0" i="0" dirty="0">
                <a:solidFill>
                  <a:srgbClr val="202122"/>
                </a:solidFill>
                <a:effectLst/>
                <a:latin typeface="Arial" panose="020B0604020202020204" pitchFamily="34" charset="0"/>
              </a:rPr>
              <a:t>:</a:t>
            </a:r>
            <a:endParaRPr lang="fr-FR" sz="2400" b="1" i="1" dirty="0"/>
          </a:p>
        </p:txBody>
      </p:sp>
      <p:sp>
        <p:nvSpPr>
          <p:cNvPr id="4" name="Espace réservé du numéro de diapositive 3">
            <a:extLst>
              <a:ext uri="{FF2B5EF4-FFF2-40B4-BE49-F238E27FC236}">
                <a16:creationId xmlns:a16="http://schemas.microsoft.com/office/drawing/2014/main" id="{996C1336-DD60-4215-AF15-E1BE25A5FFFC}"/>
              </a:ext>
            </a:extLst>
          </p:cNvPr>
          <p:cNvSpPr>
            <a:spLocks noGrp="1"/>
          </p:cNvSpPr>
          <p:nvPr>
            <p:ph type="sldNum" sz="quarter" idx="12"/>
          </p:nvPr>
        </p:nvSpPr>
        <p:spPr/>
        <p:txBody>
          <a:bodyPr/>
          <a:lstStyle/>
          <a:p>
            <a:fld id="{3A214FC8-7A6B-454A-ADA5-8A1A54B328A5}" type="slidenum">
              <a:rPr lang="fr-FR" smtClean="0"/>
              <a:t>17</a:t>
            </a:fld>
            <a:endParaRPr lang="fr-FR"/>
          </a:p>
        </p:txBody>
      </p:sp>
      <p:pic>
        <p:nvPicPr>
          <p:cNvPr id="6" name="Image 5">
            <a:extLst>
              <a:ext uri="{FF2B5EF4-FFF2-40B4-BE49-F238E27FC236}">
                <a16:creationId xmlns:a16="http://schemas.microsoft.com/office/drawing/2014/main" id="{392467CF-1050-4931-A3D8-22CD5C0D0A4E}"/>
              </a:ext>
            </a:extLst>
          </p:cNvPr>
          <p:cNvPicPr>
            <a:picLocks noChangeAspect="1"/>
          </p:cNvPicPr>
          <p:nvPr/>
        </p:nvPicPr>
        <p:blipFill>
          <a:blip r:embed="rId2"/>
          <a:stretch>
            <a:fillRect/>
          </a:stretch>
        </p:blipFill>
        <p:spPr>
          <a:xfrm>
            <a:off x="998832" y="4148687"/>
            <a:ext cx="4828686" cy="1814329"/>
          </a:xfrm>
          <a:prstGeom prst="rect">
            <a:avLst/>
          </a:prstGeom>
        </p:spPr>
      </p:pic>
      <p:sp>
        <p:nvSpPr>
          <p:cNvPr id="8" name="ZoneTexte 7">
            <a:extLst>
              <a:ext uri="{FF2B5EF4-FFF2-40B4-BE49-F238E27FC236}">
                <a16:creationId xmlns:a16="http://schemas.microsoft.com/office/drawing/2014/main" id="{5DB3CFAA-3505-4DB5-A3FB-2712F67D76EB}"/>
              </a:ext>
            </a:extLst>
          </p:cNvPr>
          <p:cNvSpPr txBox="1"/>
          <p:nvPr/>
        </p:nvSpPr>
        <p:spPr>
          <a:xfrm>
            <a:off x="6674371" y="3917855"/>
            <a:ext cx="6093500" cy="461665"/>
          </a:xfrm>
          <a:prstGeom prst="rect">
            <a:avLst/>
          </a:prstGeom>
          <a:noFill/>
        </p:spPr>
        <p:txBody>
          <a:bodyPr wrap="square">
            <a:spAutoFit/>
          </a:bodyPr>
          <a:lstStyle/>
          <a:p>
            <a:pPr algn="l">
              <a:buFont typeface="Arial" panose="020B0604020202020204" pitchFamily="34" charset="0"/>
              <a:buChar char="•"/>
            </a:pPr>
            <a:r>
              <a:rPr lang="fr-FR" sz="2400" b="0" i="0" dirty="0">
                <a:solidFill>
                  <a:srgbClr val="202122"/>
                </a:solidFill>
                <a:effectLst/>
              </a:rPr>
              <a:t>on met à jour la position du robot </a:t>
            </a:r>
            <a:r>
              <a:rPr lang="fr-FR" b="0" i="0" dirty="0">
                <a:solidFill>
                  <a:srgbClr val="202122"/>
                </a:solidFill>
                <a:effectLst/>
                <a:latin typeface="Arial" panose="020B0604020202020204" pitchFamily="34" charset="0"/>
              </a:rPr>
              <a:t>:</a:t>
            </a:r>
          </a:p>
        </p:txBody>
      </p:sp>
      <p:pic>
        <p:nvPicPr>
          <p:cNvPr id="10" name="Image 9">
            <a:extLst>
              <a:ext uri="{FF2B5EF4-FFF2-40B4-BE49-F238E27FC236}">
                <a16:creationId xmlns:a16="http://schemas.microsoft.com/office/drawing/2014/main" id="{06F0683D-28FF-40E9-A209-49BFC8380FDE}"/>
              </a:ext>
            </a:extLst>
          </p:cNvPr>
          <p:cNvPicPr>
            <a:picLocks noChangeAspect="1"/>
          </p:cNvPicPr>
          <p:nvPr/>
        </p:nvPicPr>
        <p:blipFill>
          <a:blip r:embed="rId3"/>
          <a:stretch>
            <a:fillRect/>
          </a:stretch>
        </p:blipFill>
        <p:spPr>
          <a:xfrm>
            <a:off x="6674371" y="4413623"/>
            <a:ext cx="4518797" cy="1644499"/>
          </a:xfrm>
          <a:prstGeom prst="rect">
            <a:avLst/>
          </a:prstGeom>
        </p:spPr>
      </p:pic>
    </p:spTree>
    <p:extLst>
      <p:ext uri="{BB962C8B-B14F-4D97-AF65-F5344CB8AC3E}">
        <p14:creationId xmlns:p14="http://schemas.microsoft.com/office/powerpoint/2010/main" val="343483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Bibliographie</a:t>
            </a:r>
          </a:p>
        </p:txBody>
      </p:sp>
      <p:sp>
        <p:nvSpPr>
          <p:cNvPr id="3" name="Espace réservé du contenu 2"/>
          <p:cNvSpPr>
            <a:spLocks noGrp="1"/>
          </p:cNvSpPr>
          <p:nvPr>
            <p:ph idx="1"/>
          </p:nvPr>
        </p:nvSpPr>
        <p:spPr>
          <a:xfrm>
            <a:off x="838200" y="1825625"/>
            <a:ext cx="9334500" cy="4351338"/>
          </a:xfrm>
        </p:spPr>
        <p:txBody>
          <a:bodyPr>
            <a:normAutofit fontScale="85000" lnSpcReduction="20000"/>
          </a:bodyPr>
          <a:lstStyle/>
          <a:p>
            <a:r>
              <a:rPr kumimoji="0" lang="fr-FR" altLang="fr-FR" b="0" i="0" u="none" strike="noStrike" cap="none" normalizeH="0" baseline="0" dirty="0">
                <a:ln>
                  <a:noFill/>
                </a:ln>
                <a:solidFill>
                  <a:srgbClr val="202122"/>
                </a:solidFill>
                <a:effectLst/>
              </a:rPr>
              <a:t>G. Asch et coll. </a:t>
            </a:r>
            <a:r>
              <a:rPr kumimoji="0" lang="fr-FR" altLang="fr-FR" b="0" i="1" u="none" strike="noStrike" cap="none" normalizeH="0" baseline="0" dirty="0">
                <a:ln>
                  <a:noFill/>
                </a:ln>
                <a:solidFill>
                  <a:srgbClr val="202122"/>
                </a:solidFill>
                <a:effectLst/>
                <a:cs typeface="Arial" panose="020B0604020202020204" pitchFamily="34" charset="0"/>
              </a:rPr>
              <a:t>Les capteurs en instrumentation industrielle</a:t>
            </a:r>
            <a:r>
              <a:rPr kumimoji="0" lang="fr-FR" altLang="fr-FR" b="0" i="0" u="none" strike="noStrike" cap="none" normalizeH="0" baseline="0" dirty="0">
                <a:ln>
                  <a:noFill/>
                </a:ln>
                <a:solidFill>
                  <a:srgbClr val="202122"/>
                </a:solidFill>
                <a:effectLst/>
                <a:cs typeface="Arial" panose="020B0604020202020204" pitchFamily="34" charset="0"/>
              </a:rPr>
              <a:t>, Dunod, 2006 (</a:t>
            </a:r>
            <a:r>
              <a:rPr kumimoji="0" lang="fr-FR" altLang="fr-FR" b="0" i="0" u="none" strike="noStrike" cap="none" normalizeH="0" baseline="0" dirty="0">
                <a:ln>
                  <a:noFill/>
                </a:ln>
                <a:solidFill>
                  <a:srgbClr val="0B0080"/>
                </a:solidFill>
                <a:effectLst/>
                <a:cs typeface="Arial" panose="020B0604020202020204" pitchFamily="34" charset="0"/>
                <a:hlinkClick r:id="rId2" tooltip="International Standard Book Number"/>
              </a:rPr>
              <a:t>ISBN</a:t>
            </a:r>
            <a:r>
              <a:rPr kumimoji="0" lang="fr-FR" altLang="fr-FR" b="0" i="0" u="none" strike="noStrike" cap="none" normalizeH="0" baseline="0" dirty="0">
                <a:ln>
                  <a:noFill/>
                </a:ln>
                <a:solidFill>
                  <a:srgbClr val="202122"/>
                </a:solidFill>
                <a:effectLst/>
                <a:cs typeface="Arial" panose="020B0604020202020204" pitchFamily="34" charset="0"/>
              </a:rPr>
              <a:t> </a:t>
            </a:r>
            <a:r>
              <a:rPr kumimoji="0" lang="fr-FR" altLang="fr-FR" b="0" i="0" u="none" strike="noStrike" cap="none" normalizeH="0" baseline="0" dirty="0">
                <a:ln>
                  <a:noFill/>
                </a:ln>
                <a:solidFill>
                  <a:srgbClr val="0B0080"/>
                </a:solidFill>
                <a:effectLst/>
                <a:cs typeface="Arial" panose="020B0604020202020204" pitchFamily="34" charset="0"/>
                <a:hlinkClick r:id="rId3" tooltip="Spécial:Ouvrages de référence/2-10-005777-4"/>
              </a:rPr>
              <a:t>2-10-005777-4</a:t>
            </a:r>
            <a:r>
              <a:rPr kumimoji="0" lang="fr-FR" altLang="fr-FR" b="0" i="0" u="none" strike="noStrike" cap="none" normalizeH="0" baseline="0" dirty="0">
                <a:ln>
                  <a:noFill/>
                </a:ln>
                <a:solidFill>
                  <a:srgbClr val="202122"/>
                </a:solidFill>
                <a:effectLst/>
                <a:cs typeface="Arial" panose="020B0604020202020204" pitchFamily="34" charset="0"/>
              </a:rPr>
              <a:t>)</a:t>
            </a:r>
            <a:r>
              <a:rPr kumimoji="0" lang="fr-FR" altLang="fr-FR" b="0" i="0" u="none" strike="noStrike" cap="none" normalizeH="0" baseline="0" dirty="0">
                <a:ln>
                  <a:noFill/>
                </a:ln>
                <a:solidFill>
                  <a:schemeClr val="tx1"/>
                </a:solidFill>
                <a:effectLst/>
              </a:rPr>
              <a:t> </a:t>
            </a:r>
          </a:p>
          <a:p>
            <a:r>
              <a:rPr lang="fr-FR" i="1" dirty="0">
                <a:hlinkClick r:id="rId4"/>
              </a:rPr>
              <a:t>https://dewetron-services.com/solutions-de-tests-et-de-mesures/centrale-inertielle-automobile</a:t>
            </a:r>
            <a:endParaRPr lang="fr-FR" i="1" dirty="0"/>
          </a:p>
          <a:p>
            <a:r>
              <a:rPr kumimoji="0" lang="fr-FR" altLang="fr-FR" b="0" i="0" u="none" strike="noStrike" cap="none" normalizeH="0" baseline="0" dirty="0">
                <a:ln>
                  <a:noFill/>
                </a:ln>
                <a:solidFill>
                  <a:schemeClr val="tx1"/>
                </a:solidFill>
                <a:effectLst/>
                <a:hlinkClick r:id="rId5"/>
              </a:rPr>
              <a:t>https://www.pm-instrumentation.com/imu-8-centrale-inertielle-6-axes-mems-haute-precision</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hlinkClick r:id="rId6"/>
              </a:rPr>
              <a:t>https://www.generationrobots.com/fr/403520-ellipse-2-micro-imu.html#/147-gyro_range-g4/149-protocol-m1/150-accel_range-a3</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hlinkClick r:id="rId7"/>
              </a:rPr>
              <a:t>https://fr.wikipedia.org/wiki/Odom%C3%A9trie</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hlinkClick r:id="rId8"/>
              </a:rPr>
              <a:t>https://www.generationrobots.com/fr/403520-ellipse-2-micro-imu.html</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rPr>
              <a:t>http://www.headupflight.net/Documents/GPSetinertie.htm</a:t>
            </a:r>
          </a:p>
          <a:p>
            <a:r>
              <a:rPr lang="fr-FR" i="1" dirty="0">
                <a:hlinkClick r:id="rId9"/>
              </a:rPr>
              <a:t>https://blog.generationrobots.com/fr/imu-et-robotique-ce-quil-faut-connaitre/</a:t>
            </a:r>
            <a:endParaRPr lang="fr-FR" i="1" dirty="0"/>
          </a:p>
          <a:p>
            <a:endParaRPr lang="fr-FR" i="1" dirty="0"/>
          </a:p>
          <a:p>
            <a:endParaRPr lang="fr-FR" i="1" dirty="0"/>
          </a:p>
          <a:p>
            <a:endParaRPr lang="fr-FR" i="1" dirty="0"/>
          </a:p>
          <a:p>
            <a:pPr marL="0" indent="0">
              <a:buNone/>
            </a:pPr>
            <a:endParaRPr lang="fr-FR" i="1" dirty="0"/>
          </a:p>
          <a:p>
            <a:endParaRPr lang="fr-FR" i="1" dirty="0"/>
          </a:p>
          <a:p>
            <a:endParaRPr lang="fr-FR" i="1"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18</a:t>
            </a:fld>
            <a:endParaRPr lang="fr-FR"/>
          </a:p>
        </p:txBody>
      </p:sp>
    </p:spTree>
    <p:extLst>
      <p:ext uri="{BB962C8B-B14F-4D97-AF65-F5344CB8AC3E}">
        <p14:creationId xmlns:p14="http://schemas.microsoft.com/office/powerpoint/2010/main" val="89320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
        <p:nvSpPr>
          <p:cNvPr id="5" name="Titre 1"/>
          <p:cNvSpPr>
            <a:spLocks noGrp="1"/>
          </p:cNvSpPr>
          <p:nvPr>
            <p:ph type="title"/>
          </p:nvPr>
        </p:nvSpPr>
        <p:spPr>
          <a:xfrm>
            <a:off x="838200" y="743498"/>
            <a:ext cx="10515600" cy="1325563"/>
          </a:xfrm>
        </p:spPr>
        <p:txBody>
          <a:bodyPr/>
          <a:lstStyle/>
          <a:p>
            <a:pPr algn="ctr"/>
            <a:r>
              <a:rPr lang="fr-FR" b="1" i="1" dirty="0">
                <a:solidFill>
                  <a:srgbClr val="FF0000"/>
                </a:solidFill>
              </a:rPr>
              <a:t>Séquence X</a:t>
            </a:r>
            <a:br>
              <a:rPr lang="fr-FR" b="1" i="1" dirty="0">
                <a:solidFill>
                  <a:srgbClr val="FF0000"/>
                </a:solidFill>
              </a:rPr>
            </a:br>
            <a:endParaRPr lang="fr-FR" dirty="0"/>
          </a:p>
        </p:txBody>
      </p:sp>
      <p:sp>
        <p:nvSpPr>
          <p:cNvPr id="7" name="Espace réservé du contenu 2">
            <a:extLst>
              <a:ext uri="{FF2B5EF4-FFF2-40B4-BE49-F238E27FC236}">
                <a16:creationId xmlns:a16="http://schemas.microsoft.com/office/drawing/2014/main" id="{2A067DD6-D3C8-49CB-B2DC-121F810B140F}"/>
              </a:ext>
            </a:extLst>
          </p:cNvPr>
          <p:cNvSpPr txBox="1">
            <a:spLocks/>
          </p:cNvSpPr>
          <p:nvPr/>
        </p:nvSpPr>
        <p:spPr>
          <a:xfrm>
            <a:off x="1305393" y="2398425"/>
            <a:ext cx="10515600" cy="17838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i="1" u="sng" dirty="0"/>
              <a:t>Centrale Inertielle (IMU)</a:t>
            </a:r>
          </a:p>
          <a:p>
            <a:r>
              <a:rPr lang="fr-FR" b="1" i="1" u="sng" dirty="0"/>
              <a:t>Principe de fonctionnement, technologie, caractéristiques, hybridation.</a:t>
            </a:r>
          </a:p>
          <a:p>
            <a:r>
              <a:rPr lang="fr-FR" b="1" i="1" u="sng" dirty="0"/>
              <a:t>L'odométrie: Principe, technologie, limites</a:t>
            </a:r>
          </a:p>
        </p:txBody>
      </p:sp>
    </p:spTree>
    <p:extLst>
      <p:ext uri="{BB962C8B-B14F-4D97-AF65-F5344CB8AC3E}">
        <p14:creationId xmlns:p14="http://schemas.microsoft.com/office/powerpoint/2010/main" val="223809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9B972FF-2849-48E2-85B1-3B6AB47F3B4A}"/>
              </a:ext>
            </a:extLst>
          </p:cNvPr>
          <p:cNvSpPr>
            <a:spLocks noGrp="1"/>
          </p:cNvSpPr>
          <p:nvPr>
            <p:ph type="title"/>
          </p:nvPr>
        </p:nvSpPr>
        <p:spPr>
          <a:xfrm>
            <a:off x="4965430" y="629268"/>
            <a:ext cx="6586491" cy="779805"/>
          </a:xfrm>
        </p:spPr>
        <p:txBody>
          <a:bodyPr vert="horz" lIns="91440" tIns="45720" rIns="91440" bIns="45720" rtlCol="0" anchor="b">
            <a:normAutofit/>
          </a:bodyPr>
          <a:lstStyle/>
          <a:p>
            <a:r>
              <a:rPr lang="en-US" sz="4100" b="1" dirty="0">
                <a:latin typeface="+mn-lt"/>
              </a:rPr>
              <a:t>Centrale </a:t>
            </a:r>
            <a:r>
              <a:rPr lang="en-US" sz="4100" b="1" dirty="0" err="1">
                <a:latin typeface="+mn-lt"/>
              </a:rPr>
              <a:t>Inertielle</a:t>
            </a:r>
            <a:r>
              <a:rPr lang="en-US" sz="4100" b="1" dirty="0">
                <a:latin typeface="+mn-lt"/>
              </a:rPr>
              <a:t> (IMU)</a:t>
            </a:r>
            <a:endParaRPr lang="en-US" sz="4100" dirty="0"/>
          </a:p>
        </p:txBody>
      </p:sp>
      <p:sp>
        <p:nvSpPr>
          <p:cNvPr id="9" name="ZoneTexte 8">
            <a:extLst>
              <a:ext uri="{FF2B5EF4-FFF2-40B4-BE49-F238E27FC236}">
                <a16:creationId xmlns:a16="http://schemas.microsoft.com/office/drawing/2014/main" id="{60D6FF89-C639-4E5F-82A4-E3C9B6A32912}"/>
              </a:ext>
            </a:extLst>
          </p:cNvPr>
          <p:cNvSpPr txBox="1"/>
          <p:nvPr/>
        </p:nvSpPr>
        <p:spPr>
          <a:xfrm>
            <a:off x="4965431" y="2438400"/>
            <a:ext cx="6586489" cy="3785419"/>
          </a:xfrm>
          <a:prstGeom prst="rect">
            <a:avLst/>
          </a:prstGeom>
        </p:spPr>
        <p:txBody>
          <a:bodyPr vert="horz" lIns="91440" tIns="45720" rIns="91440" bIns="45720" rtlCol="0">
            <a:normAutofit/>
          </a:bodyPr>
          <a:lstStyle/>
          <a:p>
            <a:pPr algn="just">
              <a:lnSpc>
                <a:spcPct val="90000"/>
              </a:lnSpc>
              <a:spcAft>
                <a:spcPts val="600"/>
              </a:spcAft>
            </a:pPr>
            <a:r>
              <a:rPr lang="en-US" sz="2400" b="0" i="0" dirty="0">
                <a:effectLst/>
              </a:rPr>
              <a:t>Une </a:t>
            </a:r>
            <a:r>
              <a:rPr lang="en-US" sz="2400" b="1" i="0" dirty="0">
                <a:effectLst/>
              </a:rPr>
              <a:t>centrale </a:t>
            </a:r>
            <a:r>
              <a:rPr lang="en-US" sz="2400" b="1" i="0" dirty="0" err="1">
                <a:effectLst/>
              </a:rPr>
              <a:t>inertielle</a:t>
            </a:r>
            <a:r>
              <a:rPr lang="en-US" sz="2400" b="0" i="0" dirty="0">
                <a:effectLst/>
              </a:rPr>
              <a:t> </a:t>
            </a:r>
            <a:r>
              <a:rPr lang="en-US" sz="2400" b="0" i="0" dirty="0" err="1">
                <a:effectLst/>
              </a:rPr>
              <a:t>est</a:t>
            </a:r>
            <a:r>
              <a:rPr lang="en-US" sz="2400" b="0" i="0" dirty="0">
                <a:effectLst/>
              </a:rPr>
              <a:t> un instrument </a:t>
            </a:r>
            <a:r>
              <a:rPr lang="en-US" sz="2400" b="0" i="0" dirty="0" err="1">
                <a:effectLst/>
              </a:rPr>
              <a:t>utilisé</a:t>
            </a:r>
            <a:r>
              <a:rPr lang="en-US" sz="2400" b="0" i="0" dirty="0">
                <a:effectLst/>
              </a:rPr>
              <a:t> </a:t>
            </a:r>
            <a:r>
              <a:rPr lang="en-US" sz="2400" b="0" i="0" dirty="0" err="1">
                <a:effectLst/>
              </a:rPr>
              <a:t>en</a:t>
            </a:r>
            <a:r>
              <a:rPr lang="en-US" sz="2400" b="0" i="0" dirty="0">
                <a:effectLst/>
              </a:rPr>
              <a:t> navigation, capable </a:t>
            </a:r>
            <a:r>
              <a:rPr lang="en-US" sz="2400" b="0" i="0" dirty="0" err="1">
                <a:effectLst/>
              </a:rPr>
              <a:t>d'intégrer</a:t>
            </a:r>
            <a:r>
              <a:rPr lang="en-US" sz="2400" b="0" i="0" dirty="0">
                <a:effectLst/>
              </a:rPr>
              <a:t> les </a:t>
            </a:r>
            <a:r>
              <a:rPr lang="en-US" sz="2400" b="0" i="0" dirty="0" err="1">
                <a:effectLst/>
              </a:rPr>
              <a:t>mouvements</a:t>
            </a:r>
            <a:r>
              <a:rPr lang="en-US" sz="2400" b="0" i="0" dirty="0">
                <a:effectLst/>
              </a:rPr>
              <a:t> d'un mobile (</a:t>
            </a:r>
            <a:r>
              <a:rPr lang="en-US" sz="2400" b="0" i="0" u="none" strike="noStrike" dirty="0" err="1">
                <a:effectLst/>
              </a:rPr>
              <a:t>accélération</a:t>
            </a:r>
            <a:r>
              <a:rPr lang="en-US" sz="2400" b="0" i="0" dirty="0">
                <a:effectLst/>
              </a:rPr>
              <a:t> et </a:t>
            </a:r>
            <a:r>
              <a:rPr lang="en-US" sz="2400" b="0" i="0" u="none" strike="noStrike" dirty="0" err="1">
                <a:effectLst/>
              </a:rPr>
              <a:t>vitesse</a:t>
            </a:r>
            <a:r>
              <a:rPr lang="en-US" sz="2400" b="0" i="0" u="none" strike="noStrike" dirty="0">
                <a:effectLst/>
              </a:rPr>
              <a:t> </a:t>
            </a:r>
            <a:r>
              <a:rPr lang="en-US" sz="2400" b="0" i="0" u="none" strike="noStrike" dirty="0" err="1">
                <a:effectLst/>
              </a:rPr>
              <a:t>angulaire</a:t>
            </a:r>
            <a:r>
              <a:rPr lang="en-US" sz="2400" b="0" i="0" dirty="0">
                <a:effectLst/>
              </a:rPr>
              <a:t>) pour </a:t>
            </a:r>
            <a:r>
              <a:rPr lang="en-US" sz="2400" b="0" i="0" dirty="0" err="1">
                <a:effectLst/>
              </a:rPr>
              <a:t>estimer</a:t>
            </a:r>
            <a:r>
              <a:rPr lang="en-US" sz="2400" b="0" i="0" dirty="0">
                <a:effectLst/>
              </a:rPr>
              <a:t> son orientation (angles de </a:t>
            </a:r>
            <a:r>
              <a:rPr lang="en-US" sz="2400" b="0" i="0" dirty="0" err="1">
                <a:effectLst/>
              </a:rPr>
              <a:t>roulis</a:t>
            </a:r>
            <a:r>
              <a:rPr lang="en-US" sz="2400" b="0" i="0" dirty="0">
                <a:effectLst/>
              </a:rPr>
              <a:t>, de </a:t>
            </a:r>
            <a:r>
              <a:rPr lang="en-US" sz="2400" b="0" i="0" dirty="0" err="1">
                <a:effectLst/>
              </a:rPr>
              <a:t>tangage</a:t>
            </a:r>
            <a:r>
              <a:rPr lang="en-US" sz="2400" b="0" i="0" dirty="0">
                <a:effectLst/>
              </a:rPr>
              <a:t> et de cap), </a:t>
            </a:r>
            <a:r>
              <a:rPr lang="en-US" sz="2400" b="0" i="0" dirty="0" err="1">
                <a:effectLst/>
              </a:rPr>
              <a:t>sa</a:t>
            </a:r>
            <a:r>
              <a:rPr lang="en-US" sz="2400" b="0" i="0" dirty="0">
                <a:effectLst/>
              </a:rPr>
              <a:t> </a:t>
            </a:r>
            <a:r>
              <a:rPr lang="en-US" sz="2400" b="0" i="0" dirty="0" err="1">
                <a:effectLst/>
              </a:rPr>
              <a:t>vitesse</a:t>
            </a:r>
            <a:r>
              <a:rPr lang="en-US" sz="2400" b="0" i="0" dirty="0">
                <a:effectLst/>
              </a:rPr>
              <a:t> </a:t>
            </a:r>
            <a:r>
              <a:rPr lang="en-US" sz="2400" b="0" i="0" dirty="0" err="1">
                <a:effectLst/>
              </a:rPr>
              <a:t>linéaire</a:t>
            </a:r>
            <a:r>
              <a:rPr lang="en-US" sz="2400" b="0" i="0" dirty="0">
                <a:effectLst/>
              </a:rPr>
              <a:t> et </a:t>
            </a:r>
            <a:r>
              <a:rPr lang="en-US" sz="2400" b="0" i="0" dirty="0" err="1">
                <a:effectLst/>
              </a:rPr>
              <a:t>sa</a:t>
            </a:r>
            <a:r>
              <a:rPr lang="en-US" sz="2400" b="0" i="0" dirty="0">
                <a:effectLst/>
              </a:rPr>
              <a:t> position. </a:t>
            </a:r>
            <a:r>
              <a:rPr lang="en-US" sz="2400" b="0" i="0" dirty="0" err="1">
                <a:effectLst/>
              </a:rPr>
              <a:t>L'estimation</a:t>
            </a:r>
            <a:r>
              <a:rPr lang="en-US" sz="2400" b="0" i="0" dirty="0">
                <a:effectLst/>
              </a:rPr>
              <a:t> de position </a:t>
            </a:r>
            <a:r>
              <a:rPr lang="en-US" sz="2400" b="0" i="0" dirty="0" err="1">
                <a:effectLst/>
              </a:rPr>
              <a:t>est</a:t>
            </a:r>
            <a:r>
              <a:rPr lang="en-US" sz="2400" b="0" i="0" dirty="0">
                <a:effectLst/>
              </a:rPr>
              <a:t> relative au point de </a:t>
            </a:r>
            <a:r>
              <a:rPr lang="en-US" sz="2400" b="0" i="0" dirty="0" err="1">
                <a:effectLst/>
              </a:rPr>
              <a:t>départ</a:t>
            </a:r>
            <a:r>
              <a:rPr lang="en-US" sz="2400" b="0" i="0" dirty="0">
                <a:effectLst/>
              </a:rPr>
              <a:t> </a:t>
            </a:r>
            <a:r>
              <a:rPr lang="en-US" sz="2400" b="0" i="0" dirty="0" err="1">
                <a:effectLst/>
              </a:rPr>
              <a:t>ou</a:t>
            </a:r>
            <a:r>
              <a:rPr lang="en-US" sz="2400" b="0" i="0" dirty="0">
                <a:effectLst/>
              </a:rPr>
              <a:t> au dernier point de </a:t>
            </a:r>
            <a:r>
              <a:rPr lang="en-US" sz="2400" b="0" i="0" dirty="0" err="1">
                <a:effectLst/>
              </a:rPr>
              <a:t>recalage</a:t>
            </a:r>
            <a:r>
              <a:rPr lang="en-US" sz="2400" b="0" i="0" dirty="0">
                <a:effectLst/>
              </a:rPr>
              <a:t>.</a:t>
            </a:r>
          </a:p>
        </p:txBody>
      </p:sp>
      <p:pic>
        <p:nvPicPr>
          <p:cNvPr id="1026" name="Picture 2" descr="Centrale inertielle IMU - μIMU™ - Inertial Sense - pour drone / GNSS /  miniature">
            <a:extLst>
              <a:ext uri="{FF2B5EF4-FFF2-40B4-BE49-F238E27FC236}">
                <a16:creationId xmlns:a16="http://schemas.microsoft.com/office/drawing/2014/main" id="{29F72A0B-7550-4830-983B-ECA205E0F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9" r="26508"/>
          <a:stretch/>
        </p:blipFill>
        <p:spPr bwMode="auto">
          <a:xfrm>
            <a:off x="21" y="803748"/>
            <a:ext cx="4092294" cy="605425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320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14C9770-04D7-4666-95B5-46131A60E75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12" name="ZoneTexte 11">
            <a:extLst>
              <a:ext uri="{FF2B5EF4-FFF2-40B4-BE49-F238E27FC236}">
                <a16:creationId xmlns:a16="http://schemas.microsoft.com/office/drawing/2014/main" id="{2F796DA5-401D-4CB3-8DBF-52CAA7C82501}"/>
              </a:ext>
            </a:extLst>
          </p:cNvPr>
          <p:cNvSpPr txBox="1"/>
          <p:nvPr/>
        </p:nvSpPr>
        <p:spPr>
          <a:xfrm>
            <a:off x="5080934" y="1679520"/>
            <a:ext cx="6093500" cy="523220"/>
          </a:xfrm>
          <a:prstGeom prst="rect">
            <a:avLst/>
          </a:prstGeom>
          <a:noFill/>
        </p:spPr>
        <p:txBody>
          <a:bodyPr wrap="square">
            <a:spAutoFit/>
          </a:bodyPr>
          <a:lstStyle/>
          <a:p>
            <a:r>
              <a:rPr lang="fr-FR" sz="2800" b="1" dirty="0">
                <a:solidFill>
                  <a:srgbClr val="0070C0"/>
                </a:solidFill>
              </a:rPr>
              <a:t>1. Définition</a:t>
            </a:r>
            <a:endParaRPr lang="fr-FR" sz="2800" b="1" dirty="0"/>
          </a:p>
        </p:txBody>
      </p:sp>
    </p:spTree>
    <p:extLst>
      <p:ext uri="{BB962C8B-B14F-4D97-AF65-F5344CB8AC3E}">
        <p14:creationId xmlns:p14="http://schemas.microsoft.com/office/powerpoint/2010/main" val="218617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C8F47-954C-4421-8669-CB1A47A8B8AA}"/>
              </a:ext>
            </a:extLst>
          </p:cNvPr>
          <p:cNvSpPr>
            <a:spLocks noGrp="1"/>
          </p:cNvSpPr>
          <p:nvPr>
            <p:ph type="title"/>
          </p:nvPr>
        </p:nvSpPr>
        <p:spPr>
          <a:xfrm>
            <a:off x="838200" y="365125"/>
            <a:ext cx="10515600" cy="1325563"/>
          </a:xfrm>
        </p:spPr>
        <p:txBody>
          <a:bodyPr>
            <a:normAutofit/>
          </a:bodyPr>
          <a:lstStyle/>
          <a:p>
            <a:r>
              <a:rPr lang="fr-FR" sz="4800" b="1" i="0">
                <a:effectLst/>
                <a:latin typeface="+mn-lt"/>
              </a:rPr>
              <a:t>2. Description</a:t>
            </a:r>
          </a:p>
        </p:txBody>
      </p:sp>
      <p:sp>
        <p:nvSpPr>
          <p:cNvPr id="71" name="Rectangle 70">
            <a:extLst>
              <a:ext uri="{FF2B5EF4-FFF2-40B4-BE49-F238E27FC236}">
                <a16:creationId xmlns:a16="http://schemas.microsoft.com/office/drawing/2014/main" id="{C7B97305-E151-42DC-94BA-BF01D95D3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0E865F02-D419-49B4-A61B-7FED63A47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51" r="10768" b="1"/>
          <a:stretch/>
        </p:blipFill>
        <p:spPr bwMode="auto">
          <a:xfrm>
            <a:off x="799188" y="1904281"/>
            <a:ext cx="3374810" cy="427268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A175480-2E68-4A12-87B6-08763AB61770}"/>
              </a:ext>
            </a:extLst>
          </p:cNvPr>
          <p:cNvSpPr>
            <a:spLocks noGrp="1"/>
          </p:cNvSpPr>
          <p:nvPr>
            <p:ph idx="1"/>
          </p:nvPr>
        </p:nvSpPr>
        <p:spPr>
          <a:xfrm>
            <a:off x="4961744" y="1825625"/>
            <a:ext cx="6392056" cy="4351338"/>
          </a:xfrm>
        </p:spPr>
        <p:txBody>
          <a:bodyPr>
            <a:normAutofit lnSpcReduction="10000"/>
          </a:bodyPr>
          <a:lstStyle/>
          <a:p>
            <a:pPr marL="0" indent="0" algn="just">
              <a:buNone/>
            </a:pPr>
            <a:r>
              <a:rPr lang="fr-FR" sz="2400" b="0" i="0" dirty="0">
                <a:effectLst/>
              </a:rPr>
              <a:t>Une </a:t>
            </a:r>
            <a:r>
              <a:rPr lang="fr-FR" sz="2400" b="1" i="0" dirty="0">
                <a:effectLst/>
              </a:rPr>
              <a:t>centrale inertielle </a:t>
            </a:r>
            <a:r>
              <a:rPr lang="fr-FR" sz="2400" b="0" i="0" dirty="0">
                <a:effectLst/>
              </a:rPr>
              <a:t>est un équipement de navigation comportant six capteurs ou neuf selon les types (I ou II):</a:t>
            </a:r>
          </a:p>
          <a:p>
            <a:pPr algn="just">
              <a:buFont typeface="Arial" panose="020B0604020202020204" pitchFamily="34" charset="0"/>
              <a:buChar char="•"/>
            </a:pPr>
            <a:r>
              <a:rPr lang="fr-FR" sz="2400" b="0" i="0" dirty="0">
                <a:effectLst/>
              </a:rPr>
              <a:t>trois gyromètres mesurant les trois composantes du vecteur vitesse angulaire (vitesses de variation des angles de roulis, de tangage et de lacet) ; et</a:t>
            </a:r>
          </a:p>
          <a:p>
            <a:pPr algn="just">
              <a:buFont typeface="Arial" panose="020B0604020202020204" pitchFamily="34" charset="0"/>
              <a:buChar char="•"/>
            </a:pPr>
            <a:r>
              <a:rPr lang="fr-FR" sz="2400" b="0" i="0" dirty="0">
                <a:effectLst/>
              </a:rPr>
              <a:t>trois </a:t>
            </a:r>
            <a:r>
              <a:rPr lang="fr-FR" sz="2400" b="0" i="0" u="none" strike="noStrike" dirty="0">
                <a:effectLst/>
              </a:rPr>
              <a:t>accéléromètres </a:t>
            </a:r>
            <a:r>
              <a:rPr lang="fr-FR" sz="2400" b="0" i="0" dirty="0">
                <a:effectLst/>
              </a:rPr>
              <a:t>mesurant les trois composantes du vecteur force spécifique.</a:t>
            </a:r>
          </a:p>
          <a:p>
            <a:pPr algn="just">
              <a:buFont typeface="Arial" panose="020B0604020202020204" pitchFamily="34" charset="0"/>
              <a:buChar char="•"/>
            </a:pPr>
            <a:r>
              <a:rPr lang="fr-FR" sz="2400" dirty="0"/>
              <a:t>A</a:t>
            </a:r>
            <a:r>
              <a:rPr lang="fr-FR" sz="2400" b="0" i="0" dirty="0">
                <a:effectLst/>
              </a:rPr>
              <a:t> partir des mesures de ces six capteurs, le calculateur de la centrale inertielle réalise l'intégration en temps réel des angles d</a:t>
            </a:r>
            <a:r>
              <a:rPr lang="fr-FR" sz="2400" b="0" i="0" dirty="0">
                <a:effectLst/>
                <a:hlinkClick r:id="rId3" tooltip="Attitude (astronautique)"/>
              </a:rPr>
              <a:t>’</a:t>
            </a:r>
            <a:r>
              <a:rPr lang="fr-FR" sz="2400" b="0" i="0" dirty="0">
                <a:effectLst/>
              </a:rPr>
              <a:t>attitude, du vecteur vitesse  et de la position.</a:t>
            </a:r>
          </a:p>
          <a:p>
            <a:pPr>
              <a:buFont typeface="Arial" panose="020B0604020202020204" pitchFamily="34" charset="0"/>
              <a:buChar char="•"/>
            </a:pPr>
            <a:endParaRPr lang="fr-FR" sz="2200" b="0" i="0" dirty="0">
              <a:effectLst/>
            </a:endParaRPr>
          </a:p>
        </p:txBody>
      </p:sp>
      <p:sp>
        <p:nvSpPr>
          <p:cNvPr id="4" name="Espace réservé du numéro de diapositive 3">
            <a:extLst>
              <a:ext uri="{FF2B5EF4-FFF2-40B4-BE49-F238E27FC236}">
                <a16:creationId xmlns:a16="http://schemas.microsoft.com/office/drawing/2014/main" id="{3CF66AC3-4DB1-4B15-8E3C-8C8B71FE3F93}"/>
              </a:ext>
            </a:extLst>
          </p:cNvPr>
          <p:cNvSpPr>
            <a:spLocks noGrp="1"/>
          </p:cNvSpPr>
          <p:nvPr>
            <p:ph type="sldNum" sz="quarter" idx="12"/>
          </p:nvPr>
        </p:nvSpPr>
        <p:spPr>
          <a:xfrm>
            <a:off x="8610600" y="6356350"/>
            <a:ext cx="2743200" cy="365125"/>
          </a:xfrm>
        </p:spPr>
        <p:txBody>
          <a:bodyPr>
            <a:normAutofit/>
          </a:bodyPr>
          <a:lstStyle/>
          <a:p>
            <a:pPr>
              <a:spcAft>
                <a:spcPts val="600"/>
              </a:spcAft>
            </a:pPr>
            <a:fld id="{3A214FC8-7A6B-454A-ADA5-8A1A54B328A5}" type="slidenum">
              <a:rPr lang="fr-FR" smtClean="0"/>
              <a:pPr>
                <a:spcAft>
                  <a:spcPts val="600"/>
                </a:spcAft>
              </a:pPr>
              <a:t>4</a:t>
            </a:fld>
            <a:endParaRPr lang="fr-FR"/>
          </a:p>
        </p:txBody>
      </p:sp>
    </p:spTree>
    <p:extLst>
      <p:ext uri="{BB962C8B-B14F-4D97-AF65-F5344CB8AC3E}">
        <p14:creationId xmlns:p14="http://schemas.microsoft.com/office/powerpoint/2010/main" val="180202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DEFC8-4EB8-44EE-9433-1831AB47A027}"/>
              </a:ext>
            </a:extLst>
          </p:cNvPr>
          <p:cNvSpPr>
            <a:spLocks noGrp="1"/>
          </p:cNvSpPr>
          <p:nvPr>
            <p:ph type="title"/>
          </p:nvPr>
        </p:nvSpPr>
        <p:spPr>
          <a:xfrm>
            <a:off x="838200" y="365125"/>
            <a:ext cx="10515600" cy="1464806"/>
          </a:xfrm>
        </p:spPr>
        <p:txBody>
          <a:bodyPr>
            <a:normAutofit/>
          </a:bodyPr>
          <a:lstStyle/>
          <a:p>
            <a:r>
              <a:rPr lang="fr-FR" sz="3200" b="1" dirty="0">
                <a:solidFill>
                  <a:srgbClr val="0070C0"/>
                </a:solidFill>
                <a:latin typeface="+mn-lt"/>
              </a:rPr>
              <a:t>3. Principe de fonctionnement</a:t>
            </a:r>
          </a:p>
        </p:txBody>
      </p:sp>
      <p:sp>
        <p:nvSpPr>
          <p:cNvPr id="3" name="Espace réservé du contenu 2">
            <a:extLst>
              <a:ext uri="{FF2B5EF4-FFF2-40B4-BE49-F238E27FC236}">
                <a16:creationId xmlns:a16="http://schemas.microsoft.com/office/drawing/2014/main" id="{6E594779-D197-4867-8605-0C76345F9DEB}"/>
              </a:ext>
            </a:extLst>
          </p:cNvPr>
          <p:cNvSpPr>
            <a:spLocks noGrp="1"/>
          </p:cNvSpPr>
          <p:nvPr>
            <p:ph idx="1"/>
          </p:nvPr>
        </p:nvSpPr>
        <p:spPr>
          <a:xfrm>
            <a:off x="838200" y="1690688"/>
            <a:ext cx="10515600" cy="4351338"/>
          </a:xfrm>
        </p:spPr>
        <p:txBody>
          <a:bodyPr/>
          <a:lstStyle/>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D11F2844-B643-4589-A257-820AF804BBFC}"/>
              </a:ext>
            </a:extLst>
          </p:cNvPr>
          <p:cNvSpPr>
            <a:spLocks noGrp="1"/>
          </p:cNvSpPr>
          <p:nvPr>
            <p:ph type="sldNum" sz="quarter" idx="12"/>
          </p:nvPr>
        </p:nvSpPr>
        <p:spPr>
          <a:xfrm>
            <a:off x="11398771" y="7785100"/>
            <a:ext cx="2743200" cy="365125"/>
          </a:xfrm>
        </p:spPr>
        <p:txBody>
          <a:bodyPr/>
          <a:lstStyle/>
          <a:p>
            <a:fld id="{3A214FC8-7A6B-454A-ADA5-8A1A54B328A5}" type="slidenum">
              <a:rPr lang="fr-FR" smtClean="0"/>
              <a:t>5</a:t>
            </a:fld>
            <a:endParaRPr lang="fr-FR"/>
          </a:p>
        </p:txBody>
      </p:sp>
      <p:pic>
        <p:nvPicPr>
          <p:cNvPr id="7" name="Image 6">
            <a:extLst>
              <a:ext uri="{FF2B5EF4-FFF2-40B4-BE49-F238E27FC236}">
                <a16:creationId xmlns:a16="http://schemas.microsoft.com/office/drawing/2014/main" id="{6A52E77B-5FEF-4B12-BAA3-E7CBD3C5EA0A}"/>
              </a:ext>
            </a:extLst>
          </p:cNvPr>
          <p:cNvPicPr>
            <a:picLocks noChangeAspect="1"/>
          </p:cNvPicPr>
          <p:nvPr/>
        </p:nvPicPr>
        <p:blipFill>
          <a:blip r:embed="rId2"/>
          <a:stretch>
            <a:fillRect/>
          </a:stretch>
        </p:blipFill>
        <p:spPr>
          <a:xfrm>
            <a:off x="1004339" y="1392098"/>
            <a:ext cx="10515599" cy="4948518"/>
          </a:xfrm>
          <a:prstGeom prst="rect">
            <a:avLst/>
          </a:prstGeom>
        </p:spPr>
      </p:pic>
      <p:sp>
        <p:nvSpPr>
          <p:cNvPr id="11" name="ZoneTexte 10">
            <a:extLst>
              <a:ext uri="{FF2B5EF4-FFF2-40B4-BE49-F238E27FC236}">
                <a16:creationId xmlns:a16="http://schemas.microsoft.com/office/drawing/2014/main" id="{A90A90A6-8BD2-41C6-B2D8-E01465430235}"/>
              </a:ext>
            </a:extLst>
          </p:cNvPr>
          <p:cNvSpPr txBox="1"/>
          <p:nvPr/>
        </p:nvSpPr>
        <p:spPr>
          <a:xfrm>
            <a:off x="3441489" y="6155950"/>
            <a:ext cx="7075356" cy="369332"/>
          </a:xfrm>
          <a:prstGeom prst="rect">
            <a:avLst/>
          </a:prstGeom>
          <a:noFill/>
        </p:spPr>
        <p:txBody>
          <a:bodyPr wrap="square">
            <a:spAutoFit/>
          </a:bodyPr>
          <a:lstStyle/>
          <a:p>
            <a:r>
              <a:rPr lang="fr-FR" b="1" dirty="0"/>
              <a:t>Figure 1 : principe de fonctionnement d’une centrale inertielle</a:t>
            </a:r>
          </a:p>
        </p:txBody>
      </p:sp>
    </p:spTree>
    <p:extLst>
      <p:ext uri="{BB962C8B-B14F-4D97-AF65-F5344CB8AC3E}">
        <p14:creationId xmlns:p14="http://schemas.microsoft.com/office/powerpoint/2010/main" val="7338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25BEC-A479-446C-93FB-B3078601A54B}"/>
              </a:ext>
            </a:extLst>
          </p:cNvPr>
          <p:cNvSpPr>
            <a:spLocks noGrp="1"/>
          </p:cNvSpPr>
          <p:nvPr>
            <p:ph type="title"/>
          </p:nvPr>
        </p:nvSpPr>
        <p:spPr/>
        <p:txBody>
          <a:bodyPr>
            <a:normAutofit/>
          </a:bodyPr>
          <a:lstStyle/>
          <a:p>
            <a:r>
              <a:rPr lang="fr-FR" sz="3200" b="1" dirty="0">
                <a:solidFill>
                  <a:srgbClr val="0070C0"/>
                </a:solidFill>
                <a:latin typeface="+mn-lt"/>
              </a:rPr>
              <a:t>3. Principe de fonctionnement (suite)</a:t>
            </a:r>
            <a:endParaRPr lang="fr-FR" sz="3200" dirty="0">
              <a:latin typeface="+mn-lt"/>
            </a:endParaRPr>
          </a:p>
        </p:txBody>
      </p:sp>
      <p:sp>
        <p:nvSpPr>
          <p:cNvPr id="4" name="Espace réservé du numéro de diapositive 3">
            <a:extLst>
              <a:ext uri="{FF2B5EF4-FFF2-40B4-BE49-F238E27FC236}">
                <a16:creationId xmlns:a16="http://schemas.microsoft.com/office/drawing/2014/main" id="{0878AEAD-75C3-45F7-8AD8-B7A6F4F9FCB3}"/>
              </a:ext>
            </a:extLst>
          </p:cNvPr>
          <p:cNvSpPr>
            <a:spLocks noGrp="1"/>
          </p:cNvSpPr>
          <p:nvPr>
            <p:ph type="sldNum" sz="quarter" idx="12"/>
          </p:nvPr>
        </p:nvSpPr>
        <p:spPr/>
        <p:txBody>
          <a:bodyPr/>
          <a:lstStyle/>
          <a:p>
            <a:fld id="{3A214FC8-7A6B-454A-ADA5-8A1A54B328A5}" type="slidenum">
              <a:rPr lang="fr-FR" smtClean="0"/>
              <a:t>6</a:t>
            </a:fld>
            <a:endParaRPr lang="fr-FR"/>
          </a:p>
        </p:txBody>
      </p:sp>
      <p:sp>
        <p:nvSpPr>
          <p:cNvPr id="10" name="Rectangle 1">
            <a:extLst>
              <a:ext uri="{FF2B5EF4-FFF2-40B4-BE49-F238E27FC236}">
                <a16:creationId xmlns:a16="http://schemas.microsoft.com/office/drawing/2014/main" id="{906E188E-1F3F-4274-A2C5-4809B76DB665}"/>
              </a:ext>
            </a:extLst>
          </p:cNvPr>
          <p:cNvSpPr>
            <a:spLocks noChangeArrowheads="1"/>
          </p:cNvSpPr>
          <p:nvPr/>
        </p:nvSpPr>
        <p:spPr bwMode="auto">
          <a:xfrm>
            <a:off x="656445" y="4421800"/>
            <a:ext cx="106973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fr-FR" sz="2400" dirty="0">
                <a:latin typeface="+mn-lt"/>
              </a:rPr>
              <a:t>Le système inertiel est indépendant et fourni des informations avec une cadence de l’ordre de 100Hz, il fournit des informations pouvant servir à une fusion de données; cependant son plus gros désavantage est qu’il </a:t>
            </a:r>
            <a:r>
              <a:rPr lang="fr-FR" sz="2400" b="1" dirty="0">
                <a:latin typeface="+mn-lt"/>
              </a:rPr>
              <a:t>dérive</a:t>
            </a:r>
            <a:r>
              <a:rPr lang="fr-FR" sz="2400" dirty="0">
                <a:latin typeface="+mn-lt"/>
              </a:rPr>
              <a:t>.</a:t>
            </a:r>
            <a:endParaRPr kumimoji="0" lang="fr-FR" altLang="fr-FR" sz="2400" b="0" i="0" u="none" strike="noStrike" cap="none" normalizeH="0" baseline="0" dirty="0">
              <a:ln>
                <a:noFill/>
              </a:ln>
              <a:solidFill>
                <a:schemeClr val="tx1"/>
              </a:solidFill>
              <a:effectLst/>
              <a:latin typeface="+mn-lt"/>
            </a:endParaRPr>
          </a:p>
        </p:txBody>
      </p:sp>
      <p:sp>
        <p:nvSpPr>
          <p:cNvPr id="11" name="ZoneTexte 10">
            <a:extLst>
              <a:ext uri="{FF2B5EF4-FFF2-40B4-BE49-F238E27FC236}">
                <a16:creationId xmlns:a16="http://schemas.microsoft.com/office/drawing/2014/main" id="{71962FC5-128C-4C4E-AA76-284178B139D1}"/>
              </a:ext>
            </a:extLst>
          </p:cNvPr>
          <p:cNvSpPr txBox="1"/>
          <p:nvPr/>
        </p:nvSpPr>
        <p:spPr>
          <a:xfrm>
            <a:off x="656444" y="1563699"/>
            <a:ext cx="10879111" cy="1200329"/>
          </a:xfrm>
          <a:prstGeom prst="rect">
            <a:avLst/>
          </a:prstGeom>
          <a:noFill/>
        </p:spPr>
        <p:txBody>
          <a:bodyPr wrap="square">
            <a:spAutoFit/>
          </a:bodyPr>
          <a:lstStyle/>
          <a:p>
            <a:pPr algn="just"/>
            <a:r>
              <a:rPr lang="fr-FR" sz="2400" dirty="0"/>
              <a:t>Les mesures fournies par des accéléromètres et des gyroscopes sont employées pour estimer la position et l’orientation d’un objet relativement à un point de départ, à une orientation et à une vitesse connus.</a:t>
            </a:r>
          </a:p>
        </p:txBody>
      </p:sp>
      <p:sp>
        <p:nvSpPr>
          <p:cNvPr id="13" name="ZoneTexte 12">
            <a:extLst>
              <a:ext uri="{FF2B5EF4-FFF2-40B4-BE49-F238E27FC236}">
                <a16:creationId xmlns:a16="http://schemas.microsoft.com/office/drawing/2014/main" id="{D1F8FE23-F95B-4202-B2CA-FFAC609757CD}"/>
              </a:ext>
            </a:extLst>
          </p:cNvPr>
          <p:cNvSpPr txBox="1"/>
          <p:nvPr/>
        </p:nvSpPr>
        <p:spPr>
          <a:xfrm>
            <a:off x="656444" y="2898084"/>
            <a:ext cx="10879111" cy="1200329"/>
          </a:xfrm>
          <a:prstGeom prst="rect">
            <a:avLst/>
          </a:prstGeom>
          <a:noFill/>
        </p:spPr>
        <p:txBody>
          <a:bodyPr wrap="square">
            <a:spAutoFit/>
          </a:bodyPr>
          <a:lstStyle/>
          <a:p>
            <a:pPr algn="just"/>
            <a:r>
              <a:rPr lang="fr-FR" sz="2400" dirty="0"/>
              <a:t>Comme le montre la figure1, le calcul du déplacement élémentaire du véhicule est obtenu par double intégration des mesures fournies par les accéléromètres. Quant à l’orientation, elle est déterminée à partir des mesures fournies par les gyroscopes.</a:t>
            </a:r>
          </a:p>
        </p:txBody>
      </p:sp>
    </p:spTree>
    <p:extLst>
      <p:ext uri="{BB962C8B-B14F-4D97-AF65-F5344CB8AC3E}">
        <p14:creationId xmlns:p14="http://schemas.microsoft.com/office/powerpoint/2010/main" val="327441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F9318-9860-43B3-AFBE-E2796922836F}"/>
              </a:ext>
            </a:extLst>
          </p:cNvPr>
          <p:cNvSpPr>
            <a:spLocks noGrp="1"/>
          </p:cNvSpPr>
          <p:nvPr>
            <p:ph type="title"/>
          </p:nvPr>
        </p:nvSpPr>
        <p:spPr/>
        <p:txBody>
          <a:bodyPr>
            <a:normAutofit/>
          </a:bodyPr>
          <a:lstStyle/>
          <a:p>
            <a:pPr algn="just"/>
            <a:r>
              <a:rPr lang="fr-FR" sz="3200" b="1" dirty="0">
                <a:solidFill>
                  <a:srgbClr val="0070C0"/>
                </a:solidFill>
                <a:latin typeface="+mn-lt"/>
              </a:rPr>
              <a:t>4. Erreurs du système Inertiel</a:t>
            </a:r>
            <a:endParaRPr lang="fr-FR" sz="3200" b="1" i="0" dirty="0">
              <a:solidFill>
                <a:srgbClr val="0070C0"/>
              </a:solidFill>
              <a:effectLst/>
              <a:latin typeface="+mn-lt"/>
            </a:endParaRPr>
          </a:p>
        </p:txBody>
      </p:sp>
      <p:sp>
        <p:nvSpPr>
          <p:cNvPr id="4" name="Espace réservé du numéro de diapositive 3">
            <a:extLst>
              <a:ext uri="{FF2B5EF4-FFF2-40B4-BE49-F238E27FC236}">
                <a16:creationId xmlns:a16="http://schemas.microsoft.com/office/drawing/2014/main" id="{BA8D1103-12D5-4144-A6B5-7E482F17DAFE}"/>
              </a:ext>
            </a:extLst>
          </p:cNvPr>
          <p:cNvSpPr>
            <a:spLocks noGrp="1"/>
          </p:cNvSpPr>
          <p:nvPr>
            <p:ph type="sldNum" sz="quarter" idx="12"/>
          </p:nvPr>
        </p:nvSpPr>
        <p:spPr/>
        <p:txBody>
          <a:bodyPr/>
          <a:lstStyle/>
          <a:p>
            <a:fld id="{3A214FC8-7A6B-454A-ADA5-8A1A54B328A5}" type="slidenum">
              <a:rPr lang="fr-FR" smtClean="0"/>
              <a:t>7</a:t>
            </a:fld>
            <a:endParaRPr lang="fr-FR" dirty="0"/>
          </a:p>
        </p:txBody>
      </p:sp>
      <p:sp>
        <p:nvSpPr>
          <p:cNvPr id="15" name="ZoneTexte 14">
            <a:extLst>
              <a:ext uri="{FF2B5EF4-FFF2-40B4-BE49-F238E27FC236}">
                <a16:creationId xmlns:a16="http://schemas.microsoft.com/office/drawing/2014/main" id="{B3FD47B8-03BB-4792-9984-66BF5051DBF6}"/>
              </a:ext>
            </a:extLst>
          </p:cNvPr>
          <p:cNvSpPr txBox="1"/>
          <p:nvPr/>
        </p:nvSpPr>
        <p:spPr>
          <a:xfrm>
            <a:off x="1283532" y="2085390"/>
            <a:ext cx="10179570" cy="1569660"/>
          </a:xfrm>
          <a:prstGeom prst="rect">
            <a:avLst/>
          </a:prstGeom>
          <a:noFill/>
        </p:spPr>
        <p:txBody>
          <a:bodyPr wrap="square">
            <a:spAutoFit/>
          </a:bodyPr>
          <a:lstStyle/>
          <a:p>
            <a:pPr algn="just">
              <a:buFont typeface="Arial" panose="020B0604020202020204" pitchFamily="34" charset="0"/>
              <a:buChar char="•"/>
            </a:pPr>
            <a:r>
              <a:rPr lang="fr-FR" sz="2400" dirty="0"/>
              <a:t>Le biais est l’erreur la plus évidente. Il s’agit tout simplement d’une valeur additionnelle. Pour l’accéléromètre, un biais constant </a:t>
            </a:r>
            <a:r>
              <a:rPr lang="el-GR" sz="2400" b="1" i="1" dirty="0">
                <a:latin typeface="Calibri" panose="020F0502020204030204" pitchFamily="34" charset="0"/>
                <a:cs typeface="Calibri" panose="020F0502020204030204" pitchFamily="34" charset="0"/>
              </a:rPr>
              <a:t>ε</a:t>
            </a:r>
            <a:r>
              <a:rPr lang="fr-FR" sz="2400" dirty="0"/>
              <a:t> lorsqu’il est doublement intégré conduit à une erreur dans le calcul de la position </a:t>
            </a:r>
            <a:r>
              <a:rPr lang="fr-FR" sz="2400" b="1" i="1" dirty="0"/>
              <a:t>s(t) </a:t>
            </a:r>
            <a:r>
              <a:rPr lang="fr-FR" sz="2400" dirty="0"/>
              <a:t>qui augmente d’une manière quadratique avec le temps.</a:t>
            </a:r>
            <a:endParaRPr lang="fr-FR" sz="2400" b="1" i="1" dirty="0">
              <a:solidFill>
                <a:schemeClr val="accent1">
                  <a:lumMod val="75000"/>
                </a:schemeClr>
              </a:solidFill>
              <a:effectLst/>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FF62EE9A-3F11-4AEE-AC0C-CA07A87C0E16}"/>
              </a:ext>
            </a:extLst>
          </p:cNvPr>
          <p:cNvSpPr txBox="1"/>
          <p:nvPr/>
        </p:nvSpPr>
        <p:spPr>
          <a:xfrm>
            <a:off x="963118" y="1517900"/>
            <a:ext cx="6093500" cy="461665"/>
          </a:xfrm>
          <a:prstGeom prst="rect">
            <a:avLst/>
          </a:prstGeom>
          <a:noFill/>
        </p:spPr>
        <p:txBody>
          <a:bodyPr wrap="square">
            <a:spAutoFit/>
          </a:bodyPr>
          <a:lstStyle/>
          <a:p>
            <a:r>
              <a:rPr lang="fr-FR" sz="2400" b="1" dirty="0">
                <a:solidFill>
                  <a:srgbClr val="0070C0"/>
                </a:solidFill>
              </a:rPr>
              <a:t>4.1. Le biais</a:t>
            </a:r>
          </a:p>
        </p:txBody>
      </p:sp>
      <p:pic>
        <p:nvPicPr>
          <p:cNvPr id="6" name="Image 5">
            <a:extLst>
              <a:ext uri="{FF2B5EF4-FFF2-40B4-BE49-F238E27FC236}">
                <a16:creationId xmlns:a16="http://schemas.microsoft.com/office/drawing/2014/main" id="{35466EE3-31A3-4ED9-99BF-7B3EF01923B2}"/>
              </a:ext>
            </a:extLst>
          </p:cNvPr>
          <p:cNvPicPr>
            <a:picLocks noChangeAspect="1"/>
          </p:cNvPicPr>
          <p:nvPr/>
        </p:nvPicPr>
        <p:blipFill>
          <a:blip r:embed="rId2"/>
          <a:stretch>
            <a:fillRect/>
          </a:stretch>
        </p:blipFill>
        <p:spPr>
          <a:xfrm>
            <a:off x="5481545" y="3655050"/>
            <a:ext cx="2338181" cy="883886"/>
          </a:xfrm>
          <a:prstGeom prst="rect">
            <a:avLst/>
          </a:prstGeom>
        </p:spPr>
      </p:pic>
      <p:sp>
        <p:nvSpPr>
          <p:cNvPr id="12" name="ZoneTexte 11">
            <a:extLst>
              <a:ext uri="{FF2B5EF4-FFF2-40B4-BE49-F238E27FC236}">
                <a16:creationId xmlns:a16="http://schemas.microsoft.com/office/drawing/2014/main" id="{7032592A-9BA8-415E-9A90-1FA4DC1BB28A}"/>
              </a:ext>
            </a:extLst>
          </p:cNvPr>
          <p:cNvSpPr txBox="1"/>
          <p:nvPr/>
        </p:nvSpPr>
        <p:spPr>
          <a:xfrm>
            <a:off x="1263544" y="4553164"/>
            <a:ext cx="10179570" cy="1569660"/>
          </a:xfrm>
          <a:prstGeom prst="rect">
            <a:avLst/>
          </a:prstGeom>
          <a:noFill/>
        </p:spPr>
        <p:txBody>
          <a:bodyPr wrap="square">
            <a:spAutoFit/>
          </a:bodyPr>
          <a:lstStyle/>
          <a:p>
            <a:pPr algn="just"/>
            <a:r>
              <a:rPr lang="fr-FR" sz="2400" dirty="0"/>
              <a:t>Où 𝑡 est le temps d’intégration. Il est possible d’estimer le biais en mesurant une moyenne d’ensemble de la sortie de l’accéléromètre lorsque le système ne subit aucun mouvement. Pour le gyroscope, le biais qui cause une erreur angulaire croît linéairement avec le temps.</a:t>
            </a:r>
          </a:p>
        </p:txBody>
      </p:sp>
      <p:sp>
        <p:nvSpPr>
          <p:cNvPr id="14" name="ZoneTexte 13">
            <a:extLst>
              <a:ext uri="{FF2B5EF4-FFF2-40B4-BE49-F238E27FC236}">
                <a16:creationId xmlns:a16="http://schemas.microsoft.com/office/drawing/2014/main" id="{F51F5331-C4B3-45C9-A02D-5DD957E9F9C8}"/>
              </a:ext>
            </a:extLst>
          </p:cNvPr>
          <p:cNvSpPr txBox="1"/>
          <p:nvPr/>
        </p:nvSpPr>
        <p:spPr>
          <a:xfrm>
            <a:off x="5721245" y="6042574"/>
            <a:ext cx="2373444" cy="523220"/>
          </a:xfrm>
          <a:prstGeom prst="rect">
            <a:avLst/>
          </a:prstGeom>
          <a:noFill/>
        </p:spPr>
        <p:txBody>
          <a:bodyPr wrap="square">
            <a:spAutoFit/>
          </a:bodyPr>
          <a:lstStyle/>
          <a:p>
            <a:r>
              <a:rPr lang="fr-FR" sz="2800" dirty="0"/>
              <a:t>𝜃(𝑡) = 𝜀.</a:t>
            </a:r>
            <a:r>
              <a:rPr lang="fr-FR" sz="2800" i="1" dirty="0"/>
              <a:t>t</a:t>
            </a:r>
          </a:p>
        </p:txBody>
      </p:sp>
    </p:spTree>
    <p:extLst>
      <p:ext uri="{BB962C8B-B14F-4D97-AF65-F5344CB8AC3E}">
        <p14:creationId xmlns:p14="http://schemas.microsoft.com/office/powerpoint/2010/main" val="16396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59F911-E67F-48D0-A7FB-CD5390AA26C6}"/>
              </a:ext>
            </a:extLst>
          </p:cNvPr>
          <p:cNvSpPr>
            <a:spLocks noGrp="1"/>
          </p:cNvSpPr>
          <p:nvPr>
            <p:ph type="sldNum" sz="quarter" idx="12"/>
          </p:nvPr>
        </p:nvSpPr>
        <p:spPr/>
        <p:txBody>
          <a:bodyPr/>
          <a:lstStyle/>
          <a:p>
            <a:fld id="{3A214FC8-7A6B-454A-ADA5-8A1A54B328A5}" type="slidenum">
              <a:rPr lang="fr-FR" smtClean="0"/>
              <a:t>8</a:t>
            </a:fld>
            <a:endParaRPr lang="fr-FR"/>
          </a:p>
        </p:txBody>
      </p:sp>
      <p:sp>
        <p:nvSpPr>
          <p:cNvPr id="14" name="ZoneTexte 13">
            <a:extLst>
              <a:ext uri="{FF2B5EF4-FFF2-40B4-BE49-F238E27FC236}">
                <a16:creationId xmlns:a16="http://schemas.microsoft.com/office/drawing/2014/main" id="{4D69388D-8248-4334-A9F2-72BA63CA7ACC}"/>
              </a:ext>
            </a:extLst>
          </p:cNvPr>
          <p:cNvSpPr txBox="1"/>
          <p:nvPr/>
        </p:nvSpPr>
        <p:spPr>
          <a:xfrm>
            <a:off x="1691286" y="828248"/>
            <a:ext cx="5658424" cy="1569660"/>
          </a:xfrm>
          <a:prstGeom prst="rect">
            <a:avLst/>
          </a:prstGeom>
          <a:noFill/>
        </p:spPr>
        <p:txBody>
          <a:bodyPr wrap="square">
            <a:spAutoFit/>
          </a:bodyPr>
          <a:lstStyle/>
          <a:p>
            <a:pPr algn="just"/>
            <a:r>
              <a:rPr lang="fr-FR" sz="2400" dirty="0"/>
              <a:t>Il est également possible d’estimer le biais comme dans le cas de l’accéléromètre et une fois trouvé, il est facile de le compenser par une simple soustraction. </a:t>
            </a:r>
          </a:p>
        </p:txBody>
      </p:sp>
      <p:pic>
        <p:nvPicPr>
          <p:cNvPr id="3078" name="Picture 6" descr="Centrale de mesure inertielle - ASC IMU 7.X.Y - ASC">
            <a:extLst>
              <a:ext uri="{FF2B5EF4-FFF2-40B4-BE49-F238E27FC236}">
                <a16:creationId xmlns:a16="http://schemas.microsoft.com/office/drawing/2014/main" id="{B16DE3BD-2B0D-4D32-8691-74DD08785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7129">
            <a:off x="2303033" y="2618858"/>
            <a:ext cx="2609176" cy="20171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pteur IMU pour la robotique">
            <a:extLst>
              <a:ext uri="{FF2B5EF4-FFF2-40B4-BE49-F238E27FC236}">
                <a16:creationId xmlns:a16="http://schemas.microsoft.com/office/drawing/2014/main" id="{2A9F7CAD-7DDA-4085-A62D-B520DA9D9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1927">
            <a:off x="8794625" y="1334033"/>
            <a:ext cx="2994859" cy="164541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8168DF6E-7D1C-4F4D-BA98-05D98902B77E}"/>
              </a:ext>
            </a:extLst>
          </p:cNvPr>
          <p:cNvSpPr txBox="1"/>
          <p:nvPr/>
        </p:nvSpPr>
        <p:spPr>
          <a:xfrm rot="1159773">
            <a:off x="6138249" y="3205609"/>
            <a:ext cx="5520704" cy="2677656"/>
          </a:xfrm>
          <a:prstGeom prst="rect">
            <a:avLst/>
          </a:prstGeom>
          <a:noFill/>
        </p:spPr>
        <p:txBody>
          <a:bodyPr wrap="square">
            <a:spAutoFit/>
          </a:bodyPr>
          <a:lstStyle/>
          <a:p>
            <a:pPr algn="just"/>
            <a:r>
              <a:rPr lang="fr-FR" sz="2400" dirty="0"/>
              <a:t>Cette évolution du biais dans les deux cas, nommée dérive, est entre autres due aux variations de la température. Par conséquent la dérive est particulièrement forte pendant les premières minutes après la mise sous tension quand les composants électroniques s’échauffent.</a:t>
            </a:r>
          </a:p>
        </p:txBody>
      </p:sp>
      <p:sp>
        <p:nvSpPr>
          <p:cNvPr id="20" name="ZoneTexte 19">
            <a:extLst>
              <a:ext uri="{FF2B5EF4-FFF2-40B4-BE49-F238E27FC236}">
                <a16:creationId xmlns:a16="http://schemas.microsoft.com/office/drawing/2014/main" id="{955AB3F5-9085-46EF-ACA2-5317F3ADCC33}"/>
              </a:ext>
            </a:extLst>
          </p:cNvPr>
          <p:cNvSpPr txBox="1"/>
          <p:nvPr/>
        </p:nvSpPr>
        <p:spPr>
          <a:xfrm rot="724664">
            <a:off x="336933" y="4600016"/>
            <a:ext cx="5257800" cy="1938992"/>
          </a:xfrm>
          <a:prstGeom prst="rect">
            <a:avLst/>
          </a:prstGeom>
          <a:noFill/>
        </p:spPr>
        <p:txBody>
          <a:bodyPr wrap="square">
            <a:spAutoFit/>
          </a:bodyPr>
          <a:lstStyle/>
          <a:p>
            <a:pPr algn="just"/>
            <a:r>
              <a:rPr lang="fr-FR" sz="2400" dirty="0"/>
              <a:t>Les variations possibles à chaque mise sous tension sont souvent données sous le nom de « stabilité de biais » dans les spécifications techniques d’une centrale inertielle. </a:t>
            </a:r>
            <a:endParaRPr lang="fr-FR" sz="2400" b="0" i="0" dirty="0">
              <a:solidFill>
                <a:srgbClr val="222222"/>
              </a:solidFill>
              <a:effectLst/>
            </a:endParaRPr>
          </a:p>
        </p:txBody>
      </p:sp>
    </p:spTree>
    <p:extLst>
      <p:ext uri="{BB962C8B-B14F-4D97-AF65-F5344CB8AC3E}">
        <p14:creationId xmlns:p14="http://schemas.microsoft.com/office/powerpoint/2010/main" val="339660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9</a:t>
            </a:fld>
            <a:endParaRPr lang="fr-FR" dirty="0"/>
          </a:p>
        </p:txBody>
      </p:sp>
      <p:sp>
        <p:nvSpPr>
          <p:cNvPr id="6" name="ZoneTexte 5">
            <a:extLst>
              <a:ext uri="{FF2B5EF4-FFF2-40B4-BE49-F238E27FC236}">
                <a16:creationId xmlns:a16="http://schemas.microsoft.com/office/drawing/2014/main" id="{DC38C5B4-36D8-4A1C-968C-122A1F369627}"/>
              </a:ext>
            </a:extLst>
          </p:cNvPr>
          <p:cNvSpPr txBox="1"/>
          <p:nvPr/>
        </p:nvSpPr>
        <p:spPr>
          <a:xfrm>
            <a:off x="1038068" y="939996"/>
            <a:ext cx="6093500" cy="461665"/>
          </a:xfrm>
          <a:prstGeom prst="rect">
            <a:avLst/>
          </a:prstGeom>
          <a:noFill/>
        </p:spPr>
        <p:txBody>
          <a:bodyPr wrap="square">
            <a:spAutoFit/>
          </a:bodyPr>
          <a:lstStyle/>
          <a:p>
            <a:r>
              <a:rPr lang="fr-FR" sz="2400" b="1" dirty="0">
                <a:solidFill>
                  <a:srgbClr val="0070C0"/>
                </a:solidFill>
              </a:rPr>
              <a:t>4.2. Le bruit</a:t>
            </a:r>
          </a:p>
        </p:txBody>
      </p:sp>
      <p:sp>
        <p:nvSpPr>
          <p:cNvPr id="9" name="ZoneTexte 8">
            <a:extLst>
              <a:ext uri="{FF2B5EF4-FFF2-40B4-BE49-F238E27FC236}">
                <a16:creationId xmlns:a16="http://schemas.microsoft.com/office/drawing/2014/main" id="{25A614EB-9D48-4FC8-8BF0-3C6C9C42346C}"/>
              </a:ext>
            </a:extLst>
          </p:cNvPr>
          <p:cNvSpPr txBox="1"/>
          <p:nvPr/>
        </p:nvSpPr>
        <p:spPr>
          <a:xfrm>
            <a:off x="779488" y="1532989"/>
            <a:ext cx="10574312" cy="1569660"/>
          </a:xfrm>
          <a:prstGeom prst="rect">
            <a:avLst/>
          </a:prstGeom>
          <a:noFill/>
        </p:spPr>
        <p:txBody>
          <a:bodyPr wrap="square">
            <a:spAutoFit/>
          </a:bodyPr>
          <a:lstStyle/>
          <a:p>
            <a:pPr algn="just"/>
            <a:r>
              <a:rPr lang="fr-FR" sz="2400" dirty="0"/>
              <a:t>Il s’agit du bruit dans les composants électroniques (thermomécanique), le bruit de quantification, etc. Il se modélise par une séquence aléatoire blanche de moyenne nulle non corrélée; dans ce cas chaque variable aléatoire est identiquement distribuée avec une variance </a:t>
            </a:r>
            <a:r>
              <a:rPr lang="fr-FR" sz="2400" b="1" dirty="0"/>
              <a:t>𝜎</a:t>
            </a:r>
            <a:r>
              <a:rPr lang="fr-FR" sz="2400" b="1" baseline="30000" dirty="0"/>
              <a:t>2</a:t>
            </a:r>
            <a:r>
              <a:rPr lang="fr-FR" sz="2400" dirty="0"/>
              <a:t>.</a:t>
            </a:r>
          </a:p>
        </p:txBody>
      </p:sp>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BB82D598-B6BF-42BC-8467-586BAB467290}"/>
                  </a:ext>
                </a:extLst>
              </p:cNvPr>
              <p:cNvSpPr txBox="1"/>
              <p:nvPr/>
            </p:nvSpPr>
            <p:spPr>
              <a:xfrm>
                <a:off x="779488" y="3102649"/>
                <a:ext cx="10633024" cy="3153556"/>
              </a:xfrm>
              <a:prstGeom prst="rect">
                <a:avLst/>
              </a:prstGeom>
              <a:noFill/>
            </p:spPr>
            <p:txBody>
              <a:bodyPr wrap="square">
                <a:spAutoFit/>
              </a:bodyPr>
              <a:lstStyle/>
              <a:p>
                <a:r>
                  <a:rPr lang="fr-FR" sz="2400" dirty="0"/>
                  <a:t>Pour le gyroscope, l’effet de ce bruit se traduit par une marche aléatoire dont l’écart-type:</a:t>
                </a:r>
              </a:p>
              <a:p>
                <a:r>
                  <a:rPr lang="fr-FR" sz="2400" dirty="0"/>
                  <a:t> 				</a:t>
                </a:r>
                <a:r>
                  <a:rPr lang="fr-FR" sz="2400" b="1" dirty="0">
                    <a:solidFill>
                      <a:srgbClr val="0070C0"/>
                    </a:solidFill>
                  </a:rPr>
                  <a:t>𝜎</a:t>
                </a:r>
                <a:r>
                  <a:rPr lang="fr-FR" sz="2400" b="1" baseline="-25000" dirty="0">
                    <a:solidFill>
                      <a:srgbClr val="0070C0"/>
                    </a:solidFill>
                  </a:rPr>
                  <a:t>𝜃</a:t>
                </a:r>
                <a:r>
                  <a:rPr lang="fr-FR" sz="2400" b="1" dirty="0">
                    <a:solidFill>
                      <a:srgbClr val="0070C0"/>
                    </a:solidFill>
                  </a:rPr>
                  <a:t> (𝑡) = 𝜎. </a:t>
                </a:r>
                <a14:m>
                  <m:oMath xmlns:m="http://schemas.openxmlformats.org/officeDocument/2006/math">
                    <m:rad>
                      <m:radPr>
                        <m:degHide m:val="on"/>
                        <m:ctrlPr>
                          <a:rPr lang="fr-FR" sz="2400" b="1" i="1" smtClean="0">
                            <a:solidFill>
                              <a:srgbClr val="0070C0"/>
                            </a:solidFill>
                            <a:latin typeface="Cambria Math" panose="02040503050406030204" pitchFamily="18" charset="0"/>
                          </a:rPr>
                        </m:ctrlPr>
                      </m:radPr>
                      <m:deg/>
                      <m:e>
                        <m:r>
                          <m:rPr>
                            <m:nor/>
                          </m:rPr>
                          <a:rPr lang="fr-FR" sz="2400" b="1" dirty="0">
                            <a:solidFill>
                              <a:srgbClr val="0070C0"/>
                            </a:solidFill>
                          </a:rPr>
                          <m:t>∆</m:t>
                        </m:r>
                        <m:r>
                          <m:rPr>
                            <m:nor/>
                          </m:rPr>
                          <a:rPr lang="fr-FR" sz="2400" b="1" dirty="0">
                            <a:solidFill>
                              <a:srgbClr val="0070C0"/>
                            </a:solidFill>
                          </a:rPr>
                          <m:t>𝑡</m:t>
                        </m:r>
                        <m:r>
                          <m:rPr>
                            <m:nor/>
                          </m:rPr>
                          <a:rPr lang="fr-FR" sz="2400" b="1" dirty="0">
                            <a:solidFill>
                              <a:srgbClr val="0070C0"/>
                            </a:solidFill>
                          </a:rPr>
                          <m:t>.</m:t>
                        </m:r>
                        <m:r>
                          <m:rPr>
                            <m:nor/>
                          </m:rPr>
                          <a:rPr lang="fr-FR" sz="2400" b="1" dirty="0">
                            <a:solidFill>
                              <a:srgbClr val="0070C0"/>
                            </a:solidFill>
                          </a:rPr>
                          <m:t>𝑡</m:t>
                        </m:r>
                      </m:e>
                    </m:rad>
                  </m:oMath>
                </a14:m>
                <a:r>
                  <a:rPr lang="fr-FR" sz="2400" dirty="0">
                    <a:solidFill>
                      <a:srgbClr val="0070C0"/>
                    </a:solidFill>
                  </a:rPr>
                  <a:t>  </a:t>
                </a:r>
                <a:endParaRPr lang="fr-FR" sz="2400" dirty="0"/>
              </a:p>
              <a:p>
                <a:endParaRPr lang="fr-FR" sz="2400" dirty="0"/>
              </a:p>
              <a:p>
                <a:r>
                  <a:rPr lang="fr-FR" sz="2400" dirty="0"/>
                  <a:t>De la même manière, pour l’accéléromètre on remarque que le bruit blanc crée une marche aléatoire de second ordre de moyenne nulle et d’écart-type:</a:t>
                </a:r>
              </a:p>
              <a:p>
                <a:endParaRPr lang="fr-FR" sz="2400" dirty="0"/>
              </a:p>
              <a:p>
                <a:r>
                  <a:rPr lang="fr-FR" sz="2400" dirty="0"/>
                  <a:t>				</a:t>
                </a:r>
                <a:r>
                  <a:rPr lang="fr-FR" sz="2400" b="1" dirty="0">
                    <a:solidFill>
                      <a:srgbClr val="0070C0"/>
                    </a:solidFill>
                  </a:rPr>
                  <a:t>𝜎</a:t>
                </a:r>
                <a:r>
                  <a:rPr lang="fr-FR" sz="2400" b="1" baseline="-25000" dirty="0">
                    <a:solidFill>
                      <a:srgbClr val="0070C0"/>
                    </a:solidFill>
                  </a:rPr>
                  <a:t>𝑠</a:t>
                </a:r>
                <a:r>
                  <a:rPr lang="fr-FR" sz="2400" b="1" dirty="0">
                    <a:solidFill>
                      <a:srgbClr val="0070C0"/>
                    </a:solidFill>
                  </a:rPr>
                  <a:t> (𝑡) ≈ 𝜎.𝑡 </a:t>
                </a:r>
                <a:r>
                  <a:rPr lang="fr-FR" sz="2400" b="1" baseline="30000" dirty="0">
                    <a:solidFill>
                      <a:srgbClr val="0070C0"/>
                    </a:solidFill>
                  </a:rPr>
                  <a:t>3 /2</a:t>
                </a:r>
                <a:r>
                  <a:rPr lang="fr-FR" sz="2400" b="1" dirty="0">
                    <a:solidFill>
                      <a:srgbClr val="0070C0"/>
                    </a:solidFill>
                  </a:rPr>
                  <a:t> . </a:t>
                </a:r>
                <a14:m>
                  <m:oMath xmlns:m="http://schemas.openxmlformats.org/officeDocument/2006/math">
                    <m:rad>
                      <m:radPr>
                        <m:degHide m:val="on"/>
                        <m:ctrlPr>
                          <a:rPr lang="fr-FR" sz="2400" b="1" i="1" dirty="0" smtClean="0">
                            <a:solidFill>
                              <a:srgbClr val="0070C0"/>
                            </a:solidFill>
                            <a:latin typeface="Cambria Math" panose="02040503050406030204" pitchFamily="18" charset="0"/>
                          </a:rPr>
                        </m:ctrlPr>
                      </m:radPr>
                      <m:deg/>
                      <m:e>
                        <m:r>
                          <m:rPr>
                            <m:nor/>
                          </m:rPr>
                          <a:rPr lang="fr-FR" sz="2400" b="1" dirty="0">
                            <a:solidFill>
                              <a:srgbClr val="0070C0"/>
                            </a:solidFill>
                          </a:rPr>
                          <m:t>∆</m:t>
                        </m:r>
                        <m:r>
                          <m:rPr>
                            <m:nor/>
                          </m:rPr>
                          <a:rPr lang="fr-FR" sz="2400" b="1" dirty="0">
                            <a:solidFill>
                              <a:srgbClr val="0070C0"/>
                            </a:solidFill>
                          </a:rPr>
                          <m:t>𝑡</m:t>
                        </m:r>
                        <m:r>
                          <m:rPr>
                            <m:nor/>
                          </m:rPr>
                          <a:rPr lang="fr-FR" sz="2400" b="1" i="0" dirty="0" smtClean="0">
                            <a:solidFill>
                              <a:srgbClr val="0070C0"/>
                            </a:solidFill>
                          </a:rPr>
                          <m:t>/</m:t>
                        </m:r>
                        <m:r>
                          <m:rPr>
                            <m:nor/>
                          </m:rPr>
                          <a:rPr lang="fr-FR" sz="2400" b="1" dirty="0">
                            <a:solidFill>
                              <a:srgbClr val="0070C0"/>
                            </a:solidFill>
                          </a:rPr>
                          <m:t> 3</m:t>
                        </m:r>
                      </m:e>
                    </m:rad>
                  </m:oMath>
                </a14:m>
                <a:endParaRPr lang="fr-FR" sz="2400" b="1" dirty="0"/>
              </a:p>
            </p:txBody>
          </p:sp>
        </mc:Choice>
        <mc:Fallback>
          <p:sp>
            <p:nvSpPr>
              <p:cNvPr id="12" name="ZoneTexte 11">
                <a:extLst>
                  <a:ext uri="{FF2B5EF4-FFF2-40B4-BE49-F238E27FC236}">
                    <a16:creationId xmlns:a16="http://schemas.microsoft.com/office/drawing/2014/main" id="{BB82D598-B6BF-42BC-8467-586BAB467290}"/>
                  </a:ext>
                </a:extLst>
              </p:cNvPr>
              <p:cNvSpPr txBox="1">
                <a:spLocks noRot="1" noChangeAspect="1" noMove="1" noResize="1" noEditPoints="1" noAdjustHandles="1" noChangeArrowheads="1" noChangeShapeType="1" noTextEdit="1"/>
              </p:cNvSpPr>
              <p:nvPr/>
            </p:nvSpPr>
            <p:spPr>
              <a:xfrm>
                <a:off x="779488" y="3102649"/>
                <a:ext cx="10633024" cy="3153556"/>
              </a:xfrm>
              <a:prstGeom prst="rect">
                <a:avLst/>
              </a:prstGeom>
              <a:blipFill>
                <a:blip r:embed="rId2"/>
                <a:stretch>
                  <a:fillRect l="-917" t="-1547" r="-745" b="-3482"/>
                </a:stretch>
              </a:blipFill>
            </p:spPr>
            <p:txBody>
              <a:bodyPr/>
              <a:lstStyle/>
              <a:p>
                <a:r>
                  <a:rPr lang="fr-FR">
                    <a:noFill/>
                  </a:rPr>
                  <a:t> </a:t>
                </a:r>
              </a:p>
            </p:txBody>
          </p:sp>
        </mc:Fallback>
      </mc:AlternateContent>
    </p:spTree>
    <p:extLst>
      <p:ext uri="{BB962C8B-B14F-4D97-AF65-F5344CB8AC3E}">
        <p14:creationId xmlns:p14="http://schemas.microsoft.com/office/powerpoint/2010/main" val="35533756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1536</Words>
  <Application>Microsoft Office PowerPoint</Application>
  <PresentationFormat>Grand écran</PresentationFormat>
  <Paragraphs>120</Paragraphs>
  <Slides>18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Cambria Math</vt:lpstr>
      <vt:lpstr>Wingdings</vt:lpstr>
      <vt:lpstr>Thème Office</vt:lpstr>
      <vt:lpstr>UE 21: Capteurs Proprioceptifs et Extéroceptifs</vt:lpstr>
      <vt:lpstr>Séquence X </vt:lpstr>
      <vt:lpstr>Centrale Inertielle (IMU)</vt:lpstr>
      <vt:lpstr>2. Description</vt:lpstr>
      <vt:lpstr>3. Principe de fonctionnement</vt:lpstr>
      <vt:lpstr>3. Principe de fonctionnement (suite)</vt:lpstr>
      <vt:lpstr>4. Erreurs du système Inertiel</vt:lpstr>
      <vt:lpstr>Présentation PowerPoint</vt:lpstr>
      <vt:lpstr>Présentation PowerPoint</vt:lpstr>
      <vt:lpstr>Présentation PowerPoint</vt:lpstr>
      <vt:lpstr>5. Comment minimiser les dérives de l’IMU?</vt:lpstr>
      <vt:lpstr>Présentation PowerPoint</vt:lpstr>
      <vt:lpstr>L’Odométrie</vt:lpstr>
      <vt:lpstr>Présentation PowerPoint</vt:lpstr>
      <vt:lpstr>Présentation PowerPoint</vt:lpstr>
      <vt:lpstr>3.1. Modèle inverse</vt:lpstr>
      <vt:lpstr>4. Calcul d'odométrie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33</cp:revision>
  <dcterms:created xsi:type="dcterms:W3CDTF">2021-01-28T18:00:59Z</dcterms:created>
  <dcterms:modified xsi:type="dcterms:W3CDTF">2021-01-29T03:42:38Z</dcterms:modified>
</cp:coreProperties>
</file>