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6" name="Image 35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7" name="Image 36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/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12191400" cy="6857280"/>
          </a:xfrm>
          <a:prstGeom prst="rect">
            <a:avLst/>
          </a:prstGeom>
          <a:ln>
            <a:noFill/>
          </a:ln>
        </p:spPr>
      </p:pic>
      <p:pic>
        <p:nvPicPr>
          <p:cNvPr id="5" name="Picture 2"/>
          <p:cNvPicPr/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12191400" cy="6857280"/>
          </a:xfrm>
          <a:prstGeom prst="rect">
            <a:avLst/>
          </a:prstGeom>
          <a:ln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fr-FR" sz="4400">
                <a:latin typeface="Arial"/>
              </a:rPr>
              <a:t>Cliquez pour éditer le format du texte-titre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fr-FR" sz="3200">
                <a:latin typeface="Arial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2800">
                <a:latin typeface="Arial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2400">
                <a:latin typeface="Arial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2000">
                <a:latin typeface="Arial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Septième niveau de plan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learningenglish/course/newsreview/unit-13/session-133" TargetMode="External"/><Relationship Id="rId2" Type="http://schemas.openxmlformats.org/officeDocument/2006/relationships/hyperlink" Target="https://theconversation.com/coronavirus-has-led-to-an-explosion-of-new-words-and-phrases-and-that-helps-us-cope-136909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913680" y="178560"/>
            <a:ext cx="10363680" cy="757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fr-FR" sz="3600">
                <a:solidFill>
                  <a:srgbClr val="000000"/>
                </a:solidFill>
                <a:latin typeface="Tw Cen MT"/>
              </a:rPr>
              <a:t>New situation=new words </a:t>
            </a:r>
            <a:r>
              <a:rPr lang="fr-FR" sz="2800">
                <a:solidFill>
                  <a:srgbClr val="000000"/>
                </a:solidFill>
                <a:latin typeface="Tw Cen MT"/>
              </a:rPr>
              <a:t>and</a:t>
            </a:r>
            <a:r>
              <a:rPr lang="fr-FR" sz="3600">
                <a:solidFill>
                  <a:srgbClr val="000000"/>
                </a:solidFill>
                <a:latin typeface="Tw Cen MT"/>
              </a:rPr>
              <a:t> phrases</a:t>
            </a:r>
            <a:endParaRPr/>
          </a:p>
          <a:p>
            <a:pPr algn="ctr">
              <a:lnSpc>
                <a:spcPct val="90000"/>
              </a:lnSpc>
            </a:pPr>
            <a:endParaRPr/>
          </a:p>
        </p:txBody>
      </p:sp>
      <p:sp>
        <p:nvSpPr>
          <p:cNvPr id="39" name="CustomShape 2"/>
          <p:cNvSpPr/>
          <p:nvPr/>
        </p:nvSpPr>
        <p:spPr>
          <a:xfrm>
            <a:off x="868320" y="804600"/>
            <a:ext cx="10363680" cy="5675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20000"/>
              </a:lnSpc>
              <a:buFont typeface="Arial"/>
              <a:buChar char="•"/>
            </a:pPr>
            <a:r>
              <a:rPr lang="fr-FR" sz="2000" dirty="0">
                <a:solidFill>
                  <a:srgbClr val="FF0000"/>
                </a:solidFill>
                <a:latin typeface="Tw Cen MT"/>
              </a:rPr>
              <a:t>Self-isolation, 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quarantine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, 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lockdown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, 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shelter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 in place </a:t>
            </a:r>
            <a:endParaRPr dirty="0"/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fr-FR" sz="2000" u="sng" dirty="0">
                <a:solidFill>
                  <a:srgbClr val="56BCFE"/>
                </a:solidFill>
                <a:latin typeface="Tw Cen MT"/>
                <a:hlinkClick r:id="rId2"/>
              </a:rPr>
              <a:t>https://</a:t>
            </a:r>
            <a:r>
              <a:rPr lang="fr-FR" sz="2000" u="sng" dirty="0" smtClean="0">
                <a:solidFill>
                  <a:srgbClr val="56BCFE"/>
                </a:solidFill>
                <a:latin typeface="Tw Cen MT"/>
                <a:hlinkClick r:id="rId2"/>
              </a:rPr>
              <a:t>theconversation.com/coronavirus-has-led-to-an-explosion-of-new-words-and-phrases-and-that-helps-us-cope-136909</a:t>
            </a:r>
            <a:r>
              <a:rPr lang="fr-FR" sz="2000" u="sng" dirty="0" smtClean="0">
                <a:solidFill>
                  <a:srgbClr val="56BCFE"/>
                </a:solidFill>
                <a:latin typeface="Tw Cen MT"/>
              </a:rPr>
              <a:t>     </a:t>
            </a:r>
            <a:r>
              <a:rPr lang="fr-FR" sz="2000" u="sng" dirty="0" smtClean="0">
                <a:solidFill>
                  <a:srgbClr val="FF0000"/>
                </a:solidFill>
                <a:latin typeface="Tw Cen MT"/>
              </a:rPr>
              <a:t>YES!!</a:t>
            </a:r>
            <a:endParaRPr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fr-FR" sz="2000" dirty="0">
                <a:solidFill>
                  <a:srgbClr val="FF0000"/>
                </a:solidFill>
                <a:latin typeface="Tw Cen MT"/>
              </a:rPr>
              <a:t>Social 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distancing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, WFH (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work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 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from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 home), 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ppe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 (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personal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 protective 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equipment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)…</a:t>
            </a:r>
            <a:endParaRPr dirty="0"/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fr-FR" sz="2000" u="sng" dirty="0">
                <a:solidFill>
                  <a:srgbClr val="56BCFE"/>
                </a:solidFill>
                <a:latin typeface="Tw Cen MT"/>
              </a:rPr>
              <a:t>https://www.theguardian.com/books/2020/apr/15/oxford-dictionary-revised-to-record-linguistic-impact-of-covid-19</a:t>
            </a:r>
            <a:endParaRPr dirty="0"/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fr-FR" sz="2000" u="sng" dirty="0">
                <a:solidFill>
                  <a:srgbClr val="56BCFE"/>
                </a:solidFill>
                <a:latin typeface="Tw Cen MT"/>
                <a:hlinkClick r:id="rId3"/>
              </a:rPr>
              <a:t>https://</a:t>
            </a:r>
            <a:r>
              <a:rPr lang="fr-FR" sz="2000" u="sng" dirty="0" smtClean="0">
                <a:solidFill>
                  <a:srgbClr val="56BCFE"/>
                </a:solidFill>
                <a:latin typeface="Tw Cen MT"/>
                <a:hlinkClick r:id="rId3"/>
              </a:rPr>
              <a:t>www.bbc.co.uk/learningenglish/course/newsreview/unit-13/session-133</a:t>
            </a:r>
            <a:r>
              <a:rPr lang="fr-FR" sz="2000" u="sng" dirty="0" smtClean="0">
                <a:solidFill>
                  <a:srgbClr val="56BCFE"/>
                </a:solidFill>
                <a:latin typeface="Tw Cen MT"/>
              </a:rPr>
              <a:t>    </a:t>
            </a:r>
            <a:r>
              <a:rPr lang="fr-FR" sz="2000" u="sng" dirty="0" smtClean="0">
                <a:solidFill>
                  <a:srgbClr val="FF0000"/>
                </a:solidFill>
                <a:latin typeface="Tw Cen MT"/>
              </a:rPr>
              <a:t>YES!!</a:t>
            </a:r>
            <a:endParaRPr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fr-FR" sz="2000" u="sng" dirty="0">
                <a:solidFill>
                  <a:srgbClr val="56BCFE"/>
                </a:solidFill>
                <a:latin typeface="Tw Cen MT"/>
              </a:rPr>
              <a:t>https://www.cbc.ca/radio/thecurrent/the-current-for-april-22-2020-1.5540906/covidiots-quarantinis-linguist-explains-how-covid-19-has-infected-our-language-1.5540914</a:t>
            </a:r>
            <a:endParaRPr dirty="0"/>
          </a:p>
          <a:p>
            <a:pPr>
              <a:lnSpc>
                <a:spcPct val="12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fr-FR" sz="2000" dirty="0" err="1">
                <a:solidFill>
                  <a:srgbClr val="FF0000"/>
                </a:solidFill>
                <a:latin typeface="Tw Cen MT"/>
              </a:rPr>
              <a:t>Mask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, hand 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sanitizer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, 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pandemic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, vaccine, cluster, to 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flatten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 the </a:t>
            </a:r>
            <a:r>
              <a:rPr lang="fr-FR" sz="2000" dirty="0" err="1">
                <a:solidFill>
                  <a:srgbClr val="FF0000"/>
                </a:solidFill>
                <a:latin typeface="Tw Cen MT"/>
              </a:rPr>
              <a:t>curve</a:t>
            </a:r>
            <a:r>
              <a:rPr lang="fr-FR" sz="2000" dirty="0">
                <a:solidFill>
                  <a:srgbClr val="FF0000"/>
                </a:solidFill>
                <a:latin typeface="Tw Cen MT"/>
              </a:rPr>
              <a:t>…</a:t>
            </a:r>
            <a:endParaRPr dirty="0"/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fr-FR" sz="2000" u="sng" dirty="0">
                <a:solidFill>
                  <a:srgbClr val="56BCFE"/>
                </a:solidFill>
                <a:latin typeface="Tw Cen MT"/>
              </a:rPr>
              <a:t>https://www.btb.termiumplus.gc.ca/publications/covid19-eng.html</a:t>
            </a:r>
            <a:endParaRPr dirty="0"/>
          </a:p>
          <a:p>
            <a:pPr>
              <a:lnSpc>
                <a:spcPct val="120000"/>
              </a:lnSpc>
            </a:pPr>
            <a:endParaRPr dirty="0"/>
          </a:p>
          <a:p>
            <a:pPr>
              <a:lnSpc>
                <a:spcPct val="120000"/>
              </a:lnSpc>
            </a:pPr>
            <a:endParaRPr dirty="0"/>
          </a:p>
          <a:p>
            <a:pPr>
              <a:lnSpc>
                <a:spcPct val="120000"/>
              </a:lnSpc>
            </a:pPr>
            <a:endParaRPr dirty="0"/>
          </a:p>
          <a:p>
            <a:pPr>
              <a:lnSpc>
                <a:spcPct val="120000"/>
              </a:lnSpc>
            </a:pPr>
            <a:endParaRPr dirty="0"/>
          </a:p>
          <a:p>
            <a:pPr>
              <a:lnSpc>
                <a:spcPct val="120000"/>
              </a:lnSpc>
            </a:pPr>
            <a:r>
              <a:rPr lang="fr-FR" sz="2000" dirty="0">
                <a:solidFill>
                  <a:srgbClr val="56BCFE"/>
                </a:solidFill>
                <a:latin typeface="Tw Cen MT"/>
              </a:rPr>
              <a:t>    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913680" y="0"/>
            <a:ext cx="10363680" cy="88560"/>
          </a:xfrm>
          <a:prstGeom prst="rect">
            <a:avLst/>
          </a:prstGeom>
          <a:noFill/>
          <a:ln>
            <a:noFill/>
          </a:ln>
        </p:spPr>
      </p:sp>
      <p:pic>
        <p:nvPicPr>
          <p:cNvPr id="41" name="Espace réservé du contenu 4"/>
          <p:cNvPicPr/>
          <p:nvPr/>
        </p:nvPicPr>
        <p:blipFill>
          <a:blip r:embed="rId2"/>
          <a:stretch>
            <a:fillRect/>
          </a:stretch>
        </p:blipFill>
        <p:spPr>
          <a:xfrm>
            <a:off x="5073480" y="-122760"/>
            <a:ext cx="2023920" cy="7199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913680" y="156240"/>
            <a:ext cx="10363680" cy="612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fr-FR" sz="3600">
                <a:solidFill>
                  <a:srgbClr val="000000"/>
                </a:solidFill>
                <a:latin typeface="Tw Cen MT"/>
              </a:rPr>
              <a:t>Other useful material</a:t>
            </a:r>
            <a:endParaRPr/>
          </a:p>
        </p:txBody>
      </p:sp>
      <p:sp>
        <p:nvSpPr>
          <p:cNvPr id="43" name="CustomShape 2"/>
          <p:cNvSpPr/>
          <p:nvPr/>
        </p:nvSpPr>
        <p:spPr>
          <a:xfrm>
            <a:off x="913680" y="858600"/>
            <a:ext cx="10362960" cy="4932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20000"/>
              </a:lnSpc>
              <a:buFont typeface="Arial"/>
              <a:buChar char="•"/>
            </a:pPr>
            <a:r>
              <a:rPr lang="fr-FR" sz="2000">
                <a:solidFill>
                  <a:srgbClr val="FF0000"/>
                </a:solidFill>
                <a:latin typeface="Tw Cen MT"/>
              </a:rPr>
              <a:t>Watch/listen to:</a:t>
            </a:r>
            <a:endParaRPr/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fr-FR" sz="2000" u="sng">
                <a:solidFill>
                  <a:srgbClr val="56BCFE"/>
                </a:solidFill>
                <a:latin typeface="Tw Cen MT"/>
              </a:rPr>
              <a:t>https://www.youtube.com/watch?v=oAQAD7ZfvlA</a:t>
            </a:r>
            <a:endParaRPr/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fr-FR" sz="2000">
                <a:solidFill>
                  <a:srgbClr val="000000"/>
                </a:solidFill>
                <a:latin typeface="Tw Cen MT"/>
              </a:rPr>
              <a:t>(start at 1:05): </a:t>
            </a:r>
            <a:r>
              <a:rPr lang="fr-FR" sz="2000" u="sng">
                <a:solidFill>
                  <a:srgbClr val="56BCFE"/>
                </a:solidFill>
                <a:latin typeface="Tw Cen MT"/>
              </a:rPr>
              <a:t>https://www.youtube.com/watch?v=--trs0UkHQ8</a:t>
            </a:r>
            <a:endParaRPr/>
          </a:p>
          <a:p>
            <a:pPr>
              <a:lnSpc>
                <a:spcPct val="120000"/>
              </a:lnSpc>
            </a:pPr>
            <a:endParaRPr/>
          </a:p>
          <a:p>
            <a:pPr>
              <a:lnSpc>
                <a:spcPct val="12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Grand écran</PresentationFormat>
  <Paragraphs>20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DejaVu Sans</vt:lpstr>
      <vt:lpstr>StarSymbol</vt:lpstr>
      <vt:lpstr>Tw Cen MT</vt:lpstr>
      <vt:lpstr>Office Theme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PILLEYRE.Karine</cp:lastModifiedBy>
  <cp:revision>1</cp:revision>
  <dcterms:modified xsi:type="dcterms:W3CDTF">2020-09-07T12:27:32Z</dcterms:modified>
</cp:coreProperties>
</file>