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5"/>
  </p:notesMasterIdLst>
  <p:sldIdLst>
    <p:sldId id="268" r:id="rId2"/>
    <p:sldId id="275" r:id="rId3"/>
    <p:sldId id="302" r:id="rId4"/>
    <p:sldId id="276" r:id="rId5"/>
    <p:sldId id="277" r:id="rId6"/>
    <p:sldId id="278" r:id="rId7"/>
    <p:sldId id="279" r:id="rId8"/>
    <p:sldId id="257" r:id="rId9"/>
    <p:sldId id="258" r:id="rId10"/>
    <p:sldId id="294" r:id="rId11"/>
    <p:sldId id="300" r:id="rId12"/>
    <p:sldId id="299" r:id="rId13"/>
    <p:sldId id="30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04" autoAdjust="0"/>
    <p:restoredTop sz="92226" autoAdjust="0"/>
  </p:normalViewPr>
  <p:slideViewPr>
    <p:cSldViewPr>
      <p:cViewPr varScale="1">
        <p:scale>
          <a:sx n="82" d="100"/>
          <a:sy n="82" d="100"/>
        </p:scale>
        <p:origin x="1685" y="72"/>
      </p:cViewPr>
      <p:guideLst>
        <p:guide orient="horz" pos="2160"/>
        <p:guide pos="2880"/>
      </p:guideLst>
    </p:cSldViewPr>
  </p:slid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5" d="100"/>
          <a:sy n="45" d="100"/>
        </p:scale>
        <p:origin x="-2246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52533-EACC-4D72-94B9-68B2F7EA5761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BB3CE-61D1-48DF-8CB7-A7A28F8C86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0185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02DBED-56EA-42B6-B89B-A655E18E8601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00E56-8D28-4BC2-8530-6CC6EF0EADC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90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0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8714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88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7959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820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4603C2-5B6F-46EC-B7B5-37736B84950D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84A64-C799-43CC-B65F-4A99A4740B5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630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3B5C33-DDA6-4DC2-98F8-C0D285608A78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A50F8-5335-4E67-B0EF-5697A1CBA8B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000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8D552F-5649-4B75-BA13-BC104FE4D868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58D71F-A185-4B3F-A79E-AE41834D9AD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121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0A80A-B354-4D74-A595-E8637361A4CB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B32C3-119B-4846-BA91-5EA0A0F932C8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25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066615-A337-4CF7-AFCD-E7911CB50D2B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231D73-D826-4301-BF65-196B8DC5113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272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391B4D-F356-4EDE-815E-679A5247155A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A0511B-C49D-44FF-A6F2-1E2A70422E8A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056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8D5D8E-2465-48CC-B283-C6483185E5F1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411C6D-5348-42D6-AFFB-7228D94C366A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64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AD24EC-406E-4C96-8A2E-396852EF7807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54A2A4-717A-4633-96EE-41F5AA03315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034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012E75-032F-45D6-9995-C4C30B387A58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464827-AB81-46D3-AAC3-D89EF6B77F0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2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101B66-E114-4355-8339-B8A3E93B07A3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C56A96-B6CC-4DCE-9CE1-0233CB7A8C5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91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FCE7C4-933D-4F29-845A-F8AC43CD7AFB}" type="datetimeFigureOut">
              <a:rPr lang="fr-FR" smtClean="0"/>
              <a:pPr>
                <a:defRPr/>
              </a:pPr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E952659-EC8B-4D88-BC15-5D8DCDC1EC0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15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ctrTitle"/>
          </p:nvPr>
        </p:nvSpPr>
        <p:spPr>
          <a:xfrm>
            <a:off x="1259632" y="1412776"/>
            <a:ext cx="5826719" cy="1646302"/>
          </a:xfrm>
        </p:spPr>
        <p:txBody>
          <a:bodyPr/>
          <a:lstStyle/>
          <a:p>
            <a:pPr algn="ctr" eaLnBrk="1" hangingPunct="1"/>
            <a:r>
              <a:rPr lang="fr-FR" b="1" dirty="0"/>
              <a:t>Class 1</a:t>
            </a:r>
            <a:br>
              <a:rPr lang="fr-FR" b="1" dirty="0"/>
            </a:br>
            <a:r>
              <a:rPr lang="fr-FR" b="1" dirty="0"/>
              <a:t>ANSWERS</a:t>
            </a:r>
          </a:p>
        </p:txBody>
      </p:sp>
      <p:sp>
        <p:nvSpPr>
          <p:cNvPr id="13314" name="Rectangle 3"/>
          <p:cNvSpPr>
            <a:spLocks noGrp="1"/>
          </p:cNvSpPr>
          <p:nvPr>
            <p:ph type="subTitle" idx="1"/>
          </p:nvPr>
        </p:nvSpPr>
        <p:spPr>
          <a:xfrm>
            <a:off x="2195736" y="4005064"/>
            <a:ext cx="6537749" cy="1096899"/>
          </a:xfrm>
        </p:spPr>
        <p:txBody>
          <a:bodyPr>
            <a:normAutofit/>
          </a:bodyPr>
          <a:lstStyle/>
          <a:p>
            <a:pPr algn="l" eaLnBrk="1" hangingPunct="1"/>
            <a:r>
              <a:rPr lang="fr-FR" sz="3600" b="1" dirty="0" err="1">
                <a:solidFill>
                  <a:schemeClr val="tx1"/>
                </a:solidFill>
              </a:rPr>
              <a:t>Fall</a:t>
            </a:r>
            <a:r>
              <a:rPr lang="fr-FR" sz="3600" b="1" dirty="0">
                <a:solidFill>
                  <a:schemeClr val="tx1"/>
                </a:solidFill>
              </a:rPr>
              <a:t> </a:t>
            </a:r>
            <a:r>
              <a:rPr lang="fr-FR" sz="3600" b="1" dirty="0" err="1">
                <a:solidFill>
                  <a:schemeClr val="tx1"/>
                </a:solidFill>
              </a:rPr>
              <a:t>semester</a:t>
            </a:r>
            <a:r>
              <a:rPr lang="fr-FR" sz="3600" b="1" dirty="0">
                <a:solidFill>
                  <a:schemeClr val="tx1"/>
                </a:solidFill>
              </a:rPr>
              <a:t> 2025-26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518839-F20B-4B16-9FAA-06653E595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0648"/>
            <a:ext cx="8136904" cy="381642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tabLst>
                <a:tab pos="792480" algn="l"/>
                <a:tab pos="793115" algn="l"/>
              </a:tabLst>
            </a:pPr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br>
              <a:rPr lang="fr-F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 whom</a:t>
            </a:r>
            <a:r>
              <a:rPr lang="en-US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used in formal speech and writing, the preposition </a:t>
            </a:r>
            <a:r>
              <a:rPr lang="en-US" sz="3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comes</a:t>
            </a:r>
            <a:r>
              <a:rPr lang="en-US" sz="3200" u="sng" spc="-35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first</a:t>
            </a:r>
            <a:r>
              <a:rPr lang="en-US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fr-FR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Ex: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Avec qui voulez-vous travailler l’année prochaine ?</a:t>
            </a:r>
            <a:b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fr-F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15C3D6C-C2F0-4590-99D4-DB35F1C443D3}"/>
              </a:ext>
            </a:extLst>
          </p:cNvPr>
          <p:cNvSpPr txBox="1"/>
          <p:nvPr/>
        </p:nvSpPr>
        <p:spPr>
          <a:xfrm>
            <a:off x="503548" y="4098598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whom</a:t>
            </a:r>
            <a:r>
              <a:rPr lang="fr-FR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want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fr-FR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want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84917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518839-F20B-4B16-9FAA-06653E595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780928"/>
            <a:ext cx="7494337" cy="1320800"/>
          </a:xfrm>
        </p:spPr>
        <p:txBody>
          <a:bodyPr>
            <a:normAutofit fontScale="90000"/>
          </a:bodyPr>
          <a:lstStyle/>
          <a:p>
            <a:r>
              <a:rPr lang="fr-FR" sz="4400" b="1" dirty="0"/>
              <a:t>5. </a:t>
            </a:r>
            <a:r>
              <a:rPr lang="fr-FR" sz="4400" b="1" dirty="0" err="1"/>
              <a:t>Questioning</a:t>
            </a:r>
            <a:r>
              <a:rPr lang="fr-FR" sz="4400" b="1" dirty="0"/>
              <a:t> the world</a:t>
            </a:r>
            <a:br>
              <a:rPr lang="fr-FR" sz="4000" dirty="0"/>
            </a:br>
            <a:br>
              <a:rPr lang="fr-FR" sz="4400" b="1" dirty="0"/>
            </a:b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3063252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539552" y="908720"/>
            <a:ext cx="7181850" cy="2747962"/>
          </a:xfrm>
        </p:spPr>
        <p:txBody>
          <a:bodyPr>
            <a:normAutofit/>
          </a:bodyPr>
          <a:lstStyle/>
          <a:p>
            <a:r>
              <a:rPr lang="fr-FR" sz="4000" b="1" dirty="0"/>
              <a:t>Questions </a:t>
            </a:r>
            <a:r>
              <a:rPr lang="fr-FR" sz="4000" b="1" dirty="0" err="1"/>
              <a:t>scientists</a:t>
            </a:r>
            <a:r>
              <a:rPr lang="fr-FR" sz="4000" b="1" dirty="0"/>
              <a:t> </a:t>
            </a:r>
            <a:r>
              <a:rPr lang="fr-FR" sz="4000" b="1" dirty="0" err="1"/>
              <a:t>still</a:t>
            </a:r>
            <a:r>
              <a:rPr lang="fr-FR" sz="4000" b="1" dirty="0"/>
              <a:t> do not have </a:t>
            </a:r>
            <a:r>
              <a:rPr lang="fr-FR" sz="4000" b="1" dirty="0" err="1"/>
              <a:t>anwsers</a:t>
            </a:r>
            <a:r>
              <a:rPr lang="fr-FR" sz="4000" b="1" dirty="0"/>
              <a:t> to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4294967295"/>
          </p:nvPr>
        </p:nvSpPr>
        <p:spPr>
          <a:xfrm>
            <a:off x="0" y="3357563"/>
            <a:ext cx="7777163" cy="2592387"/>
          </a:xfrm>
        </p:spPr>
        <p:txBody>
          <a:bodyPr>
            <a:normAutofit/>
          </a:bodyPr>
          <a:lstStyle/>
          <a:p>
            <a:r>
              <a:rPr lang="fr-FR" sz="4800" b="1" dirty="0">
                <a:solidFill>
                  <a:schemeClr val="tx1"/>
                </a:solidFill>
              </a:rPr>
              <a:t>Ex: </a:t>
            </a:r>
            <a:r>
              <a:rPr lang="fr-FR" sz="4800" b="1" dirty="0" err="1">
                <a:solidFill>
                  <a:schemeClr val="tx1"/>
                </a:solidFill>
              </a:rPr>
              <a:t>What</a:t>
            </a:r>
            <a:r>
              <a:rPr lang="fr-FR" sz="4800" b="1" dirty="0">
                <a:solidFill>
                  <a:schemeClr val="tx1"/>
                </a:solidFill>
              </a:rPr>
              <a:t> </a:t>
            </a:r>
            <a:r>
              <a:rPr lang="fr-FR" sz="4800" b="1" dirty="0" err="1">
                <a:solidFill>
                  <a:schemeClr val="tx1"/>
                </a:solidFill>
              </a:rPr>
              <a:t>happened</a:t>
            </a:r>
            <a:r>
              <a:rPr lang="fr-FR" sz="4800" b="1" dirty="0">
                <a:solidFill>
                  <a:schemeClr val="tx1"/>
                </a:solidFill>
              </a:rPr>
              <a:t> in the </a:t>
            </a:r>
            <a:r>
              <a:rPr lang="fr-FR" sz="4800" b="1" dirty="0" err="1">
                <a:solidFill>
                  <a:schemeClr val="tx1"/>
                </a:solidFill>
              </a:rPr>
              <a:t>early</a:t>
            </a:r>
            <a:r>
              <a:rPr lang="fr-FR" sz="4800" b="1" dirty="0">
                <a:solidFill>
                  <a:schemeClr val="tx1"/>
                </a:solidFill>
              </a:rPr>
              <a:t> </a:t>
            </a:r>
            <a:r>
              <a:rPr lang="fr-FR" sz="4800" b="1" dirty="0" err="1">
                <a:solidFill>
                  <a:schemeClr val="tx1"/>
                </a:solidFill>
              </a:rPr>
              <a:t>universe</a:t>
            </a:r>
            <a:r>
              <a:rPr lang="fr-FR" sz="4800" b="1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6024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836712"/>
            <a:ext cx="6912768" cy="4536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Now list five questions science still doesn’t have answers to. </a:t>
            </a:r>
          </a:p>
          <a:p>
            <a:pPr>
              <a:lnSpc>
                <a:spcPct val="200000"/>
              </a:lnSpc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Group work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075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F15473F4-9584-48CA-B8F8-14B3B74E8BEC}"/>
              </a:ext>
            </a:extLst>
          </p:cNvPr>
          <p:cNvSpPr txBox="1"/>
          <p:nvPr/>
        </p:nvSpPr>
        <p:spPr>
          <a:xfrm>
            <a:off x="467544" y="332656"/>
            <a:ext cx="4680520" cy="1733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3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of the spring semester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3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GB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Basic rules of pronunciation</a:t>
            </a:r>
            <a:endParaRPr lang="fr-F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110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78E95AF-A70A-BD43-0BAC-48FEF675C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8BDD6343-F0F7-0E64-8AB0-9D027B4BE446}"/>
              </a:ext>
            </a:extLst>
          </p:cNvPr>
          <p:cNvGraphicFramePr>
            <a:graphicFrameLocks noGrp="1"/>
          </p:cNvGraphicFramePr>
          <p:nvPr/>
        </p:nvGraphicFramePr>
        <p:xfrm>
          <a:off x="395536" y="1268760"/>
          <a:ext cx="8352928" cy="51845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175678">
                  <a:extLst>
                    <a:ext uri="{9D8B030D-6E8A-4147-A177-3AD203B41FA5}">
                      <a16:colId xmlns:a16="http://schemas.microsoft.com/office/drawing/2014/main" val="1106968244"/>
                    </a:ext>
                  </a:extLst>
                </a:gridCol>
                <a:gridCol w="4177250">
                  <a:extLst>
                    <a:ext uri="{9D8B030D-6E8A-4147-A177-3AD203B41FA5}">
                      <a16:colId xmlns:a16="http://schemas.microsoft.com/office/drawing/2014/main" val="3870970553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1238885" marR="123571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QW</a:t>
                      </a: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152525" marR="11487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248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Que, quoi, qu’est ce que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0023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Quand</a:t>
                      </a:r>
                      <a:endParaRPr lang="fr-FR" sz="16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94192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Où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3401247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Quel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(s), quelle(s)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450917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1842836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À qui (possession)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54804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43815">
                        <a:lnSpc>
                          <a:spcPct val="150000"/>
                        </a:lnSpc>
                      </a:pPr>
                      <a:endParaRPr lang="fr-FR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50000"/>
                        </a:lnSpc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Pourquoi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8092616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A0203E5D-138E-69F9-D07D-11E91580E8A0}"/>
              </a:ext>
            </a:extLst>
          </p:cNvPr>
          <p:cNvSpPr txBox="1"/>
          <p:nvPr/>
        </p:nvSpPr>
        <p:spPr>
          <a:xfrm>
            <a:off x="467544" y="332656"/>
            <a:ext cx="4680520" cy="38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Making questions – lesson + practice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B414BB3-E201-CF76-0B68-CC8F3B677272}"/>
              </a:ext>
            </a:extLst>
          </p:cNvPr>
          <p:cNvSpPr txBox="1"/>
          <p:nvPr/>
        </p:nvSpPr>
        <p:spPr>
          <a:xfrm>
            <a:off x="478490" y="2000335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526FC05-7A96-D71A-4FE2-5F927DA2745F}"/>
              </a:ext>
            </a:extLst>
          </p:cNvPr>
          <p:cNvSpPr txBox="1"/>
          <p:nvPr/>
        </p:nvSpPr>
        <p:spPr>
          <a:xfrm>
            <a:off x="478490" y="254346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77CEABF-819A-3BD9-8D58-B3E01B910368}"/>
              </a:ext>
            </a:extLst>
          </p:cNvPr>
          <p:cNvSpPr txBox="1"/>
          <p:nvPr/>
        </p:nvSpPr>
        <p:spPr>
          <a:xfrm>
            <a:off x="434865" y="311981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FF1BDFD-7EBD-4B0E-79B1-6745663B74C3}"/>
              </a:ext>
            </a:extLst>
          </p:cNvPr>
          <p:cNvSpPr txBox="1"/>
          <p:nvPr/>
        </p:nvSpPr>
        <p:spPr>
          <a:xfrm>
            <a:off x="434865" y="38046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D625158-15D9-9A7B-18EC-9CFE947A22C1}"/>
              </a:ext>
            </a:extLst>
          </p:cNvPr>
          <p:cNvSpPr txBox="1"/>
          <p:nvPr/>
        </p:nvSpPr>
        <p:spPr>
          <a:xfrm>
            <a:off x="467544" y="4493155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WHO (sujet) / WHO/WHOM (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compl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F6255D6-5F76-3F39-7987-0036DB31A0A6}"/>
              </a:ext>
            </a:extLst>
          </p:cNvPr>
          <p:cNvSpPr txBox="1"/>
          <p:nvPr/>
        </p:nvSpPr>
        <p:spPr>
          <a:xfrm>
            <a:off x="445564" y="52444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WHOSE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01A0C93-942A-9A72-3C17-63F3E0A0FEB6}"/>
              </a:ext>
            </a:extLst>
          </p:cNvPr>
          <p:cNvSpPr txBox="1"/>
          <p:nvPr/>
        </p:nvSpPr>
        <p:spPr>
          <a:xfrm>
            <a:off x="478490" y="5897587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</a:p>
        </p:txBody>
      </p:sp>
    </p:spTree>
    <p:extLst>
      <p:ext uri="{BB962C8B-B14F-4D97-AF65-F5344CB8AC3E}">
        <p14:creationId xmlns:p14="http://schemas.microsoft.com/office/powerpoint/2010/main" val="97085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16" grpId="0"/>
      <p:bldP spid="18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F19B25AE-E83D-4840-9766-08A1216E86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480071"/>
              </p:ext>
            </p:extLst>
          </p:nvPr>
        </p:nvGraphicFramePr>
        <p:xfrm>
          <a:off x="467544" y="1124744"/>
          <a:ext cx="8208912" cy="54726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309659">
                  <a:extLst>
                    <a:ext uri="{9D8B030D-6E8A-4147-A177-3AD203B41FA5}">
                      <a16:colId xmlns:a16="http://schemas.microsoft.com/office/drawing/2014/main" val="138599882"/>
                    </a:ext>
                  </a:extLst>
                </a:gridCol>
                <a:gridCol w="3899253">
                  <a:extLst>
                    <a:ext uri="{9D8B030D-6E8A-4147-A177-3AD203B41FA5}">
                      <a16:colId xmlns:a16="http://schemas.microsoft.com/office/drawing/2014/main" val="36772122"/>
                    </a:ext>
                  </a:extLst>
                </a:gridCol>
              </a:tblGrid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Quelle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quantité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7719815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Combien (nombre)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1396996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À quelle fréquence / tous les combien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9075147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Combien de temps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160621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 y a combien de temps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246809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Quel âge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0377419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Quelle taille (volume) 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8210720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Quelle taille (hauteur)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980336"/>
                  </a:ext>
                </a:extLst>
              </a:tr>
              <a:tr h="608068">
                <a:tc>
                  <a:txBody>
                    <a:bodyPr/>
                    <a:lstStyle/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3815" algn="ctr">
                        <a:lnSpc>
                          <a:spcPct val="115000"/>
                        </a:lnSpc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À quelle distance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5056992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0BD7A296-9859-45D9-A6E2-85C9EFC0CEFB}"/>
              </a:ext>
            </a:extLst>
          </p:cNvPr>
          <p:cNvSpPr txBox="1"/>
          <p:nvPr/>
        </p:nvSpPr>
        <p:spPr>
          <a:xfrm>
            <a:off x="251520" y="383389"/>
            <a:ext cx="7272808" cy="547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73200" algn="ctr">
              <a:lnSpc>
                <a:spcPct val="115000"/>
              </a:lnSpc>
              <a:spcBef>
                <a:spcPts val="1670"/>
              </a:spcBef>
              <a:spcAft>
                <a:spcPts val="0"/>
              </a:spcAft>
            </a:pPr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Questions </a:t>
            </a:r>
            <a:r>
              <a:rPr lang="fr-F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with</a:t>
            </a:r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« how »</a:t>
            </a:r>
            <a:endParaRPr lang="fr-F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2FF4BC5-1E20-4A73-9584-4B00D5DAF8A0}"/>
              </a:ext>
            </a:extLst>
          </p:cNvPr>
          <p:cNvSpPr txBox="1"/>
          <p:nvPr/>
        </p:nvSpPr>
        <p:spPr>
          <a:xfrm>
            <a:off x="467544" y="1183493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much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uncountable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8CC8188-A215-42ED-99AC-836A84A1AD30}"/>
              </a:ext>
            </a:extLst>
          </p:cNvPr>
          <p:cNvSpPr txBox="1"/>
          <p:nvPr/>
        </p:nvSpPr>
        <p:spPr>
          <a:xfrm>
            <a:off x="489219" y="1829583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many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countable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42BDD16-4465-4095-85A2-8A45A244FD62}"/>
              </a:ext>
            </a:extLst>
          </p:cNvPr>
          <p:cNvSpPr txBox="1"/>
          <p:nvPr/>
        </p:nvSpPr>
        <p:spPr>
          <a:xfrm>
            <a:off x="466586" y="241560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often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3D0DBC5-6D65-44F1-BF8F-E8DB856F48F0}"/>
              </a:ext>
            </a:extLst>
          </p:cNvPr>
          <p:cNvSpPr txBox="1"/>
          <p:nvPr/>
        </p:nvSpPr>
        <p:spPr>
          <a:xfrm>
            <a:off x="466586" y="304685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long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4CAD801-18F3-47C4-BB15-99F6CCD01200}"/>
              </a:ext>
            </a:extLst>
          </p:cNvPr>
          <p:cNvSpPr txBox="1"/>
          <p:nvPr/>
        </p:nvSpPr>
        <p:spPr>
          <a:xfrm>
            <a:off x="489219" y="3596189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long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ago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DD7DA62-2C86-4F50-9BAD-BE5C9DD6FAB3}"/>
              </a:ext>
            </a:extLst>
          </p:cNvPr>
          <p:cNvSpPr txBox="1"/>
          <p:nvPr/>
        </p:nvSpPr>
        <p:spPr>
          <a:xfrm>
            <a:off x="489219" y="424634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old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0127FE27-000A-4D43-AEA4-BB3130D5672C}"/>
              </a:ext>
            </a:extLst>
          </p:cNvPr>
          <p:cNvSpPr txBox="1"/>
          <p:nvPr/>
        </p:nvSpPr>
        <p:spPr>
          <a:xfrm>
            <a:off x="466586" y="489049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big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DFF2123-A72F-4B44-84F8-CE799CF6D9D6}"/>
              </a:ext>
            </a:extLst>
          </p:cNvPr>
          <p:cNvSpPr txBox="1"/>
          <p:nvPr/>
        </p:nvSpPr>
        <p:spPr>
          <a:xfrm>
            <a:off x="466586" y="550463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tall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EACBEE35-272B-445E-81B7-E1575DAE4CB7}"/>
              </a:ext>
            </a:extLst>
          </p:cNvPr>
          <p:cNvSpPr txBox="1"/>
          <p:nvPr/>
        </p:nvSpPr>
        <p:spPr>
          <a:xfrm>
            <a:off x="466586" y="615170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How far</a:t>
            </a:r>
          </a:p>
        </p:txBody>
      </p:sp>
    </p:spTree>
    <p:extLst>
      <p:ext uri="{BB962C8B-B14F-4D97-AF65-F5344CB8AC3E}">
        <p14:creationId xmlns:p14="http://schemas.microsoft.com/office/powerpoint/2010/main" val="290900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  <p:bldP spid="15" grpId="0"/>
      <p:bldP spid="17" grpId="0"/>
      <p:bldP spid="19" grpId="0"/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6AC61DC-479F-4D73-BBC4-77B192B9F335}"/>
              </a:ext>
            </a:extLst>
          </p:cNvPr>
          <p:cNvSpPr txBox="1"/>
          <p:nvPr/>
        </p:nvSpPr>
        <p:spPr>
          <a:xfrm>
            <a:off x="1331640" y="1268760"/>
            <a:ext cx="6480720" cy="1791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505"/>
              </a:spcBef>
              <a:spcAft>
                <a:spcPts val="1000"/>
              </a:spcAft>
              <a:tabLst>
                <a:tab pos="5408295" algn="l"/>
              </a:tabLst>
            </a:pPr>
            <a:r>
              <a:rPr lang="fr-FR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fr-FR" sz="4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Exercise</a:t>
            </a:r>
            <a:r>
              <a:rPr lang="fr-FR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Bef>
                <a:spcPts val="505"/>
              </a:spcBef>
              <a:spcAft>
                <a:spcPts val="1000"/>
              </a:spcAft>
              <a:tabLst>
                <a:tab pos="5408295" algn="l"/>
              </a:tabLst>
            </a:pPr>
            <a:r>
              <a:rPr lang="fr-FR" sz="4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fr-FR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uestions</a:t>
            </a:r>
            <a:r>
              <a:rPr lang="fr-FR" sz="4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b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fr-FR" sz="4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 how »</a:t>
            </a:r>
            <a:endParaRPr lang="fr-F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319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EC23FB2-7C3C-4058-ACCD-A73ADBE4D7D7}"/>
              </a:ext>
            </a:extLst>
          </p:cNvPr>
          <p:cNvSpPr txBox="1"/>
          <p:nvPr/>
        </p:nvSpPr>
        <p:spPr>
          <a:xfrm>
            <a:off x="395536" y="332656"/>
            <a:ext cx="8064896" cy="5152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He needs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half a pound</a:t>
            </a:r>
            <a:r>
              <a:rPr lang="en-US" sz="2400" spc="-4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of </a:t>
            </a:r>
            <a:r>
              <a:rPr lang="en-US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flour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/>
              <a:t>He discovered penicillin </a:t>
            </a:r>
            <a:r>
              <a:rPr lang="en-US" sz="2400" u="sng" dirty="0"/>
              <a:t>100 years ago</a:t>
            </a:r>
            <a:r>
              <a:rPr lang="en-US" sz="2400" dirty="0"/>
              <a:t>.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endParaRPr lang="en-US" sz="2400" dirty="0"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fr-FR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3</a:t>
            </a:r>
            <a:r>
              <a:rPr lang="fr-FR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He bought</a:t>
            </a:r>
            <a:r>
              <a:rPr lang="en-US" sz="2400" spc="-25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five</a:t>
            </a:r>
            <a:r>
              <a:rPr lang="en-US" sz="2400" spc="-1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books.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endParaRPr lang="en-US" sz="2400" spc="10" dirty="0"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  <a:r>
              <a:rPr lang="fr-FR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4</a:t>
            </a:r>
            <a:r>
              <a:rPr lang="fr-FR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Sh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e will be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30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next</a:t>
            </a:r>
            <a:r>
              <a:rPr lang="en-US" sz="2400" spc="-5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year.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endParaRPr lang="en-US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3788A7-4B71-4133-AACC-06B22E69C294}"/>
              </a:ext>
            </a:extLst>
          </p:cNvPr>
          <p:cNvSpPr txBox="1"/>
          <p:nvPr/>
        </p:nvSpPr>
        <p:spPr>
          <a:xfrm>
            <a:off x="668078" y="899341"/>
            <a:ext cx="6712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How </a:t>
            </a:r>
            <a:r>
              <a:rPr lang="fr-FR" sz="2400" b="1" dirty="0" err="1"/>
              <a:t>much</a:t>
            </a:r>
            <a:r>
              <a:rPr lang="fr-FR" sz="2400" b="1" dirty="0"/>
              <a:t> </a:t>
            </a:r>
            <a:r>
              <a:rPr lang="fr-FR" sz="2400" b="1" dirty="0" err="1"/>
              <a:t>flour</a:t>
            </a:r>
            <a:r>
              <a:rPr lang="fr-FR" sz="2400" b="1" dirty="0"/>
              <a:t> </a:t>
            </a:r>
            <a:r>
              <a:rPr lang="fr-FR" sz="2400" b="1" dirty="0" err="1"/>
              <a:t>does</a:t>
            </a:r>
            <a:r>
              <a:rPr lang="fr-FR" sz="2400" b="1" dirty="0"/>
              <a:t> </a:t>
            </a:r>
            <a:r>
              <a:rPr lang="fr-FR" sz="2400" b="1" dirty="0" err="1"/>
              <a:t>he</a:t>
            </a:r>
            <a:r>
              <a:rPr lang="fr-FR" sz="2400" b="1" dirty="0"/>
              <a:t> </a:t>
            </a:r>
            <a:r>
              <a:rPr lang="fr-FR" sz="2400" b="1" dirty="0" err="1"/>
              <a:t>need</a:t>
            </a:r>
            <a:r>
              <a:rPr lang="fr-FR" sz="2400" b="1" dirty="0"/>
              <a:t>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D35B42C-5A5E-4BCE-B3DA-70AF44DB5109}"/>
              </a:ext>
            </a:extLst>
          </p:cNvPr>
          <p:cNvSpPr txBox="1"/>
          <p:nvPr/>
        </p:nvSpPr>
        <p:spPr>
          <a:xfrm>
            <a:off x="668078" y="2132856"/>
            <a:ext cx="7936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When did Fleming discover penicillin? / How long ago did </a:t>
            </a:r>
            <a:r>
              <a:rPr lang="en-US" sz="2400" b="1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Fleming discover penicillin</a:t>
            </a:r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?</a:t>
            </a:r>
          </a:p>
          <a:p>
            <a:endParaRPr lang="fr-FR" sz="24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C8E9C91-516B-4E13-8FDE-D0CE84F23221}"/>
              </a:ext>
            </a:extLst>
          </p:cNvPr>
          <p:cNvSpPr txBox="1"/>
          <p:nvPr/>
        </p:nvSpPr>
        <p:spPr>
          <a:xfrm>
            <a:off x="683568" y="3753831"/>
            <a:ext cx="68927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How many books did</a:t>
            </a:r>
            <a:r>
              <a:rPr lang="en-US" sz="2400" b="1" spc="1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he</a:t>
            </a:r>
            <a:r>
              <a:rPr lang="en-US" sz="2400" b="1" spc="-1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b="1" spc="1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buy?</a:t>
            </a:r>
          </a:p>
          <a:p>
            <a:endParaRPr lang="fr-FR" sz="2400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098E62A-FA9F-45E6-83C9-5FDE8F8D0BD9}"/>
              </a:ext>
            </a:extLst>
          </p:cNvPr>
          <p:cNvSpPr txBox="1"/>
          <p:nvPr/>
        </p:nvSpPr>
        <p:spPr>
          <a:xfrm>
            <a:off x="625097" y="5051237"/>
            <a:ext cx="6107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How old </a:t>
            </a:r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will she be next</a:t>
            </a:r>
            <a:r>
              <a:rPr lang="en-US" sz="2400" b="1" spc="8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year?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0234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EC23FB2-7C3C-4058-ACCD-A73ADBE4D7D7}"/>
              </a:ext>
            </a:extLst>
          </p:cNvPr>
          <p:cNvSpPr txBox="1"/>
          <p:nvPr/>
        </p:nvSpPr>
        <p:spPr>
          <a:xfrm>
            <a:off x="395536" y="332656"/>
            <a:ext cx="8064896" cy="5152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5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He has to work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once a week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6. They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spent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five days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in London.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endParaRPr lang="en-US" sz="2400" dirty="0"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fr-FR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7.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He is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5 foot 3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endParaRPr lang="en-US" sz="2400" spc="10" dirty="0"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indent="-269875">
              <a:lnSpc>
                <a:spcPct val="115000"/>
              </a:lnSpc>
              <a:spcAft>
                <a:spcPts val="0"/>
              </a:spcAft>
              <a:tabLst>
                <a:tab pos="3711575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 </a:t>
            </a:r>
            <a:r>
              <a:rPr lang="fr-FR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8</a:t>
            </a:r>
            <a:r>
              <a:rPr lang="fr-FR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Sh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e has worked </a:t>
            </a:r>
            <a:r>
              <a:rPr lang="en-US" sz="2400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for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 us </a:t>
            </a:r>
            <a:r>
              <a:rPr lang="en-US" sz="2400" u="sng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for two years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en-US" sz="240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endParaRPr lang="en-US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3711575" algn="l"/>
              </a:tabLst>
            </a:pPr>
            <a:endParaRPr lang="fr-FR" sz="2400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3788A7-4B71-4133-AACC-06B22E69C294}"/>
              </a:ext>
            </a:extLst>
          </p:cNvPr>
          <p:cNvSpPr txBox="1"/>
          <p:nvPr/>
        </p:nvSpPr>
        <p:spPr>
          <a:xfrm>
            <a:off x="668078" y="899341"/>
            <a:ext cx="6712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How </a:t>
            </a:r>
            <a:r>
              <a:rPr lang="fr-FR" sz="2400" b="1" dirty="0" err="1"/>
              <a:t>often</a:t>
            </a:r>
            <a:r>
              <a:rPr lang="fr-FR" sz="2400" b="1" dirty="0"/>
              <a:t> </a:t>
            </a:r>
            <a:r>
              <a:rPr lang="fr-FR" sz="2400" b="1" dirty="0" err="1"/>
              <a:t>does</a:t>
            </a:r>
            <a:r>
              <a:rPr lang="fr-FR" sz="2400" b="1" dirty="0"/>
              <a:t> </a:t>
            </a:r>
            <a:r>
              <a:rPr lang="fr-FR" sz="2400" b="1" dirty="0" err="1"/>
              <a:t>he</a:t>
            </a:r>
            <a:r>
              <a:rPr lang="fr-FR" sz="2400" b="1" dirty="0"/>
              <a:t> have to </a:t>
            </a:r>
            <a:r>
              <a:rPr lang="fr-FR" sz="2400" b="1" dirty="0" err="1"/>
              <a:t>work</a:t>
            </a:r>
            <a:r>
              <a:rPr lang="fr-FR" sz="2400" b="1" dirty="0"/>
              <a:t>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D35B42C-5A5E-4BCE-B3DA-70AF44DB5109}"/>
              </a:ext>
            </a:extLst>
          </p:cNvPr>
          <p:cNvSpPr txBox="1"/>
          <p:nvPr/>
        </p:nvSpPr>
        <p:spPr>
          <a:xfrm>
            <a:off x="668078" y="2132856"/>
            <a:ext cx="7936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How long </a:t>
            </a:r>
            <a:r>
              <a:rPr lang="en-US" sz="2400" b="1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did they spend in London?</a:t>
            </a:r>
            <a:endParaRPr lang="en-US" sz="2400" b="1" dirty="0">
              <a:effectLst/>
              <a:latin typeface="Arial" panose="020B0604020202020204" pitchFamily="34" charset="0"/>
              <a:ea typeface="Comic Sans MS" panose="030F0702030302020204" pitchFamily="66" charset="0"/>
              <a:cs typeface="Arial" panose="020B0604020202020204" pitchFamily="34" charset="0"/>
            </a:endParaRPr>
          </a:p>
          <a:p>
            <a:endParaRPr lang="fr-FR" sz="24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C8E9C91-516B-4E13-8FDE-D0CE84F23221}"/>
              </a:ext>
            </a:extLst>
          </p:cNvPr>
          <p:cNvSpPr txBox="1"/>
          <p:nvPr/>
        </p:nvSpPr>
        <p:spPr>
          <a:xfrm>
            <a:off x="683568" y="3753831"/>
            <a:ext cx="68927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How </a:t>
            </a:r>
            <a:r>
              <a:rPr lang="en-US" sz="2400" b="1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tall is he</a:t>
            </a:r>
            <a:r>
              <a:rPr lang="en-US" sz="2400" b="1" spc="10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?</a:t>
            </a:r>
          </a:p>
          <a:p>
            <a:endParaRPr lang="fr-FR" sz="2400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098E62A-FA9F-45E6-83C9-5FDE8F8D0BD9}"/>
              </a:ext>
            </a:extLst>
          </p:cNvPr>
          <p:cNvSpPr txBox="1"/>
          <p:nvPr/>
        </p:nvSpPr>
        <p:spPr>
          <a:xfrm>
            <a:off x="625097" y="5051237"/>
            <a:ext cx="7115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How </a:t>
            </a:r>
            <a:r>
              <a:rPr lang="en-US" sz="2400" b="1" dirty="0"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long has she worked for us</a:t>
            </a:r>
            <a:r>
              <a:rPr lang="en-US" sz="2400" b="1" dirty="0">
                <a:effectLst/>
                <a:latin typeface="Arial" panose="020B0604020202020204" pitchFamily="34" charset="0"/>
                <a:ea typeface="Comic Sans MS" panose="030F0702030302020204" pitchFamily="66" charset="0"/>
                <a:cs typeface="Arial" panose="020B0604020202020204" pitchFamily="34" charset="0"/>
              </a:rPr>
              <a:t>?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65911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288" y="396964"/>
            <a:ext cx="82804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r-FR" dirty="0"/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8. She has worked with us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for two years.</a:t>
            </a:r>
          </a:p>
          <a:p>
            <a:pPr eaLnBrk="0" hangingPunct="0"/>
            <a:r>
              <a:rPr lang="en-GB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(for) How long has she worked with you?</a:t>
            </a:r>
          </a:p>
          <a:p>
            <a:pPr eaLnBrk="0" hangingPunct="0"/>
            <a:endParaRPr lang="en-GB" sz="2400" dirty="0"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9.I have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$2,000 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on my bank account.</a:t>
            </a:r>
            <a:endParaRPr lang="fr-FR" sz="2400" dirty="0"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 </a:t>
            </a:r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en-GB" sz="2400" dirty="0">
                <a:solidFill>
                  <a:srgbClr val="FF0000"/>
                </a:solidFill>
              </a:rPr>
              <a:t>How much (money) do you have on your bank account?</a:t>
            </a:r>
          </a:p>
          <a:p>
            <a:pPr eaLnBrk="0" hangingPunct="0"/>
            <a:endParaRPr lang="fr-FR" sz="2400" dirty="0"/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10. His kid watches television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every day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. What a bad habit!</a:t>
            </a: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en-GB" sz="2400" dirty="0">
                <a:solidFill>
                  <a:srgbClr val="FF0000"/>
                </a:solidFill>
              </a:rPr>
              <a:t>How often does his kid watch television?</a:t>
            </a:r>
          </a:p>
          <a:p>
            <a:pPr eaLnBrk="0" hangingPunct="0"/>
            <a:endParaRPr lang="fr-FR" sz="2400" dirty="0"/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11. He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read the newspaper.</a:t>
            </a:r>
            <a:endParaRPr lang="en-GB" sz="2400" dirty="0"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en-GB" sz="2400" dirty="0">
                <a:solidFill>
                  <a:srgbClr val="FF0000"/>
                </a:solidFill>
              </a:rPr>
              <a:t>What did he do this morning (last night..)?</a:t>
            </a:r>
          </a:p>
          <a:p>
            <a:pPr eaLnBrk="0" hangingPunct="0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68313" y="620713"/>
            <a:ext cx="80645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12. I have studied Spanish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for 3 years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fr-FR" sz="2400" dirty="0">
                <a:solidFill>
                  <a:srgbClr val="FF0000"/>
                </a:solidFill>
              </a:rPr>
              <a:t>How long have </a:t>
            </a:r>
            <a:r>
              <a:rPr lang="fr-FR" sz="2400" dirty="0" err="1">
                <a:solidFill>
                  <a:srgbClr val="FF0000"/>
                </a:solidFill>
              </a:rPr>
              <a:t>you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studied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Spanish</a:t>
            </a:r>
            <a:r>
              <a:rPr lang="fr-FR" sz="2400" dirty="0">
                <a:solidFill>
                  <a:srgbClr val="FF0000"/>
                </a:solidFill>
              </a:rPr>
              <a:t>?</a:t>
            </a:r>
          </a:p>
          <a:p>
            <a:pPr eaLnBrk="0" hangingPunct="0"/>
            <a:endParaRPr lang="fr-FR" sz="2400" dirty="0"/>
          </a:p>
          <a:p>
            <a:pPr eaLnBrk="0" hangingPunct="0"/>
            <a:endParaRPr lang="fr-FR" sz="2400" dirty="0"/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13. These are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Mr Haley’s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 books.</a:t>
            </a: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fr-FR" sz="2400" dirty="0" err="1">
                <a:solidFill>
                  <a:srgbClr val="FF0000"/>
                </a:solidFill>
              </a:rPr>
              <a:t>Whose</a:t>
            </a:r>
            <a:r>
              <a:rPr lang="fr-FR" sz="2400" dirty="0">
                <a:solidFill>
                  <a:srgbClr val="FF0000"/>
                </a:solidFill>
              </a:rPr>
              <a:t> books are </a:t>
            </a:r>
            <a:r>
              <a:rPr lang="fr-FR" sz="2400" dirty="0" err="1">
                <a:solidFill>
                  <a:srgbClr val="FF0000"/>
                </a:solidFill>
              </a:rPr>
              <a:t>these</a:t>
            </a:r>
            <a:r>
              <a:rPr lang="fr-FR" sz="2400" dirty="0">
                <a:solidFill>
                  <a:srgbClr val="FF0000"/>
                </a:solidFill>
              </a:rPr>
              <a:t>?</a:t>
            </a:r>
          </a:p>
          <a:p>
            <a:pPr eaLnBrk="0" hangingPunct="0"/>
            <a:endParaRPr lang="fr-FR" sz="2400" dirty="0"/>
          </a:p>
          <a:p>
            <a:pPr eaLnBrk="0" hangingPunct="0"/>
            <a:endParaRPr lang="en-GB" sz="2400" dirty="0"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GB" sz="2400" dirty="0">
                <a:latin typeface="Comic Sans MS" pitchFamily="66" charset="0"/>
                <a:cs typeface="Times New Roman" pitchFamily="18" charset="0"/>
              </a:rPr>
              <a:t>14. The dog is barking at </a:t>
            </a:r>
            <a:r>
              <a:rPr lang="en-GB" sz="2400" u="sng" dirty="0">
                <a:latin typeface="Comic Sans MS" pitchFamily="66" charset="0"/>
                <a:cs typeface="Times New Roman" pitchFamily="18" charset="0"/>
              </a:rPr>
              <a:t>the postman</a:t>
            </a:r>
            <a:r>
              <a:rPr lang="en-GB" sz="2400" dirty="0"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eaLnBrk="0" hangingPunct="0"/>
            <a:endParaRPr lang="en-GB" sz="2400" dirty="0">
              <a:latin typeface="Comic Sans MS" pitchFamily="66" charset="0"/>
            </a:endParaRPr>
          </a:p>
          <a:p>
            <a:pPr eaLnBrk="0" hangingPunct="0"/>
            <a:r>
              <a:rPr lang="fr-FR" sz="2400" dirty="0" err="1">
                <a:solidFill>
                  <a:srgbClr val="FF0000"/>
                </a:solidFill>
              </a:rPr>
              <a:t>Who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is</a:t>
            </a:r>
            <a:r>
              <a:rPr lang="fr-FR" sz="2400" dirty="0">
                <a:solidFill>
                  <a:srgbClr val="FF0000"/>
                </a:solidFill>
              </a:rPr>
              <a:t> the dog </a:t>
            </a:r>
            <a:r>
              <a:rPr lang="fr-FR" sz="2400" dirty="0" err="1">
                <a:solidFill>
                  <a:srgbClr val="FF0000"/>
                </a:solidFill>
              </a:rPr>
              <a:t>barking</a:t>
            </a:r>
            <a:r>
              <a:rPr lang="fr-FR" sz="2400" dirty="0">
                <a:solidFill>
                  <a:srgbClr val="FF0000"/>
                </a:solidFill>
              </a:rPr>
              <a:t> at? (At </a:t>
            </a:r>
            <a:r>
              <a:rPr lang="fr-FR" sz="2400" dirty="0" err="1">
                <a:solidFill>
                  <a:srgbClr val="FF0000"/>
                </a:solidFill>
              </a:rPr>
              <a:t>whom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is</a:t>
            </a:r>
            <a:r>
              <a:rPr lang="fr-FR" sz="2400" dirty="0">
                <a:solidFill>
                  <a:srgbClr val="FF0000"/>
                </a:solidFill>
              </a:rPr>
              <a:t> the dog </a:t>
            </a:r>
            <a:r>
              <a:rPr lang="fr-FR" sz="2400" dirty="0" err="1">
                <a:solidFill>
                  <a:srgbClr val="FF0000"/>
                </a:solidFill>
              </a:rPr>
              <a:t>barking</a:t>
            </a:r>
            <a:r>
              <a:rPr lang="fr-FR" sz="2400" dirty="0">
                <a:solidFill>
                  <a:srgbClr val="FF0000"/>
                </a:solidFill>
              </a:rPr>
              <a:t>?)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1750</TotalTime>
  <Words>544</Words>
  <Application>Microsoft Office PowerPoint</Application>
  <PresentationFormat>Affichage à l'écran (4:3)</PresentationFormat>
  <Paragraphs>126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Comic Sans MS</vt:lpstr>
      <vt:lpstr>Times New Roman</vt:lpstr>
      <vt:lpstr>Trebuchet MS</vt:lpstr>
      <vt:lpstr>Wingdings 3</vt:lpstr>
      <vt:lpstr>Facette</vt:lpstr>
      <vt:lpstr>Class 1 ANSWERS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  With whom, used in formal speech and writing, the preposition comes first.  Ex: Avec qui voulez-vous travailler l’année prochaine ?   </vt:lpstr>
      <vt:lpstr>5. Questioning the world  </vt:lpstr>
      <vt:lpstr>Questions scientists still do not have anwsers to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Hervé</dc:creator>
  <cp:lastModifiedBy>Coraline Bengloan</cp:lastModifiedBy>
  <cp:revision>82</cp:revision>
  <dcterms:created xsi:type="dcterms:W3CDTF">2012-12-16T15:08:19Z</dcterms:created>
  <dcterms:modified xsi:type="dcterms:W3CDTF">2025-09-07T13:12:50Z</dcterms:modified>
</cp:coreProperties>
</file>