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notesMasterIdLst>
    <p:notesMasterId r:id="rId23"/>
  </p:notesMasterIdLst>
  <p:sldIdLst>
    <p:sldId id="256" r:id="rId2"/>
    <p:sldId id="262" r:id="rId3"/>
    <p:sldId id="270" r:id="rId4"/>
    <p:sldId id="271" r:id="rId5"/>
    <p:sldId id="272" r:id="rId6"/>
    <p:sldId id="261" r:id="rId7"/>
    <p:sldId id="274" r:id="rId8"/>
    <p:sldId id="275" r:id="rId9"/>
    <p:sldId id="278" r:id="rId10"/>
    <p:sldId id="257" r:id="rId11"/>
    <p:sldId id="280" r:id="rId12"/>
    <p:sldId id="281" r:id="rId13"/>
    <p:sldId id="276" r:id="rId14"/>
    <p:sldId id="258" r:id="rId15"/>
    <p:sldId id="273" r:id="rId16"/>
    <p:sldId id="282" r:id="rId17"/>
    <p:sldId id="279" r:id="rId18"/>
    <p:sldId id="277" r:id="rId19"/>
    <p:sldId id="266" r:id="rId20"/>
    <p:sldId id="267" r:id="rId21"/>
    <p:sldId id="28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8934" autoAdjust="0"/>
  </p:normalViewPr>
  <p:slideViewPr>
    <p:cSldViewPr snapToGrid="0">
      <p:cViewPr varScale="1">
        <p:scale>
          <a:sx n="63" d="100"/>
          <a:sy n="63" d="100"/>
        </p:scale>
        <p:origin x="-138" y="-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C7E14-D408-4E60-8A9F-63C967DA05A6}" type="datetimeFigureOut">
              <a:rPr lang="fr-FR" smtClean="0"/>
              <a:t>12/02/2024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D9DC3-69B3-45E9-BED3-E23133B87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8741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9DC3-69B3-45E9-BED3-E23133B8777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80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647918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93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34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00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004961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9967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6536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0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0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343081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t>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8954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3810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YexAg2J6K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8000" b="1" dirty="0"/>
              <a:t>CLONING</a:t>
            </a:r>
          </a:p>
        </p:txBody>
      </p:sp>
    </p:spTree>
    <p:extLst>
      <p:ext uri="{BB962C8B-B14F-4D97-AF65-F5344CB8AC3E}">
        <p14:creationId xmlns:p14="http://schemas.microsoft.com/office/powerpoint/2010/main" val="354061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EE033BE2-5972-4DBD-861B-6B828A378966}"/>
              </a:ext>
            </a:extLst>
          </p:cNvPr>
          <p:cNvSpPr txBox="1"/>
          <p:nvPr/>
        </p:nvSpPr>
        <p:spPr>
          <a:xfrm>
            <a:off x="1438275" y="685800"/>
            <a:ext cx="9315450" cy="4182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7200" b="1" dirty="0" err="1"/>
              <a:t>What</a:t>
            </a:r>
            <a:r>
              <a:rPr lang="fr-FR" sz="7200" b="1" dirty="0"/>
              <a:t> </a:t>
            </a:r>
            <a:r>
              <a:rPr lang="fr-FR" sz="7200" b="1" dirty="0" err="1"/>
              <a:t>is</a:t>
            </a:r>
            <a:r>
              <a:rPr lang="fr-FR" sz="7200" b="1" dirty="0"/>
              <a:t> </a:t>
            </a:r>
            <a:r>
              <a:rPr lang="fr-FR" sz="7200" b="1" dirty="0" err="1"/>
              <a:t>your</a:t>
            </a:r>
            <a:r>
              <a:rPr lang="fr-FR" sz="7200" b="1" dirty="0"/>
              <a:t> </a:t>
            </a:r>
            <a:r>
              <a:rPr lang="fr-FR" sz="7200" b="1" dirty="0" err="1"/>
              <a:t>definition</a:t>
            </a:r>
            <a:r>
              <a:rPr lang="fr-FR" sz="7200" b="1" dirty="0"/>
              <a:t> of </a:t>
            </a:r>
            <a:r>
              <a:rPr lang="fr-FR" sz="7200" b="1" dirty="0" err="1"/>
              <a:t>cloning</a:t>
            </a:r>
            <a:r>
              <a:rPr lang="fr-FR" sz="72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6841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EE033BE2-5972-4DBD-861B-6B828A378966}"/>
              </a:ext>
            </a:extLst>
          </p:cNvPr>
          <p:cNvSpPr txBox="1"/>
          <p:nvPr/>
        </p:nvSpPr>
        <p:spPr>
          <a:xfrm>
            <a:off x="1438275" y="342900"/>
            <a:ext cx="93154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5400" b="1" dirty="0" err="1"/>
              <a:t>What</a:t>
            </a:r>
            <a:r>
              <a:rPr lang="fr-FR" sz="5400" b="1" dirty="0"/>
              <a:t> </a:t>
            </a:r>
            <a:r>
              <a:rPr lang="fr-FR" sz="5400" b="1" dirty="0" err="1"/>
              <a:t>is</a:t>
            </a:r>
            <a:r>
              <a:rPr lang="fr-FR" sz="5400" b="1" dirty="0"/>
              <a:t> </a:t>
            </a:r>
            <a:r>
              <a:rPr lang="fr-FR" sz="5400" b="1" dirty="0" err="1"/>
              <a:t>your</a:t>
            </a:r>
            <a:r>
              <a:rPr lang="fr-FR" sz="5400" b="1" dirty="0"/>
              <a:t> </a:t>
            </a:r>
            <a:r>
              <a:rPr lang="fr-FR" sz="5400" b="1" dirty="0" err="1"/>
              <a:t>definition</a:t>
            </a:r>
            <a:r>
              <a:rPr lang="fr-FR" sz="5400" b="1" dirty="0"/>
              <a:t> </a:t>
            </a:r>
          </a:p>
          <a:p>
            <a:pPr algn="ctr"/>
            <a:r>
              <a:rPr lang="fr-FR" sz="5400" b="1" dirty="0"/>
              <a:t>of </a:t>
            </a:r>
            <a:r>
              <a:rPr lang="fr-FR" sz="5400" b="1" dirty="0" err="1"/>
              <a:t>cloning</a:t>
            </a:r>
            <a:r>
              <a:rPr lang="fr-FR" sz="5400" b="1" dirty="0"/>
              <a:t>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A741BF5F-26D5-4DDD-A9AE-9B02BD8D6FF0}"/>
              </a:ext>
            </a:extLst>
          </p:cNvPr>
          <p:cNvSpPr txBox="1"/>
          <p:nvPr/>
        </p:nvSpPr>
        <p:spPr>
          <a:xfrm>
            <a:off x="1693069" y="3056811"/>
            <a:ext cx="8805862" cy="3244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Instructions: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with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your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group, </a:t>
            </a:r>
            <a:r>
              <a:rPr lang="fr-FR" sz="2800" b="1" u="sng" dirty="0" err="1">
                <a:latin typeface="Aharoni" panose="02010803020104030203" pitchFamily="2" charset="-79"/>
                <a:cs typeface="Aharoni" panose="02010803020104030203" pitchFamily="2" charset="-79"/>
              </a:rPr>
              <a:t>write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a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common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definition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of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what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you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cloning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is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will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then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share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your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definition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with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the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rest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of the class. (You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will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copy the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def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when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the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teacher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asks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 for </a:t>
            </a:r>
            <a:r>
              <a:rPr lang="fr-FR" sz="28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it</a:t>
            </a:r>
            <a:r>
              <a:rPr lang="fr-FR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99779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EE033BE2-5972-4DBD-861B-6B828A378966}"/>
              </a:ext>
            </a:extLst>
          </p:cNvPr>
          <p:cNvSpPr txBox="1"/>
          <p:nvPr/>
        </p:nvSpPr>
        <p:spPr>
          <a:xfrm>
            <a:off x="1438275" y="685800"/>
            <a:ext cx="9315450" cy="2432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5400" b="1" dirty="0" err="1"/>
              <a:t>What</a:t>
            </a:r>
            <a:r>
              <a:rPr lang="fr-FR" sz="5400" b="1" dirty="0"/>
              <a:t> </a:t>
            </a:r>
            <a:r>
              <a:rPr lang="fr-FR" sz="5400" b="1" dirty="0" err="1"/>
              <a:t>is</a:t>
            </a:r>
            <a:r>
              <a:rPr lang="fr-FR" sz="5400" b="1" dirty="0"/>
              <a:t> </a:t>
            </a:r>
            <a:r>
              <a:rPr lang="fr-FR" sz="5400" b="1" dirty="0" err="1"/>
              <a:t>your</a:t>
            </a:r>
            <a:r>
              <a:rPr lang="fr-FR" sz="5400" b="1" dirty="0"/>
              <a:t> </a:t>
            </a:r>
            <a:r>
              <a:rPr lang="fr-FR" sz="5400" b="1" dirty="0" err="1"/>
              <a:t>definition</a:t>
            </a:r>
            <a:r>
              <a:rPr lang="fr-FR" sz="5400" b="1" dirty="0"/>
              <a:t> </a:t>
            </a:r>
          </a:p>
          <a:p>
            <a:pPr algn="ctr">
              <a:lnSpc>
                <a:spcPct val="150000"/>
              </a:lnSpc>
            </a:pPr>
            <a:r>
              <a:rPr lang="fr-FR" sz="5400" b="1" dirty="0"/>
              <a:t>of </a:t>
            </a:r>
            <a:r>
              <a:rPr lang="fr-FR" sz="5400" b="1" dirty="0" err="1"/>
              <a:t>cloning</a:t>
            </a:r>
            <a:r>
              <a:rPr lang="fr-FR" sz="5400" b="1" dirty="0"/>
              <a:t>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A90F176A-C768-447D-B003-E1BCD1DE49A7}"/>
              </a:ext>
            </a:extLst>
          </p:cNvPr>
          <p:cNvSpPr txBox="1"/>
          <p:nvPr/>
        </p:nvSpPr>
        <p:spPr>
          <a:xfrm>
            <a:off x="1724025" y="4000500"/>
            <a:ext cx="9315450" cy="1186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5400" b="1" u="sng" dirty="0" err="1">
                <a:solidFill>
                  <a:srgbClr val="FF0000"/>
                </a:solidFill>
              </a:rPr>
              <a:t>Your</a:t>
            </a:r>
            <a:r>
              <a:rPr lang="fr-FR" sz="5400" b="1" u="sng" dirty="0">
                <a:solidFill>
                  <a:srgbClr val="FF0000"/>
                </a:solidFill>
              </a:rPr>
              <a:t> </a:t>
            </a:r>
            <a:r>
              <a:rPr lang="fr-FR" sz="5400" b="1" u="sng" dirty="0" err="1">
                <a:solidFill>
                  <a:srgbClr val="FF0000"/>
                </a:solidFill>
              </a:rPr>
              <a:t>written</a:t>
            </a:r>
            <a:r>
              <a:rPr lang="fr-FR" sz="5400" b="1" u="sng" dirty="0">
                <a:solidFill>
                  <a:srgbClr val="FF0000"/>
                </a:solidFill>
              </a:rPr>
              <a:t> </a:t>
            </a:r>
            <a:r>
              <a:rPr lang="fr-FR" sz="5400" b="1" u="sng" dirty="0" err="1">
                <a:solidFill>
                  <a:srgbClr val="FF0000"/>
                </a:solidFill>
              </a:rPr>
              <a:t>answers</a:t>
            </a:r>
            <a:endParaRPr lang="fr-FR" sz="5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69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EE033BE2-5972-4DBD-861B-6B828A378966}"/>
              </a:ext>
            </a:extLst>
          </p:cNvPr>
          <p:cNvSpPr txBox="1"/>
          <p:nvPr/>
        </p:nvSpPr>
        <p:spPr>
          <a:xfrm>
            <a:off x="1438275" y="685800"/>
            <a:ext cx="9315450" cy="482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4000" dirty="0" err="1">
                <a:latin typeface="Arial" panose="020B0604020202020204" pitchFamily="34" charset="0"/>
                <a:cs typeface="Arial" panose="020B0604020202020204" pitchFamily="34" charset="0"/>
              </a:rPr>
              <a:t>Britannica’s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000" dirty="0" err="1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>
              <a:lnSpc>
                <a:spcPct val="200000"/>
              </a:lnSpc>
            </a:pPr>
            <a:r>
              <a:rPr lang="fr-FR" sz="4000" dirty="0" err="1">
                <a:latin typeface="Arial" panose="020B0604020202020204" pitchFamily="34" charset="0"/>
                <a:cs typeface="Arial" panose="020B0604020202020204" pitchFamily="34" charset="0"/>
              </a:rPr>
              <a:t>Cloning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0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«t</a:t>
            </a:r>
            <a:r>
              <a:rPr lang="en-US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process of generating a genetically identical copy of a </a:t>
            </a:r>
            <a:r>
              <a:rPr lang="en-US" sz="4000" b="1" i="0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r>
              <a:rPr lang="en-US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or an organism.</a:t>
            </a: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4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657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0CCBAD42-1529-4446-B06D-9C85E27F6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25" y="183377"/>
            <a:ext cx="6350000" cy="6491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848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Vocabulary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7562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5810" y="2971795"/>
            <a:ext cx="8361229" cy="2098226"/>
          </a:xfrm>
        </p:spPr>
        <p:txBody>
          <a:bodyPr/>
          <a:lstStyle/>
          <a:p>
            <a:r>
              <a:rPr lang="fr-FR" dirty="0" err="1"/>
              <a:t>See</a:t>
            </a:r>
            <a:r>
              <a:rPr lang="fr-FR" dirty="0"/>
              <a:t> « livret </a:t>
            </a:r>
            <a:r>
              <a:rPr lang="fr-FR" dirty="0" err="1" smtClean="0"/>
              <a:t>corrIgé</a:t>
            </a:r>
            <a:r>
              <a:rPr lang="fr-FR" dirty="0"/>
              <a:t> » sur </a:t>
            </a:r>
            <a:r>
              <a:rPr lang="fr-FR" dirty="0" err="1"/>
              <a:t>celene</a:t>
            </a:r>
            <a:r>
              <a:rPr lang="fr-FR" dirty="0"/>
              <a:t> for corrections</a:t>
            </a:r>
          </a:p>
        </p:txBody>
      </p:sp>
    </p:spTree>
    <p:extLst>
      <p:ext uri="{BB962C8B-B14F-4D97-AF65-F5344CB8AC3E}">
        <p14:creationId xmlns:p14="http://schemas.microsoft.com/office/powerpoint/2010/main" val="4138113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After</a:t>
            </a:r>
            <a:r>
              <a:rPr lang="fr-FR" dirty="0"/>
              <a:t> </a:t>
            </a:r>
            <a:r>
              <a:rPr lang="fr-FR" dirty="0" err="1"/>
              <a:t>watching</a:t>
            </a:r>
            <a:r>
              <a:rPr 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5724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0CCBAD42-1529-4446-B06D-9C85E27F6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900" y="1812153"/>
            <a:ext cx="4404942" cy="450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14A3BCE7-3146-4C34-8366-16ECFCCEB483}"/>
              </a:ext>
            </a:extLst>
          </p:cNvPr>
          <p:cNvSpPr txBox="1"/>
          <p:nvPr/>
        </p:nvSpPr>
        <p:spPr>
          <a:xfrm>
            <a:off x="1103710" y="1812153"/>
            <a:ext cx="6093618" cy="2591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4400" b="1" dirty="0" err="1"/>
              <a:t>Now</a:t>
            </a:r>
            <a:r>
              <a:rPr lang="fr-FR" sz="4400" b="1" dirty="0"/>
              <a:t>, </a:t>
            </a:r>
            <a:r>
              <a:rPr lang="fr-FR" sz="4400" b="1" dirty="0" err="1"/>
              <a:t>what</a:t>
            </a:r>
            <a:r>
              <a:rPr lang="fr-FR" sz="4400" b="1" dirty="0"/>
              <a:t> do </a:t>
            </a:r>
            <a:r>
              <a:rPr lang="fr-FR" sz="4400" b="1" dirty="0" err="1"/>
              <a:t>you</a:t>
            </a:r>
            <a:r>
              <a:rPr lang="fr-FR" sz="4400" b="1" dirty="0"/>
              <a:t> know about Dolly?</a:t>
            </a:r>
          </a:p>
        </p:txBody>
      </p:sp>
    </p:spTree>
    <p:extLst>
      <p:ext uri="{BB962C8B-B14F-4D97-AF65-F5344CB8AC3E}">
        <p14:creationId xmlns:p14="http://schemas.microsoft.com/office/powerpoint/2010/main" val="2224113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JURASSIC </a:t>
            </a:r>
            <a:r>
              <a:rPr lang="fr-FR" dirty="0" err="1" smtClean="0"/>
              <a:t>parK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924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072400"/>
            <a:ext cx="8361229" cy="2713200"/>
          </a:xfrm>
        </p:spPr>
        <p:txBody>
          <a:bodyPr/>
          <a:lstStyle/>
          <a:p>
            <a:r>
              <a:rPr lang="fr-FR" dirty="0"/>
              <a:t>GRAMMAR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en-GB" sz="4400" b="1" dirty="0"/>
              <a:t>expressing willingness AND INTENTIONS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18683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15C1D205-104C-456E-912A-0F68FF9C6A47}"/>
              </a:ext>
            </a:extLst>
          </p:cNvPr>
          <p:cNvSpPr txBox="1"/>
          <p:nvPr/>
        </p:nvSpPr>
        <p:spPr>
          <a:xfrm>
            <a:off x="1500601" y="1545328"/>
            <a:ext cx="991262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How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were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dinosaurs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made?</a:t>
            </a:r>
            <a:endParaRPr lang="fr-FR" sz="36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930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15C1D205-104C-456E-912A-0F68FF9C6A47}"/>
              </a:ext>
            </a:extLst>
          </p:cNvPr>
          <p:cNvSpPr txBox="1"/>
          <p:nvPr/>
        </p:nvSpPr>
        <p:spPr>
          <a:xfrm>
            <a:off x="1500601" y="1545328"/>
            <a:ext cx="991262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As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scientists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do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believe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their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explanation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makes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sense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lang="fr-FR" sz="36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Explain</a:t>
            </a:r>
            <a:r>
              <a:rPr lang="fr-FR" sz="36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36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97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15C1D205-104C-456E-912A-0F68FF9C6A47}"/>
              </a:ext>
            </a:extLst>
          </p:cNvPr>
          <p:cNvSpPr txBox="1"/>
          <p:nvPr/>
        </p:nvSpPr>
        <p:spPr>
          <a:xfrm>
            <a:off x="1457739" y="702365"/>
            <a:ext cx="9912626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1. a. same subjects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 want to sleep.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c’est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le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sujet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veut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dormir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My friend needs to go to the hospital.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(la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personne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doit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aller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l’hôpital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mon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ami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même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sujet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Negation: I don’t want to leave now.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5200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15C1D205-104C-456E-912A-0F68FF9C6A47}"/>
              </a:ext>
            </a:extLst>
          </p:cNvPr>
          <p:cNvSpPr txBox="1"/>
          <p:nvPr/>
        </p:nvSpPr>
        <p:spPr>
          <a:xfrm>
            <a:off x="1244379" y="47045"/>
            <a:ext cx="9912626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sz="3200" b="1" dirty="0"/>
              <a:t>1. b. different subjects </a:t>
            </a:r>
            <a:endParaRPr lang="fr-FR" sz="3200" dirty="0"/>
          </a:p>
          <a:p>
            <a:pPr>
              <a:lnSpc>
                <a:spcPct val="200000"/>
              </a:lnSpc>
            </a:pPr>
            <a:r>
              <a:rPr lang="en-GB" sz="3200" dirty="0">
                <a:solidFill>
                  <a:srgbClr val="FF0000"/>
                </a:solidFill>
              </a:rPr>
              <a:t>I</a:t>
            </a:r>
            <a:r>
              <a:rPr lang="en-GB" sz="3200" dirty="0"/>
              <a:t> want </a:t>
            </a:r>
            <a:r>
              <a:rPr lang="en-GB" sz="3200" dirty="0">
                <a:solidFill>
                  <a:srgbClr val="0070C0"/>
                </a:solidFill>
              </a:rPr>
              <a:t>you</a:t>
            </a:r>
            <a:r>
              <a:rPr lang="en-GB" sz="3200" dirty="0"/>
              <a:t> to go to work.</a:t>
            </a:r>
            <a:endParaRPr lang="fr-FR" sz="3200" dirty="0"/>
          </a:p>
          <a:p>
            <a:pPr>
              <a:lnSpc>
                <a:spcPct val="200000"/>
              </a:lnSpc>
            </a:pPr>
            <a:r>
              <a:rPr lang="en-GB" sz="3200" dirty="0">
                <a:solidFill>
                  <a:srgbClr val="FF0000"/>
                </a:solidFill>
              </a:rPr>
              <a:t>My parents </a:t>
            </a:r>
            <a:r>
              <a:rPr lang="en-GB" sz="3200" dirty="0"/>
              <a:t>don’t want </a:t>
            </a:r>
            <a:r>
              <a:rPr lang="en-GB" sz="3200" dirty="0">
                <a:solidFill>
                  <a:srgbClr val="0070C0"/>
                </a:solidFill>
              </a:rPr>
              <a:t>me</a:t>
            </a:r>
            <a:r>
              <a:rPr lang="en-GB" sz="3200" dirty="0"/>
              <a:t> to drink alcohol.</a:t>
            </a:r>
            <a:endParaRPr lang="fr-FR" sz="3200" dirty="0"/>
          </a:p>
          <a:p>
            <a:pPr>
              <a:lnSpc>
                <a:spcPct val="200000"/>
              </a:lnSpc>
            </a:pPr>
            <a:r>
              <a:rPr lang="en-GB" sz="3200" dirty="0"/>
              <a:t>Negation: </a:t>
            </a:r>
            <a:r>
              <a:rPr lang="en-GB" sz="3200" dirty="0">
                <a:solidFill>
                  <a:srgbClr val="FF0000"/>
                </a:solidFill>
              </a:rPr>
              <a:t>I </a:t>
            </a:r>
            <a:r>
              <a:rPr lang="en-GB" sz="3200" dirty="0"/>
              <a:t>don’t want </a:t>
            </a:r>
            <a:r>
              <a:rPr lang="en-GB" sz="3200" dirty="0">
                <a:solidFill>
                  <a:srgbClr val="0070C0"/>
                </a:solidFill>
              </a:rPr>
              <a:t>you</a:t>
            </a:r>
            <a:r>
              <a:rPr lang="en-GB" sz="3200" dirty="0"/>
              <a:t> to cry. / </a:t>
            </a:r>
            <a:r>
              <a:rPr lang="en-GB" sz="3200" dirty="0">
                <a:solidFill>
                  <a:srgbClr val="FF0000"/>
                </a:solidFill>
              </a:rPr>
              <a:t>I </a:t>
            </a:r>
            <a:r>
              <a:rPr lang="en-GB" sz="3200" dirty="0"/>
              <a:t>want </a:t>
            </a:r>
            <a:r>
              <a:rPr lang="en-GB" sz="3200" dirty="0">
                <a:solidFill>
                  <a:srgbClr val="0070C0"/>
                </a:solidFill>
              </a:rPr>
              <a:t>you</a:t>
            </a:r>
            <a:r>
              <a:rPr lang="en-GB" sz="3200" dirty="0"/>
              <a:t> not to cry. </a:t>
            </a:r>
            <a:r>
              <a:rPr lang="en-GB" sz="3200" dirty="0">
                <a:sym typeface="Wingdings"/>
              </a:rPr>
              <a:t></a:t>
            </a:r>
            <a:r>
              <a:rPr lang="en-GB" sz="3200" dirty="0"/>
              <a:t> (le </a:t>
            </a:r>
            <a:r>
              <a:rPr lang="en-GB" sz="3200" dirty="0" err="1"/>
              <a:t>sujet</a:t>
            </a:r>
            <a:r>
              <a:rPr lang="en-GB" sz="3200" dirty="0"/>
              <a:t> de la “</a:t>
            </a:r>
            <a:r>
              <a:rPr lang="en-GB" sz="3200" dirty="0" err="1"/>
              <a:t>volonté</a:t>
            </a:r>
            <a:r>
              <a:rPr lang="en-GB" sz="3200" dirty="0"/>
              <a:t>” et le </a:t>
            </a:r>
            <a:r>
              <a:rPr lang="en-GB" sz="3200" dirty="0" err="1"/>
              <a:t>sujet</a:t>
            </a:r>
            <a:r>
              <a:rPr lang="en-GB" sz="3200" dirty="0"/>
              <a:t> de </a:t>
            </a:r>
            <a:r>
              <a:rPr lang="en-GB" sz="3200" dirty="0" err="1"/>
              <a:t>l’action</a:t>
            </a:r>
            <a:r>
              <a:rPr lang="en-GB" sz="3200" dirty="0"/>
              <a:t> </a:t>
            </a:r>
            <a:r>
              <a:rPr lang="en-GB" sz="3200" dirty="0" err="1"/>
              <a:t>sont</a:t>
            </a:r>
            <a:r>
              <a:rPr lang="en-GB" sz="3200" dirty="0"/>
              <a:t> </a:t>
            </a:r>
            <a:r>
              <a:rPr lang="en-GB" sz="3200" dirty="0" err="1"/>
              <a:t>différents</a:t>
            </a:r>
            <a:r>
              <a:rPr lang="en-GB" sz="3200" dirty="0"/>
              <a:t>)</a:t>
            </a:r>
            <a:endParaRPr lang="fr-FR" sz="3200" dirty="0"/>
          </a:p>
          <a:p>
            <a:pPr>
              <a:lnSpc>
                <a:spcPct val="200000"/>
              </a:lnSpc>
            </a:pP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3755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15C1D205-104C-456E-912A-0F68FF9C6A47}"/>
              </a:ext>
            </a:extLst>
          </p:cNvPr>
          <p:cNvSpPr txBox="1"/>
          <p:nvPr/>
        </p:nvSpPr>
        <p:spPr>
          <a:xfrm>
            <a:off x="1244379" y="443861"/>
            <a:ext cx="972842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/>
              <a:t>1. c. other uses of “will”</a:t>
            </a:r>
            <a:endParaRPr lang="fr-FR" sz="3200" dirty="0"/>
          </a:p>
          <a:p>
            <a:r>
              <a:rPr lang="en-GB" sz="3200" dirty="0"/>
              <a:t>Difference between will as a verb and will for the future tense</a:t>
            </a:r>
            <a:endParaRPr lang="fr-FR" sz="3200" dirty="0"/>
          </a:p>
          <a:p>
            <a:r>
              <a:rPr lang="en-GB" sz="3200" dirty="0"/>
              <a:t>Examples: </a:t>
            </a:r>
            <a:r>
              <a:rPr lang="fr-FR" sz="3200" dirty="0"/>
              <a:t> </a:t>
            </a:r>
            <a:r>
              <a:rPr lang="en-GB" sz="3200" dirty="0" smtClean="0"/>
              <a:t>a</a:t>
            </a:r>
            <a:r>
              <a:rPr lang="en-GB" sz="3200" dirty="0"/>
              <a:t>. She was willing to help. </a:t>
            </a:r>
            <a:endParaRPr lang="fr-FR" sz="3200" dirty="0"/>
          </a:p>
          <a:p>
            <a:r>
              <a:rPr lang="en-GB" sz="3200" dirty="0"/>
              <a:t>b. He won’t answer the phone. </a:t>
            </a:r>
            <a:r>
              <a:rPr lang="en-GB" sz="3200" dirty="0">
                <a:sym typeface="Wingdings"/>
              </a:rPr>
              <a:t></a:t>
            </a:r>
            <a:r>
              <a:rPr lang="en-GB" sz="3200" dirty="0"/>
              <a:t> how would you translate this? </a:t>
            </a:r>
            <a:endParaRPr lang="en-GB" sz="3200" dirty="0" smtClean="0"/>
          </a:p>
          <a:p>
            <a:r>
              <a:rPr lang="en-GB" sz="3200" dirty="0" smtClean="0"/>
              <a:t>c</a:t>
            </a:r>
            <a:r>
              <a:rPr lang="en-GB" sz="3200" dirty="0"/>
              <a:t>. 	Person A: Say hi to your sister for me.</a:t>
            </a:r>
            <a:endParaRPr lang="fr-FR" sz="3200" dirty="0"/>
          </a:p>
          <a:p>
            <a:r>
              <a:rPr lang="en-GB" sz="3200" dirty="0"/>
              <a:t>	Person B: Will do. </a:t>
            </a:r>
            <a:r>
              <a:rPr lang="en-GB" sz="3200" dirty="0">
                <a:sym typeface="Wingdings"/>
              </a:rPr>
              <a:t></a:t>
            </a:r>
            <a:r>
              <a:rPr lang="en-GB" sz="3200" dirty="0"/>
              <a:t> how would you translate this? </a:t>
            </a:r>
            <a:r>
              <a:rPr lang="fr-FR" sz="3200" dirty="0"/>
              <a:t>Exprimer le fait qu’on le fera. D’accord / Je le ferai / promis / ça marche (mais avec une idée de futur</a:t>
            </a:r>
            <a:r>
              <a:rPr lang="fr-FR" sz="3200" dirty="0" smtClean="0"/>
              <a:t>)</a:t>
            </a:r>
            <a:r>
              <a:rPr lang="fr-FR" sz="3200" dirty="0"/>
              <a:t> 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881887" y="2952240"/>
            <a:ext cx="56244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Il refuse de répondre au téléphone.</a:t>
            </a:r>
            <a:endParaRPr lang="en-GB" sz="2800" b="1" dirty="0">
              <a:solidFill>
                <a:srgbClr val="FF0000"/>
              </a:solidFill>
            </a:endParaRPr>
          </a:p>
          <a:p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50686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645920" y="1463040"/>
            <a:ext cx="8813317" cy="3581880"/>
          </a:xfrm>
        </p:spPr>
        <p:txBody>
          <a:bodyPr/>
          <a:lstStyle/>
          <a:p>
            <a: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  <a:t>2. Exercise</a:t>
            </a:r>
            <a:b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6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Translate the following sentences into English.</a:t>
            </a:r>
            <a:endParaRPr lang="fr-F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54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15C1D205-104C-456E-912A-0F68FF9C6A47}"/>
              </a:ext>
            </a:extLst>
          </p:cNvPr>
          <p:cNvSpPr txBox="1"/>
          <p:nvPr/>
        </p:nvSpPr>
        <p:spPr>
          <a:xfrm>
            <a:off x="1244379" y="47045"/>
            <a:ext cx="9912626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fr-FR" sz="3200" dirty="0"/>
              <a:t>1, J’aimerais que tu me respectes.</a:t>
            </a:r>
          </a:p>
          <a:p>
            <a:pPr lvl="0"/>
            <a:endParaRPr lang="fr-FR" sz="3200" dirty="0"/>
          </a:p>
          <a:p>
            <a:r>
              <a:rPr lang="en-US" sz="3200" dirty="0"/>
              <a:t> </a:t>
            </a:r>
            <a:endParaRPr lang="fr-FR" sz="3200" dirty="0"/>
          </a:p>
          <a:p>
            <a:pPr lvl="0"/>
            <a:r>
              <a:rPr lang="fr-FR" sz="3200" dirty="0"/>
              <a:t>2, Je m’attends à ce que Jane se fâche.</a:t>
            </a:r>
          </a:p>
          <a:p>
            <a:pPr lvl="0"/>
            <a:endParaRPr lang="fr-FR" sz="3200" dirty="0"/>
          </a:p>
          <a:p>
            <a:pPr lvl="0"/>
            <a:endParaRPr lang="fr-FR" sz="3200" dirty="0"/>
          </a:p>
          <a:p>
            <a:r>
              <a:rPr lang="en-US" sz="3200" dirty="0"/>
              <a:t> </a:t>
            </a:r>
            <a:endParaRPr lang="fr-FR" sz="3200" dirty="0"/>
          </a:p>
          <a:p>
            <a:pPr lvl="0"/>
            <a:r>
              <a:rPr lang="fr-FR" sz="3200" dirty="0"/>
              <a:t>3, Ils ne veulent pas que nous les aidions.</a:t>
            </a:r>
          </a:p>
          <a:p>
            <a:pPr lvl="0"/>
            <a:endParaRPr lang="fr-FR" sz="3200" dirty="0"/>
          </a:p>
          <a:p>
            <a:r>
              <a:rPr lang="en-US" sz="3200" dirty="0"/>
              <a:t> </a:t>
            </a:r>
            <a:endParaRPr lang="fr-FR" sz="3200" dirty="0"/>
          </a:p>
          <a:p>
            <a:pPr lvl="0"/>
            <a:r>
              <a:rPr lang="fr-FR" sz="3200" dirty="0"/>
              <a:t>4, Nous avons besoin que tu télécharges ce document.</a:t>
            </a:r>
          </a:p>
          <a:p>
            <a:endParaRPr lang="fr-FR" sz="3200" dirty="0"/>
          </a:p>
          <a:p>
            <a:pPr>
              <a:lnSpc>
                <a:spcPct val="200000"/>
              </a:lnSpc>
            </a:pP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650082" y="586517"/>
            <a:ext cx="53960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 would like you to respect me.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650082" y="2139033"/>
            <a:ext cx="583262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 expect Jane to get angry.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 am expecting Jane to get angry.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06764" y="4061236"/>
            <a:ext cx="577594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They don’t want us to help them.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06764" y="5687346"/>
            <a:ext cx="72666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We need you to download this document.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36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15C1D205-104C-456E-912A-0F68FF9C6A47}"/>
              </a:ext>
            </a:extLst>
          </p:cNvPr>
          <p:cNvSpPr txBox="1"/>
          <p:nvPr/>
        </p:nvSpPr>
        <p:spPr>
          <a:xfrm>
            <a:off x="1244379" y="47045"/>
            <a:ext cx="9912626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fr-FR" sz="3200" dirty="0"/>
              <a:t>5, Il refuse de </a:t>
            </a:r>
            <a:r>
              <a:rPr lang="fr-FR" sz="3200" dirty="0" smtClean="0"/>
              <a:t>se faire tester.</a:t>
            </a:r>
            <a:endParaRPr lang="fr-FR" sz="3200" dirty="0"/>
          </a:p>
          <a:p>
            <a:pPr lvl="0"/>
            <a:endParaRPr lang="fr-FR" sz="3200" dirty="0"/>
          </a:p>
          <a:p>
            <a:r>
              <a:rPr lang="en-US" sz="3200" dirty="0"/>
              <a:t> </a:t>
            </a:r>
            <a:endParaRPr lang="fr-FR" sz="3200" dirty="0"/>
          </a:p>
          <a:p>
            <a:r>
              <a:rPr lang="fr-FR" sz="3200" dirty="0"/>
              <a:t>6, Je ne veux pas que tu sois triste.</a:t>
            </a:r>
          </a:p>
          <a:p>
            <a:pPr lvl="0"/>
            <a:endParaRPr lang="fr-FR" sz="3200" dirty="0"/>
          </a:p>
          <a:p>
            <a:pPr lvl="0"/>
            <a:endParaRPr lang="fr-FR" sz="3200" dirty="0"/>
          </a:p>
          <a:p>
            <a:pPr lvl="0"/>
            <a:endParaRPr lang="fr-FR" sz="3200" dirty="0"/>
          </a:p>
          <a:p>
            <a:r>
              <a:rPr lang="en-US" sz="3200" dirty="0"/>
              <a:t> </a:t>
            </a:r>
            <a:endParaRPr lang="fr-FR" sz="3200" dirty="0"/>
          </a:p>
          <a:p>
            <a:pPr lvl="0"/>
            <a:endParaRPr lang="fr-FR" sz="3200" dirty="0"/>
          </a:p>
          <a:p>
            <a:r>
              <a:rPr lang="en-US" sz="3200" dirty="0"/>
              <a:t> </a:t>
            </a:r>
            <a:endParaRPr lang="fr-FR" sz="3200" dirty="0"/>
          </a:p>
          <a:p>
            <a:pPr lvl="0"/>
            <a:endParaRPr lang="fr-FR" sz="3200" dirty="0"/>
          </a:p>
          <a:p>
            <a:pPr>
              <a:lnSpc>
                <a:spcPct val="200000"/>
              </a:lnSpc>
            </a:pPr>
            <a:r>
              <a:rPr lang="fr-FR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650082" y="586517"/>
            <a:ext cx="35814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He won’t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get tested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244379" y="2513840"/>
            <a:ext cx="46971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 don’t want you to be sad.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66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D252E1E-3F0E-4036-9DB3-249FEA8EE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7185" y="945492"/>
            <a:ext cx="8361229" cy="1640546"/>
          </a:xfrm>
        </p:spPr>
        <p:txBody>
          <a:bodyPr>
            <a:normAutofit/>
          </a:bodyPr>
          <a:lstStyle/>
          <a:p>
            <a:r>
              <a:rPr lang="fr-FR" dirty="0" err="1"/>
              <a:t>Video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7D658CA3-C9CF-40A8-9415-C0893C25C566}"/>
              </a:ext>
            </a:extLst>
          </p:cNvPr>
          <p:cNvSpPr txBox="1"/>
          <p:nvPr/>
        </p:nvSpPr>
        <p:spPr>
          <a:xfrm>
            <a:off x="1634399" y="2814638"/>
            <a:ext cx="86868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« </a:t>
            </a:r>
            <a:r>
              <a:rPr lang="fr-FR" sz="4000" b="1" dirty="0" err="1">
                <a:solidFill>
                  <a:srgbClr val="FF0000"/>
                </a:solidFill>
              </a:rPr>
              <a:t>Why</a:t>
            </a:r>
            <a:r>
              <a:rPr lang="fr-FR" sz="4000" b="1" dirty="0">
                <a:solidFill>
                  <a:srgbClr val="FF0000"/>
                </a:solidFill>
              </a:rPr>
              <a:t> </a:t>
            </a:r>
            <a:r>
              <a:rPr lang="fr-FR" sz="4000" b="1" dirty="0" err="1">
                <a:solidFill>
                  <a:srgbClr val="FF0000"/>
                </a:solidFill>
              </a:rPr>
              <a:t>we</a:t>
            </a:r>
            <a:r>
              <a:rPr lang="fr-FR" sz="4000" b="1" dirty="0">
                <a:solidFill>
                  <a:srgbClr val="FF0000"/>
                </a:solidFill>
              </a:rPr>
              <a:t> </a:t>
            </a:r>
            <a:r>
              <a:rPr lang="fr-FR" sz="4000" b="1" dirty="0" err="1">
                <a:solidFill>
                  <a:srgbClr val="FF0000"/>
                </a:solidFill>
              </a:rPr>
              <a:t>still</a:t>
            </a:r>
            <a:r>
              <a:rPr lang="fr-FR" sz="4000" b="1" dirty="0">
                <a:solidFill>
                  <a:srgbClr val="FF0000"/>
                </a:solidFill>
              </a:rPr>
              <a:t> </a:t>
            </a:r>
            <a:r>
              <a:rPr lang="fr-FR" sz="4000" b="1" dirty="0" err="1">
                <a:solidFill>
                  <a:srgbClr val="FF0000"/>
                </a:solidFill>
              </a:rPr>
              <a:t>haven’t</a:t>
            </a:r>
            <a:r>
              <a:rPr lang="fr-FR" sz="4000" b="1" dirty="0">
                <a:solidFill>
                  <a:srgbClr val="FF0000"/>
                </a:solidFill>
              </a:rPr>
              <a:t> </a:t>
            </a:r>
            <a:r>
              <a:rPr lang="fr-FR" sz="4000" b="1" dirty="0" err="1">
                <a:solidFill>
                  <a:srgbClr val="FF0000"/>
                </a:solidFill>
              </a:rPr>
              <a:t>cloned</a:t>
            </a:r>
            <a:r>
              <a:rPr lang="fr-FR" sz="4000" b="1" dirty="0">
                <a:solidFill>
                  <a:srgbClr val="FF0000"/>
                </a:solidFill>
              </a:rPr>
              <a:t> </a:t>
            </a:r>
            <a:r>
              <a:rPr lang="fr-FR" sz="4000" b="1" dirty="0" err="1">
                <a:solidFill>
                  <a:srgbClr val="FF0000"/>
                </a:solidFill>
              </a:rPr>
              <a:t>humans</a:t>
            </a:r>
            <a:r>
              <a:rPr lang="fr-FR" sz="4000" b="1" dirty="0">
                <a:solidFill>
                  <a:srgbClr val="FF0000"/>
                </a:solidFill>
              </a:rPr>
              <a:t>. </a:t>
            </a:r>
            <a:r>
              <a:rPr lang="fr-FR" sz="4000" b="1" dirty="0" err="1">
                <a:solidFill>
                  <a:srgbClr val="FF0000"/>
                </a:solidFill>
              </a:rPr>
              <a:t>It’s</a:t>
            </a:r>
            <a:r>
              <a:rPr lang="fr-FR" sz="4000" b="1" dirty="0">
                <a:solidFill>
                  <a:srgbClr val="FF0000"/>
                </a:solidFill>
              </a:rPr>
              <a:t> not </a:t>
            </a:r>
            <a:r>
              <a:rPr lang="fr-FR" sz="4000" b="1" dirty="0" err="1">
                <a:solidFill>
                  <a:srgbClr val="FF0000"/>
                </a:solidFill>
              </a:rPr>
              <a:t>just</a:t>
            </a:r>
            <a:r>
              <a:rPr lang="fr-FR" sz="4000" b="1" dirty="0">
                <a:solidFill>
                  <a:srgbClr val="FF0000"/>
                </a:solidFill>
              </a:rPr>
              <a:t> </a:t>
            </a:r>
            <a:r>
              <a:rPr lang="fr-FR" sz="4000" b="1" dirty="0" err="1">
                <a:solidFill>
                  <a:srgbClr val="FF0000"/>
                </a:solidFill>
              </a:rPr>
              <a:t>ethics</a:t>
            </a:r>
            <a:r>
              <a:rPr lang="fr-FR" sz="4000" b="1" dirty="0">
                <a:solidFill>
                  <a:srgbClr val="FF0000"/>
                </a:solidFill>
              </a:rPr>
              <a:t>. </a:t>
            </a:r>
            <a:r>
              <a:rPr lang="fr-FR" sz="3200" b="1" dirty="0"/>
              <a:t>» </a:t>
            </a:r>
          </a:p>
          <a:p>
            <a:pPr algn="ctr"/>
            <a:r>
              <a:rPr lang="fr-FR" sz="3200" b="1" dirty="0"/>
              <a:t>(stop at 4’50) </a:t>
            </a:r>
          </a:p>
          <a:p>
            <a:endParaRPr lang="fr-FR" sz="3200" b="1" dirty="0"/>
          </a:p>
          <a:p>
            <a:r>
              <a:rPr lang="fr-FR" sz="2800" b="1" dirty="0"/>
              <a:t>  </a:t>
            </a:r>
            <a:r>
              <a:rPr lang="fr-FR" sz="2800" b="1" dirty="0">
                <a:hlinkClick r:id="rId2" tooltip="Link to the cloning video"/>
              </a:rPr>
              <a:t>https://www.youtube.com/watch?v=VYexAg2J6Kc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22172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drage">
  <a:themeElements>
    <a:clrScheme name="Cadrag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drag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TM10001105[[fn=Cadrage]]</Template>
  <TotalTime>335</TotalTime>
  <Words>366</Words>
  <Application>Microsoft Office PowerPoint</Application>
  <PresentationFormat>Personnalisé</PresentationFormat>
  <Paragraphs>77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Cadrage</vt:lpstr>
      <vt:lpstr>CLONING</vt:lpstr>
      <vt:lpstr>GRAMMAR  expressing willingness AND INTENTIONS</vt:lpstr>
      <vt:lpstr>Présentation PowerPoint</vt:lpstr>
      <vt:lpstr>Présentation PowerPoint</vt:lpstr>
      <vt:lpstr>Présentation PowerPoint</vt:lpstr>
      <vt:lpstr>2. Exercise  Translate the following sentences into English.</vt:lpstr>
      <vt:lpstr>Présentation PowerPoint</vt:lpstr>
      <vt:lpstr>Présentation PowerPoint</vt:lpstr>
      <vt:lpstr>Video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Vocabulary</vt:lpstr>
      <vt:lpstr>See « livret corrIgé » sur celene for corrections</vt:lpstr>
      <vt:lpstr>After watching…</vt:lpstr>
      <vt:lpstr>Présentation PowerPoint</vt:lpstr>
      <vt:lpstr>JURASSIC parK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&amp; personal data</dc:title>
  <dc:creator>Coraline Bengloan</dc:creator>
  <cp:lastModifiedBy>dept-langues</cp:lastModifiedBy>
  <cp:revision>67</cp:revision>
  <dcterms:created xsi:type="dcterms:W3CDTF">2021-01-20T11:05:58Z</dcterms:created>
  <dcterms:modified xsi:type="dcterms:W3CDTF">2024-02-12T07:39:53Z</dcterms:modified>
</cp:coreProperties>
</file>