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97" r:id="rId3"/>
    <p:sldId id="272" r:id="rId4"/>
    <p:sldId id="273" r:id="rId5"/>
    <p:sldId id="274" r:id="rId6"/>
    <p:sldId id="275" r:id="rId7"/>
    <p:sldId id="298" r:id="rId8"/>
    <p:sldId id="276" r:id="rId9"/>
    <p:sldId id="277" r:id="rId10"/>
    <p:sldId id="278" r:id="rId11"/>
    <p:sldId id="279" r:id="rId12"/>
    <p:sldId id="280" r:id="rId13"/>
    <p:sldId id="296" r:id="rId14"/>
    <p:sldId id="281" r:id="rId15"/>
    <p:sldId id="282" r:id="rId16"/>
    <p:sldId id="295" r:id="rId17"/>
    <p:sldId id="283" r:id="rId18"/>
    <p:sldId id="284" r:id="rId1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46FF"/>
    <a:srgbClr val="088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13"/>
    <p:restoredTop sz="94717"/>
  </p:normalViewPr>
  <p:slideViewPr>
    <p:cSldViewPr>
      <p:cViewPr varScale="1">
        <p:scale>
          <a:sx n="61" d="100"/>
          <a:sy n="61" d="100"/>
        </p:scale>
        <p:origin x="216" y="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C534CE3E-9780-1D4F-BDFE-859B17B3342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47" name="Rectangle 1027">
            <a:extLst>
              <a:ext uri="{FF2B5EF4-FFF2-40B4-BE49-F238E27FC236}">
                <a16:creationId xmlns:a16="http://schemas.microsoft.com/office/drawing/2014/main" id="{B6AF4BEB-CF21-3E40-A640-50D710017A8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1028">
            <a:extLst>
              <a:ext uri="{FF2B5EF4-FFF2-40B4-BE49-F238E27FC236}">
                <a16:creationId xmlns:a16="http://schemas.microsoft.com/office/drawing/2014/main" id="{0F1B740F-56CC-FB49-BDE6-8F9F033098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1029">
            <a:extLst>
              <a:ext uri="{FF2B5EF4-FFF2-40B4-BE49-F238E27FC236}">
                <a16:creationId xmlns:a16="http://schemas.microsoft.com/office/drawing/2014/main" id="{757411AE-FFA9-FD47-9C66-E1CF7F029FA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31750" name="Rectangle 1030">
            <a:extLst>
              <a:ext uri="{FF2B5EF4-FFF2-40B4-BE49-F238E27FC236}">
                <a16:creationId xmlns:a16="http://schemas.microsoft.com/office/drawing/2014/main" id="{912A1C22-0D4C-FB47-8AB2-3BCC9DE938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751" name="Rectangle 1031">
            <a:extLst>
              <a:ext uri="{FF2B5EF4-FFF2-40B4-BE49-F238E27FC236}">
                <a16:creationId xmlns:a16="http://schemas.microsoft.com/office/drawing/2014/main" id="{9380DA83-48B5-7148-A4CC-66E098156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348945-DF89-C14C-B29E-8D50753BB473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ＭＳ Ｐゴシック" pitchFamily="-10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3" charset="0"/>
        <a:ea typeface="ＭＳ Ｐゴシック" pitchFamily="-10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31">
            <a:extLst>
              <a:ext uri="{FF2B5EF4-FFF2-40B4-BE49-F238E27FC236}">
                <a16:creationId xmlns:a16="http://schemas.microsoft.com/office/drawing/2014/main" id="{C28CE676-E539-CD4E-B570-E69154181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140ACB-E04F-354B-A1BC-A30DD7C354F7}" type="slidenum">
              <a:rPr lang="fr-FR" altLang="fr-FR" sz="1200"/>
              <a:pPr/>
              <a:t>1</a:t>
            </a:fld>
            <a:endParaRPr lang="fr-FR" altLang="fr-FR" sz="1200"/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A5B79997-67D5-924C-95D1-9532979718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5D386653-CAA7-A54C-90C2-6F6BBDF222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31">
            <a:extLst>
              <a:ext uri="{FF2B5EF4-FFF2-40B4-BE49-F238E27FC236}">
                <a16:creationId xmlns:a16="http://schemas.microsoft.com/office/drawing/2014/main" id="{0502948A-D4D3-284E-B7FA-A44CCCCBB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BC6315-8BC7-1B47-8FEB-C985EF2A1772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FACCC5A-294A-FC48-8CD0-BA06AC394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C0F63F0-7BA0-A349-9212-9C2D07A64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031">
            <a:extLst>
              <a:ext uri="{FF2B5EF4-FFF2-40B4-BE49-F238E27FC236}">
                <a16:creationId xmlns:a16="http://schemas.microsoft.com/office/drawing/2014/main" id="{46D55EE5-498E-0F4F-AD23-359020DABB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5AA01E4-BC19-5746-A7BE-FAE185E10959}" type="slidenum">
              <a:rPr lang="fr-FR" altLang="fr-FR" sz="1200"/>
              <a:pPr/>
              <a:t>13</a:t>
            </a:fld>
            <a:endParaRPr lang="fr-FR" altLang="fr-FR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1DF4597E-F310-E24B-AD29-40CEA5E02D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7F2F3771-A50F-184F-9FA6-C4896EA2D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031">
            <a:extLst>
              <a:ext uri="{FF2B5EF4-FFF2-40B4-BE49-F238E27FC236}">
                <a16:creationId xmlns:a16="http://schemas.microsoft.com/office/drawing/2014/main" id="{C677F221-528C-3E41-BB46-5D8F4DE3F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02D9D1-0FE1-1F47-837C-49ED0A628EF2}" type="slidenum">
              <a:rPr lang="fr-FR" altLang="fr-FR" sz="1200"/>
              <a:pPr/>
              <a:t>14</a:t>
            </a:fld>
            <a:endParaRPr lang="fr-FR" altLang="fr-FR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EF2C3574-F202-554D-9933-D11866890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C9D78181-72B7-7848-B207-33369C4D20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031">
            <a:extLst>
              <a:ext uri="{FF2B5EF4-FFF2-40B4-BE49-F238E27FC236}">
                <a16:creationId xmlns:a16="http://schemas.microsoft.com/office/drawing/2014/main" id="{AAA86F3D-E592-B042-A096-807645A03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EBDC7B-634D-2045-BFB2-C8AA0BF7E58E}" type="slidenum">
              <a:rPr lang="fr-FR" altLang="fr-FR" sz="1200"/>
              <a:pPr/>
              <a:t>15</a:t>
            </a:fld>
            <a:endParaRPr lang="fr-FR" altLang="fr-FR" sz="12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7BC71AD3-A5CB-E144-B99D-BB83D38306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0E01DE21-AB39-B544-A751-EE32F38569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031">
            <a:extLst>
              <a:ext uri="{FF2B5EF4-FFF2-40B4-BE49-F238E27FC236}">
                <a16:creationId xmlns:a16="http://schemas.microsoft.com/office/drawing/2014/main" id="{D2E4ACAB-12C2-6B4D-9FB9-6D5091AAF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C15F8E-3D7E-3744-B37F-7E43D94E445F}" type="slidenum">
              <a:rPr lang="fr-FR" altLang="fr-FR" sz="1200"/>
              <a:pPr/>
              <a:t>16</a:t>
            </a:fld>
            <a:endParaRPr lang="fr-FR" altLang="fr-FR" sz="1200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FF5B8175-6F44-7541-A790-F5FEBC6308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6580BBD3-D233-954A-B717-EABB15C6E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031">
            <a:extLst>
              <a:ext uri="{FF2B5EF4-FFF2-40B4-BE49-F238E27FC236}">
                <a16:creationId xmlns:a16="http://schemas.microsoft.com/office/drawing/2014/main" id="{A4EC7992-F182-3344-80B9-2E39D41F8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5002CD9-BEF3-FE4D-B93C-F4A8F5C6F46A}" type="slidenum">
              <a:rPr lang="fr-FR" altLang="fr-FR" sz="1200"/>
              <a:pPr/>
              <a:t>17</a:t>
            </a:fld>
            <a:endParaRPr lang="fr-FR" altLang="fr-FR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4C472CE5-59EA-084B-AF86-1874195FD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786A8BA5-4509-AB44-88B4-0BDBEB3B3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31">
            <a:extLst>
              <a:ext uri="{FF2B5EF4-FFF2-40B4-BE49-F238E27FC236}">
                <a16:creationId xmlns:a16="http://schemas.microsoft.com/office/drawing/2014/main" id="{D4ECF9BC-D3B6-CD4D-BC79-66642FF89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D6078F2-B6CD-2C4C-A009-7662EB9A9897}" type="slidenum">
              <a:rPr lang="fr-FR" altLang="fr-FR" sz="1200"/>
              <a:pPr/>
              <a:t>18</a:t>
            </a:fld>
            <a:endParaRPr lang="fr-FR" altLang="fr-FR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0657C3CF-9F13-B847-AA16-D34BBA4E4A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E1CDA35D-94A8-1345-A074-5D58A7F904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031">
            <a:extLst>
              <a:ext uri="{FF2B5EF4-FFF2-40B4-BE49-F238E27FC236}">
                <a16:creationId xmlns:a16="http://schemas.microsoft.com/office/drawing/2014/main" id="{0AF21A4D-6D37-FE47-B529-21DFE0B23C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E60FC1-3AA7-B84F-9B78-9B69896CD794}" type="slidenum">
              <a:rPr lang="fr-FR" altLang="fr-FR" sz="1200"/>
              <a:pPr/>
              <a:t>3</a:t>
            </a:fld>
            <a:endParaRPr lang="fr-FR" altLang="fr-FR" sz="1200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E95CF857-453C-D943-8750-AAEDD67E4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76E931C8-EB42-C946-B1A7-F8629BB91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031">
            <a:extLst>
              <a:ext uri="{FF2B5EF4-FFF2-40B4-BE49-F238E27FC236}">
                <a16:creationId xmlns:a16="http://schemas.microsoft.com/office/drawing/2014/main" id="{5E1A5199-A708-E74F-A1A5-2911E17FC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4A3135-608D-924E-BA7D-28BB686B07AD}" type="slidenum">
              <a:rPr lang="fr-FR" altLang="fr-FR" sz="1200"/>
              <a:pPr/>
              <a:t>4</a:t>
            </a:fld>
            <a:endParaRPr lang="fr-FR" altLang="fr-FR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B5F4C974-EC2E-314A-A560-9537A46DD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1C0B5F0B-8BB1-5A4B-AAD1-066AD572D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031">
            <a:extLst>
              <a:ext uri="{FF2B5EF4-FFF2-40B4-BE49-F238E27FC236}">
                <a16:creationId xmlns:a16="http://schemas.microsoft.com/office/drawing/2014/main" id="{F39BBE7A-33D4-014F-8979-0F3F2F5329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286BBE-527A-E845-B527-641A57AD9B2F}" type="slidenum">
              <a:rPr lang="fr-FR" altLang="fr-FR" sz="1200"/>
              <a:pPr/>
              <a:t>5</a:t>
            </a:fld>
            <a:endParaRPr lang="fr-FR" altLang="fr-FR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9803BBAC-8EC8-B14D-AFF1-E8DD93E086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0FF7872B-325C-8444-B637-5126BEFF4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031">
            <a:extLst>
              <a:ext uri="{FF2B5EF4-FFF2-40B4-BE49-F238E27FC236}">
                <a16:creationId xmlns:a16="http://schemas.microsoft.com/office/drawing/2014/main" id="{3A94DCA5-D13B-BA45-91BC-D2EEE0C7F7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BB03A0-DEC5-E447-A9EC-A07CEE9F4945}" type="slidenum">
              <a:rPr lang="fr-FR" altLang="fr-FR" sz="1200"/>
              <a:pPr/>
              <a:t>6</a:t>
            </a:fld>
            <a:endParaRPr lang="fr-FR" altLang="fr-FR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6517FB98-A7F8-F542-BF66-5D5D2DBCD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7BF2669-8EA2-3D48-A2B0-6937A216CA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031">
            <a:extLst>
              <a:ext uri="{FF2B5EF4-FFF2-40B4-BE49-F238E27FC236}">
                <a16:creationId xmlns:a16="http://schemas.microsoft.com/office/drawing/2014/main" id="{C37656B4-5C8D-1E4F-B014-A1EFFC3595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2F843A-A6D2-F943-BA11-629F8428441A}" type="slidenum">
              <a:rPr lang="fr-FR" altLang="fr-FR" sz="1200"/>
              <a:pPr/>
              <a:t>8</a:t>
            </a:fld>
            <a:endParaRPr lang="fr-FR" altLang="fr-FR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60A11857-C83E-5445-B10E-2771594C8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5741B190-B157-2641-8A14-244F55CD8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031">
            <a:extLst>
              <a:ext uri="{FF2B5EF4-FFF2-40B4-BE49-F238E27FC236}">
                <a16:creationId xmlns:a16="http://schemas.microsoft.com/office/drawing/2014/main" id="{E5618B59-F84E-3841-A329-281A7068F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712176-5007-B947-ACA8-716AF5AC345C}" type="slidenum">
              <a:rPr lang="fr-FR" altLang="fr-FR" sz="1200"/>
              <a:pPr/>
              <a:t>9</a:t>
            </a:fld>
            <a:endParaRPr lang="fr-FR" altLang="fr-FR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06906635-E9C8-584B-AD7C-57A5EA218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EC718CD-4996-6046-A395-3708593E1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031">
            <a:extLst>
              <a:ext uri="{FF2B5EF4-FFF2-40B4-BE49-F238E27FC236}">
                <a16:creationId xmlns:a16="http://schemas.microsoft.com/office/drawing/2014/main" id="{6B3C3D4B-E075-5F48-857F-34984FB187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99BFC7-5EBF-374B-8F22-7DAFDF85F02C}" type="slidenum">
              <a:rPr lang="fr-FR" altLang="fr-FR" sz="1200"/>
              <a:pPr/>
              <a:t>10</a:t>
            </a:fld>
            <a:endParaRPr lang="fr-FR" altLang="fr-FR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706332EC-5E8E-9042-87A8-4BDA9F7ECE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949ABD1-D2C6-A940-A046-E33498BAB4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031">
            <a:extLst>
              <a:ext uri="{FF2B5EF4-FFF2-40B4-BE49-F238E27FC236}">
                <a16:creationId xmlns:a16="http://schemas.microsoft.com/office/drawing/2014/main" id="{11D06057-1344-D94C-BCD8-023195C20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963F8C-EEB1-C940-918F-4C8B90AB418D}" type="slidenum">
              <a:rPr lang="fr-FR" altLang="fr-FR" sz="1200"/>
              <a:pPr/>
              <a:t>11</a:t>
            </a:fld>
            <a:endParaRPr lang="fr-FR" altLang="fr-FR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52F966DB-B6DE-D84B-8294-7335EB84C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82332B2A-F890-E347-BBAF-B82F8C222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036C81-C8CF-9142-A394-98E34B19F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5C9E63-6B89-2E4E-9564-A8DCD57CAC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AFB0C5-8BAD-364E-9D4C-1C71247ED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9E7CF-9AF9-1041-8320-96F91E6390A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875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C53316-9699-434D-9784-7AA316091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3CD8D-F5CB-3B45-9BF8-591951BB00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F8F206-77DA-1341-B7BB-D3E84F920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764CE-1D9A-A444-9950-4E837B78BD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54771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7442D6-7DC4-CE48-BCB1-B0C7D057D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9C053D-1F5F-A84F-BF09-BD33FAF5A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D0D3B8-DE66-3A44-B784-ADB44A33C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98724-2D09-DD48-ACD6-FA96ABF27E6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6710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DD9689-73C6-9F45-8916-EE13849808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B357BB-173F-344A-B872-35ADD85CD1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9A3250-5C1A-8441-A428-DC2AAE511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0A365C-7B81-A84C-A98D-7C13BBCBF3E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67493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CCFD87-7A50-6140-9092-590BF8715E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7E1889-EF87-804E-BCAE-A1BF105D89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7F66AC-AFB5-884C-AF17-8F0AF1F1E7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14EF2-08EB-DA4B-83DA-6B38D52FE3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741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3CCCB9-2E4B-F340-90E4-5CA9C3D16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28D4F8-952C-3848-9B5D-93D18640A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00AF42-E2A9-FF4D-9C8D-E1D8DC3A00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B25AAB-2797-5A42-AFB2-F69E53DB244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396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3869AD-6581-D042-BA20-4B2AD86BDE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86AD0A-BEBD-3B4A-97C4-85BB4491DD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68650C8-0057-DB47-80CD-347749DDE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4728A-4982-8A4F-A514-31E6A7EAD63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944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D9ACBC-6DB1-3E41-94FF-8D0DABF10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D40D57-6A61-E441-BCD8-72345F9368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C4D99B-2E85-3D41-86B1-C2F2C8ACE2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6E113-0005-9F41-B821-75D1E793BC5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3680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6F6E24-93CE-4041-BEC7-55AABCF82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7132138-105B-3A46-A9EF-0A1F596F8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B9C6F8C-4B47-B141-926A-D7C24D23BA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F1A43-9CAA-C844-9988-3A4D30BE345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357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7C10A7-78C6-F241-890C-3FDA21DE7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898ECC-6B0E-414A-8702-BA54B49D59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E00885-3B36-7142-8697-88C290BFAD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C474E-F22B-7643-8062-3A7C94F3B5F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365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F55C9E-1324-AA45-B8E6-3302F48CA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3DB072-6698-2C4B-9BA4-2983575CEB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BC908A-9367-F642-89E1-2A399D72AE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4D660-5A42-3143-8876-C5FD484E9B8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198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C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1FA861-098F-1448-9278-603EF0B0F9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1FC631-1161-F340-B89C-EC4054EA64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186AD7-8163-E345-B6B7-32FABCABAB6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BDC22E7-40EC-AC41-966D-710424574D4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947E749-4B97-5843-9613-6974DEDB62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18F5F2-D279-9546-8E43-D9BB8E98F305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3" charset="0"/>
          <a:ea typeface="ＭＳ Ｐゴシック" pitchFamily="-103" charset="-128"/>
          <a:cs typeface="ＭＳ Ｐゴシック" pitchFamily="-10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FB32B55D-9EFB-714D-99DA-4FFB0EFFE5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333375"/>
            <a:ext cx="8534400" cy="1511300"/>
          </a:xfrm>
          <a:noFill/>
          <a:ln w="63500">
            <a:solidFill>
              <a:srgbClr val="00000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fr-FR" sz="4800" b="1">
                <a:solidFill>
                  <a:srgbClr val="000002"/>
                </a:solidFill>
              </a:rPr>
              <a:t> La Révolution française et le Ier Empire</a:t>
            </a:r>
            <a:endParaRPr lang="fr-FR" altLang="fr-FR">
              <a:solidFill>
                <a:srgbClr val="000002"/>
              </a:solidFill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98C0D69-1D8C-6843-BDE3-ED084BFD26F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67544" y="2060848"/>
            <a:ext cx="8534400" cy="4183360"/>
          </a:xfrm>
          <a:noFill/>
        </p:spPr>
        <p:txBody>
          <a:bodyPr/>
          <a:lstStyle/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Un examen de la Révolution en 3 temps : </a:t>
            </a:r>
          </a:p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-&gt; Ses origines et son déclenchement</a:t>
            </a:r>
          </a:p>
          <a:p>
            <a:pPr algn="l" eaLnBrk="1" hangingPunct="1"/>
            <a:r>
              <a:rPr lang="fr-FR" altLang="fr-FR" u="sng" dirty="0">
                <a:solidFill>
                  <a:srgbClr val="3846FF"/>
                </a:solidFill>
              </a:rPr>
              <a:t>I) La France des Lumières (XVIIIe)</a:t>
            </a:r>
          </a:p>
          <a:p>
            <a:pPr algn="l" eaLnBrk="1" hangingPunct="1"/>
            <a:r>
              <a:rPr lang="fr-FR" altLang="fr-FR" b="1" dirty="0">
                <a:solidFill>
                  <a:srgbClr val="002060"/>
                </a:solidFill>
              </a:rPr>
              <a:t>-&gt; Son déroulement :</a:t>
            </a:r>
          </a:p>
          <a:p>
            <a:pPr algn="l" eaLnBrk="1" hangingPunct="1"/>
            <a:r>
              <a:rPr lang="fr-FR" altLang="fr-FR" b="1" u="sng" dirty="0">
                <a:solidFill>
                  <a:srgbClr val="3846FF"/>
                </a:solidFill>
              </a:rPr>
              <a:t>II) La Révolution Française (1789-1799)</a:t>
            </a:r>
          </a:p>
          <a:p>
            <a:pPr algn="l" eaLnBrk="1" hangingPunct="1"/>
            <a:r>
              <a:rPr lang="fr-FR" altLang="fr-FR" dirty="0">
                <a:solidFill>
                  <a:srgbClr val="000002"/>
                </a:solidFill>
              </a:rPr>
              <a:t>-&gt; Ses répercussions en France et en Europe (Ier Empire)</a:t>
            </a:r>
          </a:p>
          <a:p>
            <a:pPr algn="l" eaLnBrk="1" hangingPunct="1"/>
            <a:r>
              <a:rPr lang="fr-FR" altLang="fr-FR" u="sng" dirty="0">
                <a:solidFill>
                  <a:srgbClr val="3846FF"/>
                </a:solidFill>
              </a:rPr>
              <a:t>III) Le Ier Empire (1799-1815) (TD11)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4ABA5B14-699C-964F-AECB-9D91BA85A4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06C3098B-2E88-9048-8708-EE228B6A3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les « masses de granit »</a:t>
            </a:r>
          </a:p>
        </p:txBody>
      </p:sp>
      <p:pic>
        <p:nvPicPr>
          <p:cNvPr id="79876" name="Picture 4" descr="CodeCivFrLgH4eHatier06-150">
            <a:extLst>
              <a:ext uri="{FF2B5EF4-FFF2-40B4-BE49-F238E27FC236}">
                <a16:creationId xmlns:a16="http://schemas.microsoft.com/office/drawing/2014/main" id="{0CA48D08-6BB8-614F-999A-40230D2D3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81150"/>
            <a:ext cx="55626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TextLycée4eHatier06-150">
            <a:extLst>
              <a:ext uri="{FF2B5EF4-FFF2-40B4-BE49-F238E27FC236}">
                <a16:creationId xmlns:a16="http://schemas.microsoft.com/office/drawing/2014/main" id="{918715BD-CC4C-6847-B95D-A8788D01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71600"/>
            <a:ext cx="3363913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0B075E4-60D7-CC4C-BF25-C5A963C474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D201830-9D7C-4845-8EE0-3BFDAA2729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334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les notables, soutiens du régime</a:t>
            </a:r>
          </a:p>
        </p:txBody>
      </p:sp>
      <p:pic>
        <p:nvPicPr>
          <p:cNvPr id="81924" name="Picture 4" descr="ConscriptionRVB150">
            <a:extLst>
              <a:ext uri="{FF2B5EF4-FFF2-40B4-BE49-F238E27FC236}">
                <a16:creationId xmlns:a16="http://schemas.microsoft.com/office/drawing/2014/main" id="{2A09498F-D287-CB49-8369-32C8594F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461" y="1376598"/>
            <a:ext cx="5904614" cy="410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5" descr="TextCodeCiv4eHatier06-150">
            <a:extLst>
              <a:ext uri="{FF2B5EF4-FFF2-40B4-BE49-F238E27FC236}">
                <a16:creationId xmlns:a16="http://schemas.microsoft.com/office/drawing/2014/main" id="{BC01E89E-84FD-A849-8AE7-625667A30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19199"/>
            <a:ext cx="3169536" cy="562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2D2927E-8CBB-1047-81FD-DC9090C8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763" y="5449669"/>
            <a:ext cx="594042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/>
            <a:r>
              <a:rPr lang="fr-FR" altLang="fr-FR" sz="2000" b="1" dirty="0">
                <a:solidFill>
                  <a:srgbClr val="000090"/>
                </a:solidFill>
              </a:rPr>
              <a:t>La conscription (1798) </a:t>
            </a:r>
            <a:r>
              <a:rPr lang="fr-FR" altLang="fr-FR" dirty="0">
                <a:solidFill>
                  <a:srgbClr val="000090"/>
                </a:solidFill>
              </a:rPr>
              <a:t>: </a:t>
            </a:r>
            <a:r>
              <a:rPr lang="fr-FR" altLang="fr-FR" sz="1800" dirty="0">
                <a:solidFill>
                  <a:srgbClr val="000090"/>
                </a:solidFill>
              </a:rPr>
              <a:t>chaque année, Bonaparte prélève par « tirage au sort » un nombre de jeunes pour l’armée (mais les bourgeois peuvent payer des remplaçants pour éviter à leur fils de partir).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6CF036-D013-AA45-8855-2E677B765569}"/>
              </a:ext>
            </a:extLst>
          </p:cNvPr>
          <p:cNvSpPr/>
          <p:nvPr/>
        </p:nvSpPr>
        <p:spPr bwMode="auto">
          <a:xfrm>
            <a:off x="0" y="3861048"/>
            <a:ext cx="3204461" cy="136815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3" charset="0"/>
              <a:ea typeface="ＭＳ Ｐゴシック" pitchFamily="-103" charset="-128"/>
              <a:cs typeface="ＭＳ Ｐゴシック" pitchFamily="-103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50D361-644F-4D49-B7B4-E6E67A2F3F81}"/>
              </a:ext>
            </a:extLst>
          </p:cNvPr>
          <p:cNvSpPr txBox="1"/>
          <p:nvPr/>
        </p:nvSpPr>
        <p:spPr>
          <a:xfrm>
            <a:off x="-914400" y="406163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3" grpId="0" build="p" autoUpdateAnimBg="0"/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229160F8-D34E-5546-89B1-885ADA813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0428BA8-DFD5-DB42-8A88-F013FD6B65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304800"/>
            <a:ext cx="87630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3.3. A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extérieur, NB met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Europe à feu et à sang</a:t>
            </a:r>
            <a:endParaRPr lang="fr-FR" altLang="ja-JP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apparition de la guerre de masse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83972" name="Picture 5" descr="EntréeNapIerBerlin1806RVB150">
            <a:extLst>
              <a:ext uri="{FF2B5EF4-FFF2-40B4-BE49-F238E27FC236}">
                <a16:creationId xmlns:a16="http://schemas.microsoft.com/office/drawing/2014/main" id="{E94281A4-30CC-3A49-897B-3BBF3675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1816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TablPertesRus4eHatier06-150">
            <a:extLst>
              <a:ext uri="{FF2B5EF4-FFF2-40B4-BE49-F238E27FC236}">
                <a16:creationId xmlns:a16="http://schemas.microsoft.com/office/drawing/2014/main" id="{2C921234-833F-6F4C-AF66-46CF28C9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060575"/>
            <a:ext cx="3995737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7">
            <a:extLst>
              <a:ext uri="{FF2B5EF4-FFF2-40B4-BE49-F238E27FC236}">
                <a16:creationId xmlns:a16="http://schemas.microsoft.com/office/drawing/2014/main" id="{99960B69-13F4-2147-912B-879DCAA51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5334000"/>
            <a:ext cx="8429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800">
                <a:solidFill>
                  <a:srgbClr val="000090"/>
                </a:solidFill>
              </a:rPr>
              <a:t>- l</a:t>
            </a:r>
            <a:r>
              <a:rPr lang="ja-JP" altLang="fr-FR" sz="2800">
                <a:solidFill>
                  <a:srgbClr val="000090"/>
                </a:solidFill>
              </a:rPr>
              <a:t>’</a:t>
            </a:r>
            <a:r>
              <a:rPr lang="fr-FR" altLang="ja-JP" sz="2800">
                <a:solidFill>
                  <a:srgbClr val="000090"/>
                </a:solidFill>
              </a:rPr>
              <a:t>exportation des idéaux révolutionnaires ?</a:t>
            </a:r>
            <a:endParaRPr lang="fr-FR" altLang="fr-FR" sz="280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  <p:bldP spid="26627" grpId="0" build="p" autoUpdateAnimBg="0"/>
      <p:bldP spid="266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07B1D377-4CEF-E245-BA4A-5F648C1CB2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27847DA7-D58E-0147-A876-49F7FE890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02403" name="Picture 4" descr="TextCodeEuNap4eHatier06-150">
            <a:extLst>
              <a:ext uri="{FF2B5EF4-FFF2-40B4-BE49-F238E27FC236}">
                <a16:creationId xmlns:a16="http://schemas.microsoft.com/office/drawing/2014/main" id="{2F912D4B-B4FD-6741-BBE4-21A804D21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76200"/>
            <a:ext cx="3022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Picture 5" descr="CartCodeEuNap4eHatier06-150">
            <a:extLst>
              <a:ext uri="{FF2B5EF4-FFF2-40B4-BE49-F238E27FC236}">
                <a16:creationId xmlns:a16="http://schemas.microsoft.com/office/drawing/2014/main" id="{B03E42E6-BD13-104B-8924-4155C878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8848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AE7324D3-7E75-534B-BC04-4F1C79C58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4DA0655-9C30-964D-9BC5-4E4597F91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685800"/>
            <a:ext cx="8893175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Europe « napoléonienne » (dominée par NB)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88068" name="Picture 4" descr="Europe1811RVB125">
            <a:extLst>
              <a:ext uri="{FF2B5EF4-FFF2-40B4-BE49-F238E27FC236}">
                <a16:creationId xmlns:a16="http://schemas.microsoft.com/office/drawing/2014/main" id="{A94794DC-7DE9-E64C-B331-436584B20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1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03009BE1-3522-724F-BAFE-163F2916C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7FDD1572-653F-2446-A1E1-347E07676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8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le rejet de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occupation française et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>
                <a:solidFill>
                  <a:srgbClr val="000090"/>
                </a:solidFill>
              </a:rPr>
              <a:t>éveil des « nationalités »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90116" name="Picture 5" descr="JosephBonaparte1808150RVB">
            <a:extLst>
              <a:ext uri="{FF2B5EF4-FFF2-40B4-BE49-F238E27FC236}">
                <a16:creationId xmlns:a16="http://schemas.microsoft.com/office/drawing/2014/main" id="{41705BEA-2CD9-D249-AF8A-D87FFFB7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62484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TextGuerEsp4eHatier06-150">
            <a:extLst>
              <a:ext uri="{FF2B5EF4-FFF2-40B4-BE49-F238E27FC236}">
                <a16:creationId xmlns:a16="http://schemas.microsoft.com/office/drawing/2014/main" id="{EA6BACB7-29D6-1147-B390-FCA1B5C4A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447800"/>
            <a:ext cx="27400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tumblr_kux85fWwEn1qzix81o1_1280.jpeg">
            <a:extLst>
              <a:ext uri="{FF2B5EF4-FFF2-40B4-BE49-F238E27FC236}">
                <a16:creationId xmlns:a16="http://schemas.microsoft.com/office/drawing/2014/main" id="{462685DC-A9A0-D544-847B-0CD0BD7F6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2725"/>
            <a:ext cx="50292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2F9F0DB-BA01-6544-AE7F-5E832DECC8A4}"/>
              </a:ext>
            </a:extLst>
          </p:cNvPr>
          <p:cNvSpPr txBox="1"/>
          <p:nvPr/>
        </p:nvSpPr>
        <p:spPr>
          <a:xfrm>
            <a:off x="6576864" y="6021288"/>
            <a:ext cx="2567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>
                <a:solidFill>
                  <a:schemeClr val="accent4">
                    <a:lumMod val="10000"/>
                  </a:schemeClr>
                </a:solidFill>
              </a:rPr>
              <a:t>L’enfant chéri du diable</a:t>
            </a:r>
            <a:r>
              <a:rPr lang="fr-FR" sz="1800" dirty="0">
                <a:solidFill>
                  <a:schemeClr val="accent4">
                    <a:lumMod val="10000"/>
                  </a:schemeClr>
                </a:solidFill>
              </a:rPr>
              <a:t>, caricature allemande, début XIXe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75" grpId="0" build="p" autoUpdateAnimBg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F7D16EC8-9FC8-3043-BF2C-EE2CB6DB9E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Le</a:t>
            </a:r>
          </a:p>
        </p:txBody>
      </p:sp>
      <p:pic>
        <p:nvPicPr>
          <p:cNvPr id="108546" name="Picture 5" descr="TrèsdeMayoGoya96RVB">
            <a:extLst>
              <a:ext uri="{FF2B5EF4-FFF2-40B4-BE49-F238E27FC236}">
                <a16:creationId xmlns:a16="http://schemas.microsoft.com/office/drawing/2014/main" id="{E6D08A31-1E29-524F-9332-05F3A9B0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0275"/>
            <a:ext cx="60198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6" descr="DessGuerEspGo4eHatier06-150">
            <a:extLst>
              <a:ext uri="{FF2B5EF4-FFF2-40B4-BE49-F238E27FC236}">
                <a16:creationId xmlns:a16="http://schemas.microsoft.com/office/drawing/2014/main" id="{7BA60CDF-CCB7-DD46-9AC9-E5ED9266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7" descr="DesGuerEspGoy4eHatier06-150">
            <a:extLst>
              <a:ext uri="{FF2B5EF4-FFF2-40B4-BE49-F238E27FC236}">
                <a16:creationId xmlns:a16="http://schemas.microsoft.com/office/drawing/2014/main" id="{E0BAE4DC-0090-BE4C-B13C-7D4817D3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3" y="3870325"/>
            <a:ext cx="362108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ZoneTexte 1">
            <a:extLst>
              <a:ext uri="{FF2B5EF4-FFF2-40B4-BE49-F238E27FC236}">
                <a16:creationId xmlns:a16="http://schemas.microsoft.com/office/drawing/2014/main" id="{C58E47C3-6069-F24E-8EAF-75246D374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732463"/>
            <a:ext cx="4808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>
                <a:solidFill>
                  <a:srgbClr val="000000"/>
                </a:solidFill>
              </a:rPr>
              <a:t>La vision de Goya (Tres de Mayo)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FC3028A1-19DA-1641-84B5-88ABE1FB9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739E9641-8AB5-5940-BBC5-5E54F9F4ED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457200"/>
            <a:ext cx="8305800" cy="548640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 dirty="0">
                <a:solidFill>
                  <a:srgbClr val="000090"/>
                </a:solidFill>
              </a:rPr>
              <a:t>effondrement de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 dirty="0">
                <a:solidFill>
                  <a:srgbClr val="000090"/>
                </a:solidFill>
              </a:rPr>
              <a:t>Empire en deux temps</a:t>
            </a: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(</a:t>
            </a:r>
            <a:r>
              <a:rPr lang="fr-FR" altLang="fr-FR" sz="2800" dirty="0">
                <a:solidFill>
                  <a:srgbClr val="000090"/>
                </a:solidFill>
              </a:rPr>
              <a:t>première abdication 1814, Waterloo juin 1815)</a:t>
            </a:r>
          </a:p>
        </p:txBody>
      </p:sp>
      <p:pic>
        <p:nvPicPr>
          <p:cNvPr id="94212" name="Picture 5" descr="CarteEuropeNapoléon">
            <a:extLst>
              <a:ext uri="{FF2B5EF4-FFF2-40B4-BE49-F238E27FC236}">
                <a16:creationId xmlns:a16="http://schemas.microsoft.com/office/drawing/2014/main" id="{7CEB0EF0-EE36-E14B-BDC9-939E274A6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799388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69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7D46616-D002-9942-8EC8-0402249C3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13" y="1"/>
            <a:ext cx="9144000" cy="15573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ts val="0"/>
              </a:spcBef>
            </a:pPr>
            <a:r>
              <a:rPr lang="fr-FR" altLang="fr-FR" sz="3600" b="1" dirty="0">
                <a:solidFill>
                  <a:srgbClr val="000090"/>
                </a:solidFill>
              </a:rPr>
              <a:t>Conclusion : 1815, le triomphe des rois ?</a:t>
            </a:r>
            <a:br>
              <a:rPr lang="fr-FR" altLang="fr-FR" sz="3600" b="1" dirty="0">
                <a:solidFill>
                  <a:srgbClr val="000090"/>
                </a:solidFill>
              </a:rPr>
            </a:br>
            <a:r>
              <a:rPr lang="fr-FR" altLang="fr-FR" sz="2800" dirty="0">
                <a:solidFill>
                  <a:srgbClr val="000090"/>
                </a:solidFill>
              </a:rPr>
              <a:t>(« Restauration » des Bourbons Capétiens en France)</a:t>
            </a:r>
            <a:endParaRPr lang="fr-FR" altLang="fr-FR" sz="2800" b="1" dirty="0">
              <a:solidFill>
                <a:srgbClr val="000090"/>
              </a:solidFill>
            </a:endParaRP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10F01FE3-894C-B544-9F17-877CE84D1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r-FR" altLang="fr-FR"/>
          </a:p>
        </p:txBody>
      </p:sp>
      <p:pic>
        <p:nvPicPr>
          <p:cNvPr id="112643" name="Picture 4" descr="CarteEurope1815RVB125">
            <a:extLst>
              <a:ext uri="{FF2B5EF4-FFF2-40B4-BE49-F238E27FC236}">
                <a16:creationId xmlns:a16="http://schemas.microsoft.com/office/drawing/2014/main" id="{CC17E8FC-0B3F-754C-A055-8C54431AE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8991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B4D4BA6-8610-3D48-BE6C-BD0096BD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676"/>
            <a:ext cx="9144000" cy="536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2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CFA226F8-4C46-AF42-8729-A02C793107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fr-FR" altLang="fr-FR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9981FC4-511A-AA4E-B8D2-EDDBEE246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7457" y="10243"/>
            <a:ext cx="8856984" cy="5622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 dirty="0">
                <a:solidFill>
                  <a:srgbClr val="000090"/>
                </a:solidFill>
              </a:rPr>
              <a:t>2.3. La république bourgeoise et censitaire (1794-1799)</a:t>
            </a: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les </a:t>
            </a:r>
            <a:r>
              <a:rPr lang="fr-FR" altLang="fr-FR" b="1" dirty="0">
                <a:solidFill>
                  <a:srgbClr val="3846FF"/>
                </a:solidFill>
              </a:rPr>
              <a:t>bourgeois au pouvoir </a:t>
            </a:r>
            <a:r>
              <a:rPr lang="fr-FR" altLang="fr-FR" dirty="0">
                <a:solidFill>
                  <a:srgbClr val="000090"/>
                </a:solidFill>
              </a:rPr>
              <a:t>revendiquent une politique modérée du « juste milieu » : ils maintiennent </a:t>
            </a:r>
            <a:r>
              <a:rPr lang="fr-FR" altLang="fr-FR" b="1" dirty="0">
                <a:solidFill>
                  <a:srgbClr val="3846FF"/>
                </a:solidFill>
              </a:rPr>
              <a:t>la république</a:t>
            </a:r>
            <a:r>
              <a:rPr lang="fr-FR" altLang="fr-FR" dirty="0">
                <a:solidFill>
                  <a:srgbClr val="000090"/>
                </a:solidFill>
              </a:rPr>
              <a:t>, mais rétablissent le </a:t>
            </a:r>
            <a:r>
              <a:rPr lang="fr-FR" altLang="fr-FR" b="1" dirty="0">
                <a:solidFill>
                  <a:srgbClr val="3846FF"/>
                </a:solidFill>
              </a:rPr>
              <a:t>suffrage censitaire</a:t>
            </a:r>
            <a:r>
              <a:rPr lang="fr-FR" altLang="fr-FR" dirty="0">
                <a:solidFill>
                  <a:srgbClr val="000090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Ils répriment </a:t>
            </a:r>
            <a:r>
              <a:rPr lang="fr-FR" altLang="fr-FR" b="1" dirty="0">
                <a:solidFill>
                  <a:srgbClr val="000090"/>
                </a:solidFill>
              </a:rPr>
              <a:t>deux oppositions </a:t>
            </a:r>
            <a:r>
              <a:rPr lang="fr-FR" altLang="fr-FR" dirty="0">
                <a:solidFill>
                  <a:srgbClr val="000090"/>
                </a:solidFill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celle des </a:t>
            </a:r>
            <a:r>
              <a:rPr lang="fr-FR" altLang="fr-FR" b="1" dirty="0">
                <a:solidFill>
                  <a:srgbClr val="3846FF"/>
                </a:solidFill>
              </a:rPr>
              <a:t>républicains en faveur du peuple</a:t>
            </a:r>
            <a:r>
              <a:rPr lang="fr-FR" altLang="fr-FR" dirty="0">
                <a:solidFill>
                  <a:srgbClr val="3846FF"/>
                </a:solidFill>
              </a:rPr>
              <a:t> </a:t>
            </a:r>
            <a:r>
              <a:rPr lang="fr-FR" altLang="fr-FR" dirty="0">
                <a:solidFill>
                  <a:srgbClr val="000090"/>
                </a:solidFill>
              </a:rPr>
              <a:t>(mesures sociales, suffrage universel) </a:t>
            </a:r>
            <a:endParaRPr lang="fr-FR" altLang="fr-FR" sz="2800" dirty="0">
              <a:solidFill>
                <a:srgbClr val="000090"/>
              </a:solidFill>
            </a:endParaRPr>
          </a:p>
          <a:p>
            <a:pPr eaLnBrk="1" hangingPunct="1">
              <a:buFontTx/>
              <a:buChar char="-"/>
            </a:pPr>
            <a:r>
              <a:rPr lang="fr-FR" altLang="fr-FR" dirty="0">
                <a:solidFill>
                  <a:srgbClr val="000090"/>
                </a:solidFill>
              </a:rPr>
              <a:t>celle des </a:t>
            </a:r>
            <a:r>
              <a:rPr lang="fr-FR" altLang="fr-FR" b="1" dirty="0">
                <a:solidFill>
                  <a:srgbClr val="3846FF"/>
                </a:solidFill>
              </a:rPr>
              <a:t>royalistes</a:t>
            </a:r>
            <a:r>
              <a:rPr lang="fr-FR" altLang="fr-FR" dirty="0">
                <a:solidFill>
                  <a:srgbClr val="000090"/>
                </a:solidFill>
              </a:rPr>
              <a:t> voulant le retour de la monarchie, d’un roi et de l’Ancien Régime</a:t>
            </a: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Char char="-"/>
            </a:pPr>
            <a:endParaRPr lang="fr-FR" altLang="fr-FR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endParaRPr lang="fr-FR" altLang="fr-FR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3D86179-B8BA-4B41-94D1-A87072CF8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3237022-E565-374A-9062-9BC3BC278D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• la </a:t>
            </a:r>
            <a:r>
              <a:rPr lang="fr-FR" altLang="fr-FR" b="1" dirty="0">
                <a:solidFill>
                  <a:srgbClr val="3846FF"/>
                </a:solidFill>
              </a:rPr>
              <a:t>poursuite de la guerre </a:t>
            </a:r>
            <a:r>
              <a:rPr lang="fr-FR" altLang="fr-FR" dirty="0">
                <a:solidFill>
                  <a:srgbClr val="000090"/>
                </a:solidFill>
              </a:rPr>
              <a:t>et l’influence grandissante des </a:t>
            </a:r>
            <a:r>
              <a:rPr lang="fr-FR" altLang="fr-FR" b="1" dirty="0">
                <a:solidFill>
                  <a:srgbClr val="3846FF"/>
                </a:solidFill>
              </a:rPr>
              <a:t>généraux</a:t>
            </a:r>
          </a:p>
        </p:txBody>
      </p:sp>
      <p:pic>
        <p:nvPicPr>
          <p:cNvPr id="67588" name="Picture 4" descr="CaricRévFr-RoisEur144RVB">
            <a:extLst>
              <a:ext uri="{FF2B5EF4-FFF2-40B4-BE49-F238E27FC236}">
                <a16:creationId xmlns:a16="http://schemas.microsoft.com/office/drawing/2014/main" id="{360EF207-EF95-ED4D-BC26-F69546135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81200"/>
            <a:ext cx="89138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D6CA33B3-2B13-7641-80B7-3C439CBA7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077200" cy="1143000"/>
          </a:xfrm>
        </p:spPr>
        <p:txBody>
          <a:bodyPr/>
          <a:lstStyle/>
          <a:p>
            <a:pPr algn="l" eaLnBrk="1" hangingPunct="1"/>
            <a:r>
              <a:rPr lang="fr-FR" altLang="fr-FR" b="1">
                <a:solidFill>
                  <a:srgbClr val="000090"/>
                </a:solidFill>
              </a:rPr>
              <a:t>III) Le Ier Empire (1799-1815)</a:t>
            </a:r>
            <a:endParaRPr lang="fr-FR" altLang="fr-FR">
              <a:solidFill>
                <a:srgbClr val="000090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015D695-B8DF-F74E-935A-DBD3D4695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28800"/>
            <a:ext cx="41148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 dirty="0">
                <a:solidFill>
                  <a:srgbClr val="000090"/>
                </a:solidFill>
              </a:rPr>
              <a:t>3.1. Quelle est la nature du régime politique installée par Bonaparte ?</a:t>
            </a:r>
            <a:endParaRPr lang="fr-FR" altLang="fr-FR" u="sng" dirty="0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 sz="2800" dirty="0">
                <a:solidFill>
                  <a:srgbClr val="000090"/>
                </a:solidFill>
              </a:rPr>
              <a:t>- Bonaparte : l</a:t>
            </a:r>
            <a:r>
              <a:rPr lang="ja-JP" altLang="fr-FR" sz="2800">
                <a:solidFill>
                  <a:srgbClr val="000090"/>
                </a:solidFill>
              </a:rPr>
              <a:t>’</a:t>
            </a:r>
            <a:r>
              <a:rPr lang="fr-FR" altLang="ja-JP" sz="2800" dirty="0">
                <a:solidFill>
                  <a:srgbClr val="000090"/>
                </a:solidFill>
              </a:rPr>
              <a:t>homme et la légende</a:t>
            </a:r>
            <a:endParaRPr lang="fr-FR" altLang="fr-FR" sz="2800" dirty="0">
              <a:solidFill>
                <a:srgbClr val="000090"/>
              </a:solidFill>
            </a:endParaRPr>
          </a:p>
        </p:txBody>
      </p:sp>
      <p:pic>
        <p:nvPicPr>
          <p:cNvPr id="88067" name="Image 1" descr="Tableau18BrumaireNovembre1899Napoleon.jpg">
            <a:extLst>
              <a:ext uri="{FF2B5EF4-FFF2-40B4-BE49-F238E27FC236}">
                <a16:creationId xmlns:a16="http://schemas.microsoft.com/office/drawing/2014/main" id="{8FDAF156-2168-3240-849D-879C41E13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25563"/>
            <a:ext cx="52197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9C7174-CCD9-DC4F-ADFD-978089579F31}"/>
              </a:ext>
            </a:extLst>
          </p:cNvPr>
          <p:cNvSpPr/>
          <p:nvPr/>
        </p:nvSpPr>
        <p:spPr>
          <a:xfrm>
            <a:off x="144320" y="5532437"/>
            <a:ext cx="382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2"/>
                </a:solidFill>
              </a:rPr>
              <a:t>François Bouchot, </a:t>
            </a:r>
            <a:r>
              <a:rPr lang="fr-FR" sz="1600" i="1" dirty="0">
                <a:solidFill>
                  <a:schemeClr val="bg2"/>
                </a:solidFill>
              </a:rPr>
              <a:t>Le général Bonaparte au Conseil des Cinq-Cents, à Saint-Cloud</a:t>
            </a:r>
            <a:r>
              <a:rPr lang="fr-FR" sz="1600" dirty="0">
                <a:solidFill>
                  <a:schemeClr val="bg2"/>
                </a:solidFill>
              </a:rPr>
              <a:t>.(lors du coup d'État des 18-19 brumaire an VIII-10 novembre 1799). 1840, château de Versailles.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39946496-87B0-4449-A0D6-AF34A7FCF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1EDBE1C-3963-5047-8002-E8F78E50B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609600"/>
            <a:ext cx="8784976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dirty="0">
                <a:solidFill>
                  <a:srgbClr val="000090"/>
                </a:solidFill>
              </a:rPr>
              <a:t>- du consulat à l</a:t>
            </a:r>
            <a:r>
              <a:rPr lang="ja-JP" altLang="fr-FR">
                <a:solidFill>
                  <a:srgbClr val="000090"/>
                </a:solidFill>
              </a:rPr>
              <a:t>’</a:t>
            </a:r>
            <a:r>
              <a:rPr lang="fr-FR" altLang="ja-JP" dirty="0">
                <a:solidFill>
                  <a:srgbClr val="000090"/>
                </a:solidFill>
              </a:rPr>
              <a:t>Empire : un pouvoir personnel</a:t>
            </a:r>
            <a:endParaRPr lang="fr-FR" altLang="fr-FR" dirty="0">
              <a:solidFill>
                <a:srgbClr val="000090"/>
              </a:solidFill>
            </a:endParaRPr>
          </a:p>
        </p:txBody>
      </p:sp>
      <p:pic>
        <p:nvPicPr>
          <p:cNvPr id="73732" name="Picture 5" descr="TabDavidSacre2e05Magn300 - copie">
            <a:extLst>
              <a:ext uri="{FF2B5EF4-FFF2-40B4-BE49-F238E27FC236}">
                <a16:creationId xmlns:a16="http://schemas.microsoft.com/office/drawing/2014/main" id="{FD76CFF4-76BF-BD4E-9F41-21AD2041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8486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1E8DC69-1FCD-9A42-8608-27D87CA7F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18"/>
            <a:ext cx="6552728" cy="65767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5E5479-7B14-D24F-A975-C636A38F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36" y="294384"/>
            <a:ext cx="6048672" cy="647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72559AB5-3863-5E49-AFDA-017BD4A87F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F0D1C9E5-0BF8-E24B-BC27-C080D74F6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7772400" cy="5486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une véritable dictature</a:t>
            </a:r>
          </a:p>
        </p:txBody>
      </p:sp>
      <p:pic>
        <p:nvPicPr>
          <p:cNvPr id="92163" name="Picture 4" descr="BonaptrôneRVB100">
            <a:extLst>
              <a:ext uri="{FF2B5EF4-FFF2-40B4-BE49-F238E27FC236}">
                <a16:creationId xmlns:a16="http://schemas.microsoft.com/office/drawing/2014/main" id="{A878A20F-749B-614C-9E23-9C1968B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82905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 descr="TextPresseNap4eHatier06-150">
            <a:extLst>
              <a:ext uri="{FF2B5EF4-FFF2-40B4-BE49-F238E27FC236}">
                <a16:creationId xmlns:a16="http://schemas.microsoft.com/office/drawing/2014/main" id="{8D037505-1DB1-1543-8078-86D4D19B0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30543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1139B25D-7E00-F547-9E33-59F3548845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fr-FR" altLang="fr-FR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2DEA0E56-8D9A-8B43-B8CC-3379EBF7E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81000"/>
            <a:ext cx="7772400" cy="5562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b="1" u="sng">
                <a:solidFill>
                  <a:srgbClr val="000090"/>
                </a:solidFill>
              </a:rPr>
              <a:t>3.2. A l</a:t>
            </a:r>
            <a:r>
              <a:rPr lang="ja-JP" altLang="fr-FR" b="1" u="sng">
                <a:solidFill>
                  <a:srgbClr val="000090"/>
                </a:solidFill>
              </a:rPr>
              <a:t>’</a:t>
            </a:r>
            <a:r>
              <a:rPr lang="fr-FR" altLang="ja-JP" b="1" u="sng">
                <a:solidFill>
                  <a:srgbClr val="000090"/>
                </a:solidFill>
              </a:rPr>
              <a:t>intérieur, comment NB a-t-il gouverné la France</a:t>
            </a:r>
            <a:endParaRPr lang="fr-FR" altLang="ja-JP" u="sng">
              <a:solidFill>
                <a:srgbClr val="000090"/>
              </a:solidFill>
            </a:endParaRPr>
          </a:p>
          <a:p>
            <a:pPr eaLnBrk="1" hangingPunct="1">
              <a:buFontTx/>
              <a:buNone/>
            </a:pPr>
            <a:r>
              <a:rPr lang="fr-FR" altLang="fr-FR">
                <a:solidFill>
                  <a:srgbClr val="000090"/>
                </a:solidFill>
              </a:rPr>
              <a:t>- une société sous contr</a:t>
            </a:r>
            <a:r>
              <a:rPr lang="fr-FR" altLang="ja-JP">
                <a:solidFill>
                  <a:srgbClr val="000090"/>
                </a:solidFill>
              </a:rPr>
              <a:t>ôle</a:t>
            </a:r>
            <a:endParaRPr lang="fr-FR" altLang="fr-FR">
              <a:solidFill>
                <a:srgbClr val="000090"/>
              </a:solidFill>
            </a:endParaRPr>
          </a:p>
        </p:txBody>
      </p:sp>
      <p:pic>
        <p:nvPicPr>
          <p:cNvPr id="77828" name="Picture 5" descr="ImageBonaparteConcordat1801Nathan2e2001150">
            <a:extLst>
              <a:ext uri="{FF2B5EF4-FFF2-40B4-BE49-F238E27FC236}">
                <a16:creationId xmlns:a16="http://schemas.microsoft.com/office/drawing/2014/main" id="{3A45CEAB-5B43-0F40-BD78-67537BAE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53" y="2132856"/>
            <a:ext cx="3090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6" descr="TexteThibaudeauConcordat1801Nathan2e2001NG150">
            <a:extLst>
              <a:ext uri="{FF2B5EF4-FFF2-40B4-BE49-F238E27FC236}">
                <a16:creationId xmlns:a16="http://schemas.microsoft.com/office/drawing/2014/main" id="{F03CA412-8901-6B41-9124-FA942036D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2060848"/>
            <a:ext cx="3505201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7" descr="TextPoliceNap4eHatier06-150">
            <a:extLst>
              <a:ext uri="{FF2B5EF4-FFF2-40B4-BE49-F238E27FC236}">
                <a16:creationId xmlns:a16="http://schemas.microsoft.com/office/drawing/2014/main" id="{BB84250B-FD40-8C40-A6B7-EC7CC8C5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14" y="1412776"/>
            <a:ext cx="2695386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574B78-E2DF-C24B-8B85-1D53A08C0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6" y="4658271"/>
            <a:ext cx="3436739" cy="17412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6B0814C-5A8B-2446-9131-7421B6DF69BA}"/>
              </a:ext>
            </a:extLst>
          </p:cNvPr>
          <p:cNvSpPr txBox="1"/>
          <p:nvPr/>
        </p:nvSpPr>
        <p:spPr>
          <a:xfrm>
            <a:off x="49056" y="6448979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accent4">
                    <a:lumMod val="10000"/>
                  </a:schemeClr>
                </a:solidFill>
              </a:rPr>
              <a:t>Livret ouvrier (1803)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5C1F00"/>
      </a:dk1>
      <a:lt1>
        <a:srgbClr val="FFFFFF"/>
      </a:lt1>
      <a:dk2>
        <a:srgbClr val="CA0000"/>
      </a:dk2>
      <a:lt2>
        <a:srgbClr val="DFD293"/>
      </a:lt2>
      <a:accent1>
        <a:srgbClr val="713E39"/>
      </a:accent1>
      <a:accent2>
        <a:srgbClr val="BE7960"/>
      </a:accent2>
      <a:accent3>
        <a:srgbClr val="E1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3" charset="0"/>
            <a:ea typeface="ＭＳ Ｐゴシック" pitchFamily="-103" charset="-128"/>
            <a:cs typeface="ＭＳ Ｐゴシック" pitchFamily="-10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3" charset="0"/>
            <a:ea typeface="ＭＳ Ｐゴシック" pitchFamily="-103" charset="-128"/>
            <a:cs typeface="ＭＳ Ｐゴシック" pitchFamily="-103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439</Words>
  <Application>Microsoft Macintosh PowerPoint</Application>
  <PresentationFormat>Affichage à l'écran (4:3)</PresentationFormat>
  <Paragraphs>55</Paragraphs>
  <Slides>18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0" baseType="lpstr">
      <vt:lpstr>Arial</vt:lpstr>
      <vt:lpstr>Nouvelle présentation</vt:lpstr>
      <vt:lpstr> La Révolution française et le Ier Empire</vt:lpstr>
      <vt:lpstr>Présentation PowerPoint</vt:lpstr>
      <vt:lpstr>Présentation PowerPoint</vt:lpstr>
      <vt:lpstr>Présentation PowerPoint</vt:lpstr>
      <vt:lpstr>III) Le Ier Empire (1799-1815)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</vt:lpstr>
      <vt:lpstr>Présentation PowerPoint</vt:lpstr>
      <vt:lpstr>Conclusion : 1815, le triomphe des rois ? (« Restauration » des Bourbons Capétiens en France)</vt:lpstr>
    </vt:vector>
  </TitlesOfParts>
  <Company>Jean-Louis Laubry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La Révolution française</dc:title>
  <dc:creator>Jean-Louis Laubry</dc:creator>
  <cp:lastModifiedBy>Jean-Louis Laubry</cp:lastModifiedBy>
  <cp:revision>193</cp:revision>
  <dcterms:created xsi:type="dcterms:W3CDTF">2017-11-28T15:53:09Z</dcterms:created>
  <dcterms:modified xsi:type="dcterms:W3CDTF">2020-12-06T08:21:20Z</dcterms:modified>
</cp:coreProperties>
</file>