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uce" panose="020B0604020202020204" charset="0"/>
      <p:regular r:id="rId11"/>
    </p:embeddedFont>
    <p:embeddedFont>
      <p:font typeface="Open Sauce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4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0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4.sv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29375" y="8515642"/>
            <a:ext cx="17690400" cy="42685"/>
          </a:xfrm>
          <a:prstGeom prst="line">
            <a:avLst/>
          </a:prstGeom>
          <a:ln w="38100" cap="flat">
            <a:solidFill>
              <a:srgbClr val="9B65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16275453" y="-5313442"/>
            <a:ext cx="0" cy="17120890"/>
          </a:xfrm>
          <a:prstGeom prst="line">
            <a:avLst/>
          </a:prstGeom>
          <a:ln w="38100" cap="flat">
            <a:solidFill>
              <a:srgbClr val="9B65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5668905" y="538895"/>
            <a:ext cx="1251197" cy="1251197"/>
          </a:xfrm>
          <a:custGeom>
            <a:avLst/>
            <a:gdLst/>
            <a:ahLst/>
            <a:cxnLst/>
            <a:rect l="l" t="t" r="r" b="b"/>
            <a:pathLst>
              <a:path w="1251197" h="1251197">
                <a:moveTo>
                  <a:pt x="0" y="0"/>
                </a:moveTo>
                <a:lnTo>
                  <a:pt x="1251197" y="0"/>
                </a:lnTo>
                <a:lnTo>
                  <a:pt x="1251197" y="1251197"/>
                </a:lnTo>
                <a:lnTo>
                  <a:pt x="0" y="1251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67053" y="4921104"/>
            <a:ext cx="5216125" cy="6154720"/>
          </a:xfrm>
          <a:custGeom>
            <a:avLst/>
            <a:gdLst/>
            <a:ahLst/>
            <a:cxnLst/>
            <a:rect l="l" t="t" r="r" b="b"/>
            <a:pathLst>
              <a:path w="5216125" h="6154720">
                <a:moveTo>
                  <a:pt x="0" y="0"/>
                </a:moveTo>
                <a:lnTo>
                  <a:pt x="5216126" y="0"/>
                </a:lnTo>
                <a:lnTo>
                  <a:pt x="5216126" y="6154720"/>
                </a:lnTo>
                <a:lnTo>
                  <a:pt x="0" y="6154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9329" y="1514060"/>
            <a:ext cx="4693731" cy="3114931"/>
          </a:xfrm>
          <a:custGeom>
            <a:avLst/>
            <a:gdLst/>
            <a:ahLst/>
            <a:cxnLst/>
            <a:rect l="l" t="t" r="r" b="b"/>
            <a:pathLst>
              <a:path w="4693731" h="3114931">
                <a:moveTo>
                  <a:pt x="0" y="0"/>
                </a:moveTo>
                <a:lnTo>
                  <a:pt x="4693731" y="0"/>
                </a:lnTo>
                <a:lnTo>
                  <a:pt x="4693731" y="3114930"/>
                </a:lnTo>
                <a:lnTo>
                  <a:pt x="0" y="31149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469724" y="2985959"/>
            <a:ext cx="9348551" cy="326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en-US" sz="8000">
                <a:solidFill>
                  <a:srgbClr val="9B6543"/>
                </a:solidFill>
                <a:latin typeface="Open Sauce Bold"/>
              </a:rPr>
              <a:t>LA QUESTION DE L’AUTORITÉ EN ÉDUCATION</a:t>
            </a:r>
          </a:p>
        </p:txBody>
      </p:sp>
      <p:sp>
        <p:nvSpPr>
          <p:cNvPr id="8" name="Freeform 8"/>
          <p:cNvSpPr/>
          <p:nvPr/>
        </p:nvSpPr>
        <p:spPr>
          <a:xfrm>
            <a:off x="13395320" y="3790951"/>
            <a:ext cx="1464374" cy="1352549"/>
          </a:xfrm>
          <a:custGeom>
            <a:avLst/>
            <a:gdLst/>
            <a:ahLst/>
            <a:cxnLst/>
            <a:rect l="l" t="t" r="r" b="b"/>
            <a:pathLst>
              <a:path w="1464374" h="1352549">
                <a:moveTo>
                  <a:pt x="0" y="0"/>
                </a:moveTo>
                <a:lnTo>
                  <a:pt x="1464374" y="0"/>
                </a:lnTo>
                <a:lnTo>
                  <a:pt x="1464374" y="1352549"/>
                </a:lnTo>
                <a:lnTo>
                  <a:pt x="0" y="1352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91132" y="4628990"/>
            <a:ext cx="4228689" cy="6738947"/>
          </a:xfrm>
          <a:custGeom>
            <a:avLst/>
            <a:gdLst/>
            <a:ahLst/>
            <a:cxnLst/>
            <a:rect l="l" t="t" r="r" b="b"/>
            <a:pathLst>
              <a:path w="4228689" h="6738947">
                <a:moveTo>
                  <a:pt x="0" y="0"/>
                </a:moveTo>
                <a:lnTo>
                  <a:pt x="4228689" y="0"/>
                </a:lnTo>
                <a:lnTo>
                  <a:pt x="4228689" y="6738947"/>
                </a:lnTo>
                <a:lnTo>
                  <a:pt x="0" y="67389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427834" y="-867796"/>
            <a:ext cx="2963187" cy="2657889"/>
          </a:xfrm>
          <a:custGeom>
            <a:avLst/>
            <a:gdLst/>
            <a:ahLst/>
            <a:cxnLst/>
            <a:rect l="l" t="t" r="r" b="b"/>
            <a:pathLst>
              <a:path w="2963187" h="2657889">
                <a:moveTo>
                  <a:pt x="0" y="0"/>
                </a:moveTo>
                <a:lnTo>
                  <a:pt x="2963186" y="0"/>
                </a:lnTo>
                <a:lnTo>
                  <a:pt x="2963186" y="2657888"/>
                </a:lnTo>
                <a:lnTo>
                  <a:pt x="0" y="26578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092596" y="8577377"/>
            <a:ext cx="3534196" cy="3170067"/>
          </a:xfrm>
          <a:custGeom>
            <a:avLst/>
            <a:gdLst/>
            <a:ahLst/>
            <a:cxnLst/>
            <a:rect l="l" t="t" r="r" b="b"/>
            <a:pathLst>
              <a:path w="3534196" h="3170067">
                <a:moveTo>
                  <a:pt x="0" y="0"/>
                </a:moveTo>
                <a:lnTo>
                  <a:pt x="3534196" y="0"/>
                </a:lnTo>
                <a:lnTo>
                  <a:pt x="3534196" y="3170067"/>
                </a:lnTo>
                <a:lnTo>
                  <a:pt x="0" y="31700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72429" y="6008705"/>
            <a:ext cx="2686038" cy="4545603"/>
          </a:xfrm>
          <a:custGeom>
            <a:avLst/>
            <a:gdLst/>
            <a:ahLst/>
            <a:cxnLst/>
            <a:rect l="l" t="t" r="r" b="b"/>
            <a:pathLst>
              <a:path w="2686038" h="4545603">
                <a:moveTo>
                  <a:pt x="0" y="0"/>
                </a:moveTo>
                <a:lnTo>
                  <a:pt x="2686038" y="0"/>
                </a:lnTo>
                <a:lnTo>
                  <a:pt x="2686038" y="4545603"/>
                </a:lnTo>
                <a:lnTo>
                  <a:pt x="0" y="45456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21754">
            <a:off x="-639682" y="6309629"/>
            <a:ext cx="4127153" cy="4892099"/>
          </a:xfrm>
          <a:custGeom>
            <a:avLst/>
            <a:gdLst/>
            <a:ahLst/>
            <a:cxnLst/>
            <a:rect l="l" t="t" r="r" b="b"/>
            <a:pathLst>
              <a:path w="4127153" h="4892099">
                <a:moveTo>
                  <a:pt x="0" y="0"/>
                </a:moveTo>
                <a:lnTo>
                  <a:pt x="4127153" y="0"/>
                </a:lnTo>
                <a:lnTo>
                  <a:pt x="4127153" y="4892100"/>
                </a:lnTo>
                <a:lnTo>
                  <a:pt x="0" y="4892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394688">
            <a:off x="16694244" y="-454257"/>
            <a:ext cx="2334214" cy="4114800"/>
          </a:xfrm>
          <a:custGeom>
            <a:avLst/>
            <a:gdLst/>
            <a:ahLst/>
            <a:cxnLst/>
            <a:rect l="l" t="t" r="r" b="b"/>
            <a:pathLst>
              <a:path w="2334214" h="4114800">
                <a:moveTo>
                  <a:pt x="0" y="0"/>
                </a:moveTo>
                <a:lnTo>
                  <a:pt x="2334214" y="0"/>
                </a:lnTo>
                <a:lnTo>
                  <a:pt x="23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04906" y="-214470"/>
            <a:ext cx="3657600" cy="1882001"/>
          </a:xfrm>
          <a:custGeom>
            <a:avLst/>
            <a:gdLst/>
            <a:ahLst/>
            <a:cxnLst/>
            <a:rect l="l" t="t" r="r" b="b"/>
            <a:pathLst>
              <a:path w="3657600" h="1882001">
                <a:moveTo>
                  <a:pt x="0" y="0"/>
                </a:moveTo>
                <a:lnTo>
                  <a:pt x="3657600" y="0"/>
                </a:lnTo>
                <a:lnTo>
                  <a:pt x="3657600" y="1882001"/>
                </a:lnTo>
                <a:lnTo>
                  <a:pt x="0" y="1882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26135" y="4145535"/>
            <a:ext cx="12671325" cy="205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7354" lvl="1" indent="-423677">
              <a:lnSpc>
                <a:spcPts val="5494"/>
              </a:lnSpc>
              <a:buFont typeface="Arial"/>
              <a:buChar char="•"/>
            </a:pPr>
            <a:r>
              <a:rPr lang="en-US" sz="3924">
                <a:solidFill>
                  <a:srgbClr val="9B6543"/>
                </a:solidFill>
                <a:latin typeface="Open Sauce"/>
              </a:rPr>
              <a:t>Education basée sur discipline/instruction</a:t>
            </a:r>
          </a:p>
          <a:p>
            <a:pPr marL="847354" lvl="1" indent="-423677">
              <a:lnSpc>
                <a:spcPts val="5494"/>
              </a:lnSpc>
              <a:buFont typeface="Arial"/>
              <a:buChar char="•"/>
            </a:pPr>
            <a:r>
              <a:rPr lang="en-US" sz="3924">
                <a:solidFill>
                  <a:srgbClr val="9B6543"/>
                </a:solidFill>
                <a:latin typeface="Open Sauce"/>
              </a:rPr>
              <a:t>Discipline : rupture avec l’animalité</a:t>
            </a:r>
          </a:p>
          <a:p>
            <a:pPr marL="847354" lvl="1" indent="-423677">
              <a:lnSpc>
                <a:spcPts val="5494"/>
              </a:lnSpc>
              <a:buFont typeface="Arial"/>
              <a:buChar char="•"/>
            </a:pPr>
            <a:r>
              <a:rPr lang="en-US" sz="3924">
                <a:solidFill>
                  <a:srgbClr val="9B6543"/>
                </a:solidFill>
                <a:latin typeface="Open Sauce"/>
              </a:rPr>
              <a:t>Instruction : Elévation morale de l’Homme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26135" y="2277131"/>
            <a:ext cx="12850872" cy="136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0"/>
              </a:lnSpc>
            </a:pPr>
            <a:r>
              <a:rPr lang="en-US" sz="5000">
                <a:solidFill>
                  <a:srgbClr val="9B6543"/>
                </a:solidFill>
                <a:latin typeface="Open Sauce Bold"/>
              </a:rPr>
              <a:t>TEXTE 1 : EMMANUEL KANT, RÉFLEXIONS SUR L’ÉDUCATION (1790)</a:t>
            </a:r>
          </a:p>
        </p:txBody>
      </p:sp>
      <p:sp>
        <p:nvSpPr>
          <p:cNvPr id="7" name="Freeform 7"/>
          <p:cNvSpPr/>
          <p:nvPr/>
        </p:nvSpPr>
        <p:spPr>
          <a:xfrm>
            <a:off x="15430500" y="8541646"/>
            <a:ext cx="3657600" cy="1882001"/>
          </a:xfrm>
          <a:custGeom>
            <a:avLst/>
            <a:gdLst/>
            <a:ahLst/>
            <a:cxnLst/>
            <a:rect l="l" t="t" r="r" b="b"/>
            <a:pathLst>
              <a:path w="3657600" h="1882001">
                <a:moveTo>
                  <a:pt x="0" y="0"/>
                </a:moveTo>
                <a:lnTo>
                  <a:pt x="3657600" y="0"/>
                </a:lnTo>
                <a:lnTo>
                  <a:pt x="3657600" y="1882001"/>
                </a:lnTo>
                <a:lnTo>
                  <a:pt x="0" y="1882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21754">
            <a:off x="-639682" y="6309629"/>
            <a:ext cx="4127153" cy="4892099"/>
          </a:xfrm>
          <a:custGeom>
            <a:avLst/>
            <a:gdLst/>
            <a:ahLst/>
            <a:cxnLst/>
            <a:rect l="l" t="t" r="r" b="b"/>
            <a:pathLst>
              <a:path w="4127153" h="4892099">
                <a:moveTo>
                  <a:pt x="0" y="0"/>
                </a:moveTo>
                <a:lnTo>
                  <a:pt x="4127153" y="0"/>
                </a:lnTo>
                <a:lnTo>
                  <a:pt x="4127153" y="4892100"/>
                </a:lnTo>
                <a:lnTo>
                  <a:pt x="0" y="4892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394688">
            <a:off x="16694244" y="-454257"/>
            <a:ext cx="2334214" cy="4114800"/>
          </a:xfrm>
          <a:custGeom>
            <a:avLst/>
            <a:gdLst/>
            <a:ahLst/>
            <a:cxnLst/>
            <a:rect l="l" t="t" r="r" b="b"/>
            <a:pathLst>
              <a:path w="2334214" h="4114800">
                <a:moveTo>
                  <a:pt x="0" y="0"/>
                </a:moveTo>
                <a:lnTo>
                  <a:pt x="2334214" y="0"/>
                </a:lnTo>
                <a:lnTo>
                  <a:pt x="23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04906" y="-214470"/>
            <a:ext cx="3657600" cy="1882001"/>
          </a:xfrm>
          <a:custGeom>
            <a:avLst/>
            <a:gdLst/>
            <a:ahLst/>
            <a:cxnLst/>
            <a:rect l="l" t="t" r="r" b="b"/>
            <a:pathLst>
              <a:path w="3657600" h="1882001">
                <a:moveTo>
                  <a:pt x="0" y="0"/>
                </a:moveTo>
                <a:lnTo>
                  <a:pt x="3657600" y="0"/>
                </a:lnTo>
                <a:lnTo>
                  <a:pt x="3657600" y="1882001"/>
                </a:lnTo>
                <a:lnTo>
                  <a:pt x="0" y="1882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26135" y="4145535"/>
            <a:ext cx="12671325" cy="4834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7354" lvl="1" indent="-423677">
              <a:lnSpc>
                <a:spcPts val="5494"/>
              </a:lnSpc>
              <a:buFont typeface="Arial"/>
              <a:buChar char="•"/>
            </a:pPr>
            <a:r>
              <a:rPr lang="en-US" sz="3924">
                <a:solidFill>
                  <a:srgbClr val="9B6543"/>
                </a:solidFill>
                <a:latin typeface="Open Sauce"/>
              </a:rPr>
              <a:t>L’enfant n’est pas mauvais mais bon </a:t>
            </a:r>
          </a:p>
          <a:p>
            <a:pPr marL="847354" lvl="1" indent="-423677">
              <a:lnSpc>
                <a:spcPts val="5494"/>
              </a:lnSpc>
              <a:buFont typeface="Arial"/>
              <a:buChar char="•"/>
            </a:pPr>
            <a:r>
              <a:rPr lang="en-US" sz="3924">
                <a:solidFill>
                  <a:srgbClr val="9B6543"/>
                </a:solidFill>
                <a:latin typeface="Open Sauce"/>
              </a:rPr>
              <a:t>L’enfant est naturellement sagace, réaliste</a:t>
            </a:r>
          </a:p>
          <a:p>
            <a:pPr marL="847354" lvl="1" indent="-423677">
              <a:lnSpc>
                <a:spcPts val="5494"/>
              </a:lnSpc>
              <a:buFont typeface="Arial"/>
              <a:buChar char="•"/>
            </a:pPr>
            <a:r>
              <a:rPr lang="en-US" sz="3924">
                <a:solidFill>
                  <a:srgbClr val="9B6543"/>
                </a:solidFill>
                <a:latin typeface="Open Sauce"/>
              </a:rPr>
              <a:t>Laissé en liberté, se développe complétement seul</a:t>
            </a:r>
          </a:p>
          <a:p>
            <a:pPr marL="847354" lvl="1" indent="-423677">
              <a:lnSpc>
                <a:spcPts val="5494"/>
              </a:lnSpc>
              <a:buFont typeface="Arial"/>
              <a:buChar char="•"/>
            </a:pPr>
            <a:r>
              <a:rPr lang="en-US" sz="3924">
                <a:solidFill>
                  <a:srgbClr val="9B6543"/>
                </a:solidFill>
                <a:latin typeface="Open Sauce"/>
              </a:rPr>
              <a:t>Ecole basée sur :</a:t>
            </a:r>
          </a:p>
          <a:p>
            <a:pPr>
              <a:lnSpc>
                <a:spcPts val="5494"/>
              </a:lnSpc>
            </a:pPr>
            <a:r>
              <a:rPr lang="en-US" sz="3924">
                <a:solidFill>
                  <a:srgbClr val="9B6543"/>
                </a:solidFill>
                <a:latin typeface="Open Sauce"/>
              </a:rPr>
              <a:t>   - Pas de discipline; pas de religion; pas de direction, pas d’obligation → volontariat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26135" y="2277131"/>
            <a:ext cx="12850872" cy="136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0"/>
              </a:lnSpc>
            </a:pPr>
            <a:r>
              <a:rPr lang="en-US" sz="5000">
                <a:solidFill>
                  <a:srgbClr val="9B6543"/>
                </a:solidFill>
                <a:latin typeface="Open Sauce Bold"/>
              </a:rPr>
              <a:t>TEXTE 2 : A.S. NEILL, LIBRES ENFANTS DE SUMMERHILL (1960)</a:t>
            </a:r>
          </a:p>
        </p:txBody>
      </p:sp>
      <p:sp>
        <p:nvSpPr>
          <p:cNvPr id="7" name="Freeform 7"/>
          <p:cNvSpPr/>
          <p:nvPr/>
        </p:nvSpPr>
        <p:spPr>
          <a:xfrm>
            <a:off x="15430500" y="8541646"/>
            <a:ext cx="3657600" cy="1882001"/>
          </a:xfrm>
          <a:custGeom>
            <a:avLst/>
            <a:gdLst/>
            <a:ahLst/>
            <a:cxnLst/>
            <a:rect l="l" t="t" r="r" b="b"/>
            <a:pathLst>
              <a:path w="3657600" h="1882001">
                <a:moveTo>
                  <a:pt x="0" y="0"/>
                </a:moveTo>
                <a:lnTo>
                  <a:pt x="3657600" y="0"/>
                </a:lnTo>
                <a:lnTo>
                  <a:pt x="3657600" y="1882001"/>
                </a:lnTo>
                <a:lnTo>
                  <a:pt x="0" y="1882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5781" y="2530702"/>
            <a:ext cx="8358936" cy="4879286"/>
          </a:xfrm>
          <a:custGeom>
            <a:avLst/>
            <a:gdLst/>
            <a:ahLst/>
            <a:cxnLst/>
            <a:rect l="l" t="t" r="r" b="b"/>
            <a:pathLst>
              <a:path w="8358936" h="4879286">
                <a:moveTo>
                  <a:pt x="0" y="0"/>
                </a:moveTo>
                <a:lnTo>
                  <a:pt x="8358936" y="0"/>
                </a:lnTo>
                <a:lnTo>
                  <a:pt x="8358936" y="4879286"/>
                </a:lnTo>
                <a:lnTo>
                  <a:pt x="0" y="487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46920" y="2530702"/>
            <a:ext cx="8358936" cy="4879286"/>
          </a:xfrm>
          <a:custGeom>
            <a:avLst/>
            <a:gdLst/>
            <a:ahLst/>
            <a:cxnLst/>
            <a:rect l="l" t="t" r="r" b="b"/>
            <a:pathLst>
              <a:path w="8358936" h="4879286">
                <a:moveTo>
                  <a:pt x="0" y="0"/>
                </a:moveTo>
                <a:lnTo>
                  <a:pt x="8358935" y="0"/>
                </a:lnTo>
                <a:lnTo>
                  <a:pt x="8358935" y="4879286"/>
                </a:lnTo>
                <a:lnTo>
                  <a:pt x="0" y="487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662394" y="-1351049"/>
            <a:ext cx="5216125" cy="6154720"/>
          </a:xfrm>
          <a:custGeom>
            <a:avLst/>
            <a:gdLst/>
            <a:ahLst/>
            <a:cxnLst/>
            <a:rect l="l" t="t" r="r" b="b"/>
            <a:pathLst>
              <a:path w="5216125" h="6154720">
                <a:moveTo>
                  <a:pt x="0" y="6154720"/>
                </a:moveTo>
                <a:lnTo>
                  <a:pt x="5216125" y="6154720"/>
                </a:lnTo>
                <a:lnTo>
                  <a:pt x="5216125" y="0"/>
                </a:lnTo>
                <a:lnTo>
                  <a:pt x="0" y="0"/>
                </a:lnTo>
                <a:lnTo>
                  <a:pt x="0" y="615472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682711" y="3445948"/>
            <a:ext cx="7576589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Open Sauce"/>
              </a:rPr>
              <a:t>Innéiste  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Open Sauce"/>
              </a:rPr>
              <a:t>Idées progressistes mais utopiques 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13734269" y="6131293"/>
            <a:ext cx="5216125" cy="6154720"/>
          </a:xfrm>
          <a:custGeom>
            <a:avLst/>
            <a:gdLst/>
            <a:ahLst/>
            <a:cxnLst/>
            <a:rect l="l" t="t" r="r" b="b"/>
            <a:pathLst>
              <a:path w="5216125" h="6154720">
                <a:moveTo>
                  <a:pt x="5216125" y="0"/>
                </a:moveTo>
                <a:lnTo>
                  <a:pt x="0" y="0"/>
                </a:lnTo>
                <a:lnTo>
                  <a:pt x="0" y="6154720"/>
                </a:lnTo>
                <a:lnTo>
                  <a:pt x="5216125" y="6154720"/>
                </a:lnTo>
                <a:lnTo>
                  <a:pt x="521612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7276798"/>
            <a:ext cx="2887722" cy="4601947"/>
          </a:xfrm>
          <a:custGeom>
            <a:avLst/>
            <a:gdLst/>
            <a:ahLst/>
            <a:cxnLst/>
            <a:rect l="l" t="t" r="r" b="b"/>
            <a:pathLst>
              <a:path w="2887722" h="4601947">
                <a:moveTo>
                  <a:pt x="0" y="0"/>
                </a:moveTo>
                <a:lnTo>
                  <a:pt x="2887722" y="0"/>
                </a:lnTo>
                <a:lnTo>
                  <a:pt x="2887722" y="4601948"/>
                </a:lnTo>
                <a:lnTo>
                  <a:pt x="0" y="46019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6062672" y="-1351049"/>
            <a:ext cx="2887722" cy="4601947"/>
          </a:xfrm>
          <a:custGeom>
            <a:avLst/>
            <a:gdLst/>
            <a:ahLst/>
            <a:cxnLst/>
            <a:rect l="l" t="t" r="r" b="b"/>
            <a:pathLst>
              <a:path w="2887722" h="4601947">
                <a:moveTo>
                  <a:pt x="2887722" y="4601947"/>
                </a:moveTo>
                <a:lnTo>
                  <a:pt x="0" y="4601947"/>
                </a:lnTo>
                <a:lnTo>
                  <a:pt x="0" y="0"/>
                </a:lnTo>
                <a:lnTo>
                  <a:pt x="2887722" y="0"/>
                </a:lnTo>
                <a:lnTo>
                  <a:pt x="2887722" y="4601947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105544" y="-1105545"/>
            <a:ext cx="7315200" cy="1492746"/>
          </a:xfrm>
          <a:custGeom>
            <a:avLst/>
            <a:gdLst/>
            <a:ahLst/>
            <a:cxnLst/>
            <a:rect l="l" t="t" r="r" b="b"/>
            <a:pathLst>
              <a:path w="7315200" h="1492746">
                <a:moveTo>
                  <a:pt x="0" y="0"/>
                </a:moveTo>
                <a:lnTo>
                  <a:pt x="7315200" y="0"/>
                </a:lnTo>
                <a:lnTo>
                  <a:pt x="7315200" y="1492746"/>
                </a:lnTo>
                <a:lnTo>
                  <a:pt x="0" y="1492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82213" y="3570938"/>
            <a:ext cx="8182504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Open Sauce"/>
              </a:rPr>
              <a:t>Empiriste 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Open Sauce"/>
              </a:rPr>
              <a:t>Idées conservatrices (rigide)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53487" y="444351"/>
            <a:ext cx="10118216" cy="136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>
                <a:solidFill>
                  <a:srgbClr val="9B6543"/>
                </a:solidFill>
                <a:latin typeface="Open Sauce Bold"/>
              </a:rPr>
              <a:t>OPPOSITION ENTRE LES DEUX AUTEURS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616427"/>
            <a:ext cx="4891920" cy="89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4"/>
              </a:lnSpc>
            </a:pPr>
            <a:r>
              <a:rPr lang="en-US" sz="6476">
                <a:solidFill>
                  <a:srgbClr val="FFFFFF"/>
                </a:solidFill>
                <a:latin typeface="Open Sauce Bold"/>
              </a:rPr>
              <a:t>KANT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67734" y="2616427"/>
            <a:ext cx="4891920" cy="89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4"/>
              </a:lnSpc>
            </a:pPr>
            <a:r>
              <a:rPr lang="en-US" sz="6476">
                <a:solidFill>
                  <a:srgbClr val="FFFFFF"/>
                </a:solidFill>
                <a:latin typeface="Open Sauce Bold"/>
              </a:rPr>
              <a:t>NEILL</a:t>
            </a:r>
          </a:p>
        </p:txBody>
      </p:sp>
      <p:sp>
        <p:nvSpPr>
          <p:cNvPr id="14" name="Freeform 14"/>
          <p:cNvSpPr/>
          <p:nvPr/>
        </p:nvSpPr>
        <p:spPr>
          <a:xfrm>
            <a:off x="4053487" y="9577772"/>
            <a:ext cx="7315200" cy="1492746"/>
          </a:xfrm>
          <a:custGeom>
            <a:avLst/>
            <a:gdLst/>
            <a:ahLst/>
            <a:cxnLst/>
            <a:rect l="l" t="t" r="r" b="b"/>
            <a:pathLst>
              <a:path w="7315200" h="1492746">
                <a:moveTo>
                  <a:pt x="0" y="0"/>
                </a:moveTo>
                <a:lnTo>
                  <a:pt x="7315200" y="0"/>
                </a:lnTo>
                <a:lnTo>
                  <a:pt x="7315200" y="1492747"/>
                </a:lnTo>
                <a:lnTo>
                  <a:pt x="0" y="14927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34042" y="8463432"/>
            <a:ext cx="17690400" cy="42685"/>
          </a:xfrm>
          <a:prstGeom prst="line">
            <a:avLst/>
          </a:prstGeom>
          <a:ln w="38100" cap="flat">
            <a:solidFill>
              <a:srgbClr val="9B65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2147049" y="-5105346"/>
            <a:ext cx="0" cy="17120890"/>
          </a:xfrm>
          <a:prstGeom prst="line">
            <a:avLst/>
          </a:prstGeom>
          <a:ln w="38100" cap="flat">
            <a:solidFill>
              <a:srgbClr val="9B65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-427834" y="-867796"/>
            <a:ext cx="2963187" cy="2657889"/>
          </a:xfrm>
          <a:custGeom>
            <a:avLst/>
            <a:gdLst/>
            <a:ahLst/>
            <a:cxnLst/>
            <a:rect l="l" t="t" r="r" b="b"/>
            <a:pathLst>
              <a:path w="2963187" h="2657889">
                <a:moveTo>
                  <a:pt x="0" y="0"/>
                </a:moveTo>
                <a:lnTo>
                  <a:pt x="2963186" y="0"/>
                </a:lnTo>
                <a:lnTo>
                  <a:pt x="2963186" y="2657888"/>
                </a:lnTo>
                <a:lnTo>
                  <a:pt x="0" y="2657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11361" y="8005196"/>
            <a:ext cx="3534196" cy="3170067"/>
          </a:xfrm>
          <a:custGeom>
            <a:avLst/>
            <a:gdLst/>
            <a:ahLst/>
            <a:cxnLst/>
            <a:rect l="l" t="t" r="r" b="b"/>
            <a:pathLst>
              <a:path w="3534196" h="3170067">
                <a:moveTo>
                  <a:pt x="0" y="0"/>
                </a:moveTo>
                <a:lnTo>
                  <a:pt x="3534196" y="0"/>
                </a:lnTo>
                <a:lnTo>
                  <a:pt x="3534196" y="3170067"/>
                </a:lnTo>
                <a:lnTo>
                  <a:pt x="0" y="3170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3126254" y="-10252"/>
            <a:ext cx="5216125" cy="6154720"/>
          </a:xfrm>
          <a:custGeom>
            <a:avLst/>
            <a:gdLst/>
            <a:ahLst/>
            <a:cxnLst/>
            <a:rect l="l" t="t" r="r" b="b"/>
            <a:pathLst>
              <a:path w="5216125" h="6154720">
                <a:moveTo>
                  <a:pt x="5216125" y="6154720"/>
                </a:moveTo>
                <a:lnTo>
                  <a:pt x="0" y="6154720"/>
                </a:lnTo>
                <a:lnTo>
                  <a:pt x="0" y="0"/>
                </a:lnTo>
                <a:lnTo>
                  <a:pt x="5216125" y="0"/>
                </a:lnTo>
                <a:lnTo>
                  <a:pt x="5216125" y="615472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09378" y="3276658"/>
            <a:ext cx="13047025" cy="422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396"/>
              </a:lnSpc>
            </a:pPr>
            <a:r>
              <a:rPr lang="en-US" sz="15468">
                <a:solidFill>
                  <a:srgbClr val="9B6543"/>
                </a:solidFill>
                <a:latin typeface="Open Sauce Bold"/>
              </a:rPr>
              <a:t>THANK YOU</a:t>
            </a:r>
          </a:p>
          <a:p>
            <a:pPr>
              <a:lnSpc>
                <a:spcPts val="16396"/>
              </a:lnSpc>
            </a:pPr>
            <a:r>
              <a:rPr lang="en-US" sz="15468">
                <a:solidFill>
                  <a:srgbClr val="9B6543"/>
                </a:solidFill>
                <a:latin typeface="Open Sauce Bold"/>
              </a:rPr>
              <a:t>SO MUCH</a:t>
            </a:r>
          </a:p>
        </p:txBody>
      </p:sp>
      <p:sp>
        <p:nvSpPr>
          <p:cNvPr id="8" name="Freeform 8"/>
          <p:cNvSpPr/>
          <p:nvPr/>
        </p:nvSpPr>
        <p:spPr>
          <a:xfrm>
            <a:off x="-427834" y="7497110"/>
            <a:ext cx="4382529" cy="2908406"/>
          </a:xfrm>
          <a:custGeom>
            <a:avLst/>
            <a:gdLst/>
            <a:ahLst/>
            <a:cxnLst/>
            <a:rect l="l" t="t" r="r" b="b"/>
            <a:pathLst>
              <a:path w="4382529" h="2908406">
                <a:moveTo>
                  <a:pt x="0" y="0"/>
                </a:moveTo>
                <a:lnTo>
                  <a:pt x="4382529" y="0"/>
                </a:lnTo>
                <a:lnTo>
                  <a:pt x="4382529" y="2908406"/>
                </a:lnTo>
                <a:lnTo>
                  <a:pt x="0" y="29084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18522" y="6144468"/>
            <a:ext cx="2469478" cy="4179117"/>
          </a:xfrm>
          <a:custGeom>
            <a:avLst/>
            <a:gdLst/>
            <a:ahLst/>
            <a:cxnLst/>
            <a:rect l="l" t="t" r="r" b="b"/>
            <a:pathLst>
              <a:path w="2469478" h="4179117">
                <a:moveTo>
                  <a:pt x="0" y="0"/>
                </a:moveTo>
                <a:lnTo>
                  <a:pt x="2469478" y="0"/>
                </a:lnTo>
                <a:lnTo>
                  <a:pt x="2469478" y="4179116"/>
                </a:lnTo>
                <a:lnTo>
                  <a:pt x="0" y="41791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949165" y="3059837"/>
            <a:ext cx="2334214" cy="4114800"/>
          </a:xfrm>
          <a:custGeom>
            <a:avLst/>
            <a:gdLst/>
            <a:ahLst/>
            <a:cxnLst/>
            <a:rect l="l" t="t" r="r" b="b"/>
            <a:pathLst>
              <a:path w="2334214" h="4114800">
                <a:moveTo>
                  <a:pt x="0" y="0"/>
                </a:moveTo>
                <a:lnTo>
                  <a:pt x="2334214" y="0"/>
                </a:lnTo>
                <a:lnTo>
                  <a:pt x="23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Personnalisé</PresentationFormat>
  <Paragraphs>20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Sauce</vt:lpstr>
      <vt:lpstr>Open Sauce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"La question de l'autorité en éducation" Lysa, Audric, Vanessa, Céline</dc:title>
  <dc:creator>Jean-Louis Laubry</dc:creator>
  <cp:lastModifiedBy>install</cp:lastModifiedBy>
  <cp:revision>2</cp:revision>
  <dcterms:created xsi:type="dcterms:W3CDTF">2006-08-16T00:00:00Z</dcterms:created>
  <dcterms:modified xsi:type="dcterms:W3CDTF">2023-11-20T13:54:58Z</dcterms:modified>
  <dc:identifier>DAF0tb3QKgg</dc:identifier>
</cp:coreProperties>
</file>