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4" r:id="rId10"/>
    <p:sldId id="265" r:id="rId11"/>
    <p:sldId id="267" r:id="rId12"/>
    <p:sldId id="268" r:id="rId13"/>
    <p:sldId id="266" r:id="rId14"/>
    <p:sldId id="272" r:id="rId15"/>
    <p:sldId id="270" r:id="rId16"/>
    <p:sldId id="273" r:id="rId17"/>
    <p:sldId id="274" r:id="rId18"/>
    <p:sldId id="275" r:id="rId19"/>
    <p:sldId id="276" r:id="rId20"/>
    <p:sldId id="277" r:id="rId21"/>
    <p:sldId id="279" r:id="rId22"/>
    <p:sldId id="281" r:id="rId23"/>
    <p:sldId id="280" r:id="rId24"/>
    <p:sldId id="282" r:id="rId25"/>
    <p:sldId id="283" r:id="rId26"/>
    <p:sldId id="288" r:id="rId27"/>
    <p:sldId id="284" r:id="rId28"/>
    <p:sldId id="286" r:id="rId29"/>
    <p:sldId id="285" r:id="rId30"/>
    <p:sldId id="287" r:id="rId31"/>
    <p:sldId id="289" r:id="rId32"/>
    <p:sldId id="290" r:id="rId33"/>
    <p:sldId id="278" r:id="rId34"/>
    <p:sldId id="291" r:id="rId35"/>
    <p:sldId id="292" r:id="rId36"/>
    <p:sldId id="302" r:id="rId37"/>
    <p:sldId id="294" r:id="rId38"/>
    <p:sldId id="293" r:id="rId39"/>
    <p:sldId id="295" r:id="rId40"/>
    <p:sldId id="297" r:id="rId41"/>
    <p:sldId id="298" r:id="rId42"/>
    <p:sldId id="299" r:id="rId43"/>
    <p:sldId id="300" r:id="rId4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858B3-62F9-C54E-B702-CF942977F650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8A18-0469-0841-986C-4845594268C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796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7B5CED-131C-894E-BFCB-A208B5FADAF2}" type="slidenum">
              <a:rPr lang="fr-FR">
                <a:latin typeface="Times New Roman" pitchFamily="-110" charset="0"/>
              </a:rPr>
              <a:pPr/>
              <a:t>14</a:t>
            </a:fld>
            <a:endParaRPr lang="fr-FR">
              <a:latin typeface="Times New Roman" pitchFamily="-110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1629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8A18-0469-0841-986C-4845594268CE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3236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D4AC0-BFF5-A140-9164-FFDE438A13BA}" type="slidenum">
              <a:rPr lang="fr-FR">
                <a:latin typeface="Times New Roman" pitchFamily="-110" charset="0"/>
              </a:rPr>
              <a:pPr/>
              <a:t>34</a:t>
            </a:fld>
            <a:endParaRPr lang="fr-FR">
              <a:latin typeface="Times New Roman" pitchFamily="-110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4207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650739-8E80-0A43-A8D4-CECB8BE3E642}" type="slidenum">
              <a:rPr lang="fr-FR">
                <a:latin typeface="Times New Roman" pitchFamily="-101" charset="0"/>
              </a:rPr>
              <a:pPr/>
              <a:t>36</a:t>
            </a:fld>
            <a:endParaRPr lang="fr-FR">
              <a:latin typeface="Times New Roman" pitchFamily="-101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101" charset="0"/>
              <a:ea typeface="ＭＳ Ｐゴシック" pitchFamily="-101" charset="-128"/>
              <a:cs typeface="ＭＳ Ｐゴシック" pitchFamily="-101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439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A7A1C7-AE73-BC45-9B6D-8C9A583DECD1}" type="slidenum">
              <a:rPr lang="fr-FR">
                <a:latin typeface="Times New Roman" pitchFamily="-110" charset="0"/>
              </a:rPr>
              <a:pPr/>
              <a:t>40</a:t>
            </a:fld>
            <a:endParaRPr lang="fr-FR">
              <a:latin typeface="Times New Roman" pitchFamily="-110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0148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150DB1-C193-3A4C-B228-1A66F1752BC3}" type="slidenum">
              <a:rPr lang="fr-FR">
                <a:latin typeface="Times New Roman" pitchFamily="-110" charset="0"/>
              </a:rPr>
              <a:pPr/>
              <a:t>41</a:t>
            </a:fld>
            <a:endParaRPr lang="fr-FR">
              <a:latin typeface="Times New Roman" pitchFamily="-110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715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658DC-0261-7D45-98F9-FA1B4033B86A}" type="slidenum">
              <a:rPr lang="fr-FR">
                <a:latin typeface="Times New Roman" pitchFamily="-110" charset="0"/>
              </a:rPr>
              <a:pPr/>
              <a:t>43</a:t>
            </a:fld>
            <a:endParaRPr lang="fr-FR">
              <a:latin typeface="Times New Roman" pitchFamily="-110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034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74566-D0FC-B045-9811-5E78F68C256B}" type="datetimeFigureOut">
              <a:rPr lang="fr-FR" smtClean="0"/>
              <a:pPr/>
              <a:t>13/10/20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D7529-6D2C-2A41-BE5E-3E2160A5ADD9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084673"/>
            <a:ext cx="7772400" cy="2515778"/>
          </a:xfrm>
          <a:ln w="50800">
            <a:solidFill>
              <a:schemeClr val="tx1"/>
            </a:solidFill>
          </a:ln>
        </p:spPr>
        <p:txBody>
          <a:bodyPr/>
          <a:lstStyle/>
          <a:p>
            <a:r>
              <a:rPr lang="fr-FR" dirty="0" smtClean="0"/>
              <a:t>Le temps des rois (1) :</a:t>
            </a:r>
            <a:br>
              <a:rPr lang="fr-FR" dirty="0" smtClean="0"/>
            </a:br>
            <a:r>
              <a:rPr lang="fr-FR" dirty="0"/>
              <a:t>l</a:t>
            </a:r>
            <a:r>
              <a:rPr lang="fr-FR" dirty="0" smtClean="0"/>
              <a:t>a construction de l’Etat royal au Moyen Age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Louis IX</a:t>
            </a:r>
            <a:r>
              <a:rPr lang="fr-FR" dirty="0" smtClean="0">
                <a:solidFill>
                  <a:schemeClr val="tx1"/>
                </a:solidFill>
              </a:rPr>
              <a:t> (1226-1270) dit Saint Louis (1297) :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 un roi modèle ?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ageHospiceXVeCM1Hat2003-1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875" y="3162300"/>
            <a:ext cx="481012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3" descr="ImageEcoleXIVeCM1Hat2003-1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3390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30884" y="5657670"/>
            <a:ext cx="410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L’assistance aux pauvres </a:t>
            </a:r>
            <a:r>
              <a:rPr lang="fr-FR" dirty="0" smtClean="0"/>
              <a:t>(malades, mendiants, personnages âgées isolées)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771619" y="1193114"/>
            <a:ext cx="359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L’enseignement </a:t>
            </a:r>
            <a:r>
              <a:rPr lang="fr-FR" dirty="0" smtClean="0"/>
              <a:t>(écoles, universités)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2183"/>
          </a:xfrm>
        </p:spPr>
        <p:txBody>
          <a:bodyPr/>
          <a:lstStyle/>
          <a:p>
            <a:r>
              <a:rPr lang="fr-FR" b="1" dirty="0" smtClean="0"/>
              <a:t>I) La société médiévale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18138"/>
            <a:ext cx="9143999" cy="510802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3) </a:t>
            </a:r>
            <a:r>
              <a:rPr lang="fr-FR" u="sng" dirty="0" smtClean="0"/>
              <a:t>« ceux qui combattent » : seigneurs et chevaliers</a:t>
            </a:r>
          </a:p>
        </p:txBody>
      </p:sp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457200" y="1814164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/>
              <a:t>Faire la guerre, la préparer</a:t>
            </a:r>
            <a:endParaRPr lang="fr-FR" sz="2400" b="1" dirty="0"/>
          </a:p>
        </p:txBody>
      </p:sp>
      <p:pic>
        <p:nvPicPr>
          <p:cNvPr id="9" name="Image 3" descr="ImagEquipChev5e02Hachett-9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038" y="2495550"/>
            <a:ext cx="72390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TextViolChevHatier5e97-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"/>
            <a:ext cx="318135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AdoubementCyIII06Hatier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9687" y="3031155"/>
            <a:ext cx="52943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4" descr="ChasseSeigMAHatier5e97-2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9610" y="-776"/>
            <a:ext cx="3051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7522996" y="1866645"/>
            <a:ext cx="106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chasse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220228" y="6155355"/>
            <a:ext cx="292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L’adoubement d’un chevalier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409950" y="6488668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violence des premiers chevaliers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907804" cy="892183"/>
          </a:xfrm>
        </p:spPr>
        <p:txBody>
          <a:bodyPr/>
          <a:lstStyle/>
          <a:p>
            <a:r>
              <a:rPr lang="fr-FR" b="1" dirty="0" smtClean="0"/>
              <a:t>I) La société médiévale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18138"/>
            <a:ext cx="9143999" cy="51080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/>
              <a:t>3) </a:t>
            </a:r>
            <a:r>
              <a:rPr lang="fr-FR" sz="2800" u="sng" dirty="0" smtClean="0"/>
              <a:t>« ceux qui combattent » </a:t>
            </a:r>
            <a:r>
              <a:rPr lang="fr-FR" sz="2800" dirty="0" smtClean="0"/>
              <a:t>: </a:t>
            </a:r>
            <a:r>
              <a:rPr lang="fr-FR" sz="2800" u="sng" dirty="0" smtClean="0"/>
              <a:t>seigneurs et </a:t>
            </a:r>
          </a:p>
          <a:p>
            <a:pPr>
              <a:buNone/>
            </a:pPr>
            <a:r>
              <a:rPr lang="fr-FR" sz="2800" dirty="0"/>
              <a:t>	</a:t>
            </a:r>
            <a:r>
              <a:rPr lang="fr-FR" sz="2800" dirty="0" smtClean="0"/>
              <a:t>										</a:t>
            </a:r>
            <a:r>
              <a:rPr lang="fr-FR" sz="2800" u="sng" dirty="0" smtClean="0"/>
              <a:t>chevaliers</a:t>
            </a:r>
          </a:p>
        </p:txBody>
      </p:sp>
      <p:pic>
        <p:nvPicPr>
          <p:cNvPr id="9" name="Picture 2" descr="ImageHomageMagnard5e2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90139"/>
            <a:ext cx="3826623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ImageHommageHachette5e2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6623" y="3859212"/>
            <a:ext cx="4283075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TexteGalbertBrugesHachette5e2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2587" y="-16661"/>
            <a:ext cx="2161413" cy="387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DessinHommageHatier5e97-2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6065" y="2582077"/>
            <a:ext cx="459263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0" y="1672239"/>
            <a:ext cx="71326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fr-FR" sz="2400" b="1" dirty="0"/>
          </a:p>
          <a:p>
            <a:r>
              <a:rPr lang="fr-FR" sz="2400" b="1" dirty="0" smtClean="0"/>
              <a:t>Un groupe qui se ferme </a:t>
            </a:r>
            <a:r>
              <a:rPr lang="fr-FR" sz="2400" b="1" dirty="0"/>
              <a:t>(</a:t>
            </a:r>
            <a:r>
              <a:rPr lang="fr-FR" sz="2400" b="1" dirty="0" smtClean="0"/>
              <a:t>FEODALITE, LIGNAGE)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chémacontratvassalHachette1997-5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915400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608724" y="4904200"/>
            <a:ext cx="8281501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Ne pas confondre la </a:t>
            </a:r>
            <a:r>
              <a:rPr lang="fr-FR" sz="2400" b="1" dirty="0" smtClean="0">
                <a:solidFill>
                  <a:srgbClr val="0000FF"/>
                </a:solidFill>
              </a:rPr>
              <a:t>féodalité </a:t>
            </a:r>
            <a:r>
              <a:rPr lang="fr-FR" sz="2400" b="1" dirty="0" smtClean="0"/>
              <a:t>ou vassalité (système de relation entre les seigneurs, donc spécifique à </a:t>
            </a:r>
            <a:r>
              <a:rPr lang="fr-FR" sz="2400" b="1" dirty="0" smtClean="0"/>
              <a:t>un seul </a:t>
            </a:r>
            <a:r>
              <a:rPr lang="fr-FR" sz="2400" b="1" dirty="0" smtClean="0"/>
              <a:t>ordre)</a:t>
            </a:r>
          </a:p>
          <a:p>
            <a:r>
              <a:rPr lang="fr-FR" sz="2400" b="1" dirty="0" smtClean="0">
                <a:solidFill>
                  <a:srgbClr val="0000FF"/>
                </a:solidFill>
              </a:rPr>
              <a:t>et</a:t>
            </a:r>
            <a:r>
              <a:rPr lang="fr-FR" sz="2400" b="1" dirty="0" smtClean="0"/>
              <a:t> </a:t>
            </a:r>
            <a:r>
              <a:rPr lang="fr-FR" sz="2400" b="1" dirty="0"/>
              <a:t>la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0000FF"/>
                </a:solidFill>
              </a:rPr>
              <a:t>seigneurie</a:t>
            </a:r>
            <a:r>
              <a:rPr lang="fr-FR" sz="2400" b="1" dirty="0" smtClean="0"/>
              <a:t> (territoire où le seigneur domine les villageois et où vivent des individus appartenant aux trois ordres)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844604" y="4162544"/>
            <a:ext cx="2852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Voir vidéo CANOPE sur l’ENT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2183"/>
          </a:xfrm>
        </p:spPr>
        <p:txBody>
          <a:bodyPr/>
          <a:lstStyle/>
          <a:p>
            <a:r>
              <a:rPr lang="fr-FR" b="1" dirty="0" smtClean="0"/>
              <a:t>I) La société médiévale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34170"/>
            <a:ext cx="9143999" cy="510802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3) </a:t>
            </a:r>
            <a:r>
              <a:rPr lang="fr-FR" u="sng" dirty="0" smtClean="0"/>
              <a:t>« ceux qui combattent » : seigneurs et chevaliers</a:t>
            </a:r>
          </a:p>
        </p:txBody>
      </p:sp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623920" y="2645161"/>
            <a:ext cx="318465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/>
              <a:t>Une puissance fondée sur la domination sur « ceux qui travaillent »</a:t>
            </a:r>
            <a:endParaRPr lang="fr-FR" sz="2400" b="1" dirty="0"/>
          </a:p>
        </p:txBody>
      </p:sp>
      <p:pic>
        <p:nvPicPr>
          <p:cNvPr id="6" name="Image 3" descr="VueChatBonaguilLotetGar-9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8578" y="1543050"/>
            <a:ext cx="53340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2183"/>
          </a:xfrm>
        </p:spPr>
        <p:txBody>
          <a:bodyPr/>
          <a:lstStyle/>
          <a:p>
            <a:r>
              <a:rPr lang="fr-FR" b="1" dirty="0" smtClean="0"/>
              <a:t>I) La société médiévale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18138"/>
            <a:ext cx="9143999" cy="510802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3) </a:t>
            </a:r>
            <a:r>
              <a:rPr lang="fr-FR" u="sng" dirty="0" smtClean="0"/>
              <a:t>« ceux qui travaillent » : les villageois et les urbains</a:t>
            </a:r>
          </a:p>
        </p:txBody>
      </p:sp>
      <p:sp>
        <p:nvSpPr>
          <p:cNvPr id="8" name="ZoneTexte 2"/>
          <p:cNvSpPr txBox="1">
            <a:spLocks noChangeArrowheads="1"/>
          </p:cNvSpPr>
          <p:nvPr/>
        </p:nvSpPr>
        <p:spPr bwMode="auto">
          <a:xfrm>
            <a:off x="942142" y="5919041"/>
            <a:ext cx="79661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Les villageois : un </a:t>
            </a:r>
            <a:r>
              <a:rPr lang="fr-FR" sz="2400" b="1" dirty="0">
                <a:solidFill>
                  <a:srgbClr val="0000FF"/>
                </a:solidFill>
              </a:rPr>
              <a:t>groupe dominé</a:t>
            </a:r>
            <a:r>
              <a:rPr lang="fr-FR" sz="2400" b="1" dirty="0" smtClean="0">
                <a:solidFill>
                  <a:srgbClr val="0000FF"/>
                </a:solidFill>
              </a:rPr>
              <a:t> assez divers </a:t>
            </a:r>
            <a:r>
              <a:rPr lang="fr-FR" sz="2400" dirty="0" smtClean="0"/>
              <a:t>(gros et petits paysans, journaliers, artisans, meuniers</a:t>
            </a:r>
            <a:r>
              <a:rPr lang="mr-IN" sz="2400" dirty="0" smtClean="0"/>
              <a:t>…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11" name="Picture 3" descr="PlanSeignerieReconstHachette5e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3793"/>
            <a:ext cx="6521858" cy="397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4" descr="DessinPaysM-AHatier5e97-1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859" y="2237413"/>
            <a:ext cx="2622141" cy="333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0" y="152400"/>
            <a:ext cx="8458200" cy="1600200"/>
          </a:xfrm>
        </p:spPr>
        <p:txBody>
          <a:bodyPr anchor="t"/>
          <a:lstStyle/>
          <a:p>
            <a:r>
              <a:rPr lang="fr-FR" sz="4000" dirty="0" smtClean="0">
                <a:ea typeface="ＭＳ Ｐゴシック" pitchFamily="-110" charset="-128"/>
                <a:cs typeface="ＭＳ Ｐゴシック" pitchFamily="-110" charset="-128"/>
              </a:rPr>
              <a:t>C) </a:t>
            </a:r>
            <a:r>
              <a:rPr lang="fr-FR" sz="4000" u="sng" dirty="0" smtClean="0">
                <a:ea typeface="ＭＳ Ｐゴシック" pitchFamily="-110" charset="-128"/>
                <a:cs typeface="ＭＳ Ｐゴシック" pitchFamily="-110" charset="-128"/>
              </a:rPr>
              <a:t>« Ceux qui travaillent » : les villageois</a:t>
            </a:r>
          </a:p>
        </p:txBody>
      </p:sp>
      <p:sp>
        <p:nvSpPr>
          <p:cNvPr id="30723" name="ZoneTexte 2"/>
          <p:cNvSpPr txBox="1">
            <a:spLocks noChangeArrowheads="1"/>
          </p:cNvSpPr>
          <p:nvPr/>
        </p:nvSpPr>
        <p:spPr bwMode="auto">
          <a:xfrm>
            <a:off x="148672" y="1614634"/>
            <a:ext cx="26104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Un labeur annuel écrasant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30724" name="Image 3" descr="12TravPaysM-AHatier5e97-1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1187450"/>
            <a:ext cx="6143625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TableauChargesPaysans400 co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72" y="2613402"/>
            <a:ext cx="2894523" cy="309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148672" y="5729312"/>
            <a:ext cx="27066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/>
              <a:t>Les taxes et impôts seigneuriaux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458200" cy="1600200"/>
          </a:xfrm>
        </p:spPr>
        <p:txBody>
          <a:bodyPr anchor="t"/>
          <a:lstStyle/>
          <a:p>
            <a:r>
              <a:rPr lang="fr-FR" sz="4000" dirty="0" smtClean="0">
                <a:ea typeface="ＭＳ Ｐゴシック" pitchFamily="-110" charset="-128"/>
                <a:cs typeface="ＭＳ Ｐゴシック" pitchFamily="-110" charset="-128"/>
              </a:rPr>
              <a:t>C) </a:t>
            </a:r>
            <a:r>
              <a:rPr lang="fr-FR" sz="4000" u="sng" dirty="0" smtClean="0">
                <a:ea typeface="ＭＳ Ｐゴシック" pitchFamily="-110" charset="-128"/>
                <a:cs typeface="ＭＳ Ｐゴシック" pitchFamily="-110" charset="-128"/>
              </a:rPr>
              <a:t>Ceux qui travaillent : les villageois</a:t>
            </a:r>
          </a:p>
        </p:txBody>
      </p:sp>
      <p:sp>
        <p:nvSpPr>
          <p:cNvPr id="33795" name="ZoneTexte 2"/>
          <p:cNvSpPr txBox="1">
            <a:spLocks noChangeArrowheads="1"/>
          </p:cNvSpPr>
          <p:nvPr/>
        </p:nvSpPr>
        <p:spPr bwMode="auto">
          <a:xfrm>
            <a:off x="1219200" y="1062038"/>
            <a:ext cx="815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Quelques </a:t>
            </a:r>
            <a:r>
              <a:rPr lang="fr-FR" sz="2400" b="1" dirty="0">
                <a:solidFill>
                  <a:srgbClr val="0000FF"/>
                </a:solidFill>
              </a:rPr>
              <a:t>progrès agricoles</a:t>
            </a:r>
          </a:p>
        </p:txBody>
      </p:sp>
      <p:pic>
        <p:nvPicPr>
          <p:cNvPr id="33796" name="Image 4" descr="CartesDéfrichemHachette5e2002-9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6207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Image 6" descr="DessMoulinM-A5e02Hachett-9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8150" y="1676400"/>
            <a:ext cx="2355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Image 7" descr="TabCharrueM-AHatier5e97-9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9675" y="4397375"/>
            <a:ext cx="41243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0" y="470593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défrichements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154925" y="6100276"/>
            <a:ext cx="286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charrue (à la place de l’araire) et le collier d’épaule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207125" y="1339037"/>
            <a:ext cx="292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Moulin à vente, moulin à eau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188915" y="152400"/>
            <a:ext cx="8955085" cy="1524000"/>
          </a:xfrm>
        </p:spPr>
        <p:txBody>
          <a:bodyPr anchor="t"/>
          <a:lstStyle/>
          <a:p>
            <a:r>
              <a:rPr lang="fr-FR" sz="4000" dirty="0" smtClean="0">
                <a:ea typeface="ＭＳ Ｐゴシック" pitchFamily="-110" charset="-128"/>
                <a:cs typeface="ＭＳ Ｐゴシック" pitchFamily="-110" charset="-128"/>
              </a:rPr>
              <a:t>C) </a:t>
            </a:r>
            <a:r>
              <a:rPr lang="fr-FR" sz="4000" u="sng" dirty="0" smtClean="0">
                <a:ea typeface="ＭＳ Ｐゴシック" pitchFamily="-110" charset="-128"/>
                <a:cs typeface="ＭＳ Ｐゴシック" pitchFamily="-110" charset="-128"/>
              </a:rPr>
              <a:t>« Ceux qui travaillent » : les urbains</a:t>
            </a:r>
          </a:p>
        </p:txBody>
      </p:sp>
      <p:sp>
        <p:nvSpPr>
          <p:cNvPr id="34819" name="ZoneTexte 2"/>
          <p:cNvSpPr txBox="1">
            <a:spLocks noChangeArrowheads="1"/>
          </p:cNvSpPr>
          <p:nvPr/>
        </p:nvSpPr>
        <p:spPr bwMode="auto">
          <a:xfrm>
            <a:off x="1219200" y="1062038"/>
            <a:ext cx="815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Une minorité d’urbains </a:t>
            </a:r>
            <a:r>
              <a:rPr lang="fr-FR" sz="2400" b="1" dirty="0" smtClean="0"/>
              <a:t>à l’influence grandissante</a:t>
            </a:r>
            <a:endParaRPr lang="fr-FR" sz="2400" b="1" dirty="0"/>
          </a:p>
        </p:txBody>
      </p:sp>
      <p:pic>
        <p:nvPicPr>
          <p:cNvPr id="34820" name="Image 3" descr="VilleFeursM-A5e02Hachett-1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817687"/>
            <a:ext cx="68580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188914" y="2297758"/>
            <a:ext cx="22306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Une ville médiévale vue de l’extérieur </a:t>
            </a:r>
            <a:r>
              <a:rPr lang="fr-FR" dirty="0" smtClean="0"/>
              <a:t>(enceinte autour du noyau urbain + faubourgs constituant la banlieue)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2183"/>
          </a:xfrm>
        </p:spPr>
        <p:txBody>
          <a:bodyPr/>
          <a:lstStyle/>
          <a:p>
            <a:r>
              <a:rPr lang="fr-FR" b="1" dirty="0" smtClean="0"/>
              <a:t>Introduction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7379"/>
            <a:ext cx="8516458" cy="54789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• une </a:t>
            </a:r>
            <a:r>
              <a:rPr lang="fr-FR" b="1" dirty="0" smtClean="0"/>
              <a:t>question de nature politique </a:t>
            </a:r>
            <a:r>
              <a:rPr lang="fr-FR" dirty="0" smtClean="0"/>
              <a:t>qui nécessite de prendre en compte l’état de la société médiévale au XIIIème siècle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u="sng" dirty="0" smtClean="0"/>
              <a:t>I) La société médiévale </a:t>
            </a:r>
            <a:r>
              <a:rPr lang="fr-FR" dirty="0" smtClean="0"/>
              <a:t>(issue de l’an Mil)</a:t>
            </a:r>
          </a:p>
          <a:p>
            <a:pPr>
              <a:buNone/>
            </a:pPr>
            <a:r>
              <a:rPr lang="fr-FR" u="sng" dirty="0" smtClean="0"/>
              <a:t>II) L’œuvre des premiers Capétiens </a:t>
            </a:r>
            <a:r>
              <a:rPr lang="fr-FR" dirty="0" smtClean="0"/>
              <a:t>(au Moyen Age central) (XIe-XIVe siècle) : 2 notions clés</a:t>
            </a:r>
          </a:p>
          <a:p>
            <a:pPr>
              <a:buNone/>
            </a:pPr>
            <a:r>
              <a:rPr lang="fr-FR" dirty="0" smtClean="0"/>
              <a:t>			</a:t>
            </a:r>
            <a:r>
              <a:rPr lang="fr-FR" b="1" dirty="0" smtClean="0"/>
              <a:t>suzeraineté (féodalité)</a:t>
            </a:r>
            <a:r>
              <a:rPr lang="fr-FR" dirty="0" smtClean="0"/>
              <a:t> et </a:t>
            </a:r>
            <a:r>
              <a:rPr lang="fr-FR" b="1" dirty="0" smtClean="0"/>
              <a:t>souveraineté</a:t>
            </a:r>
          </a:p>
          <a:p>
            <a:pPr>
              <a:buNone/>
            </a:pPr>
            <a:r>
              <a:rPr lang="fr-FR" i="1" dirty="0" smtClean="0"/>
              <a:t>III) </a:t>
            </a:r>
            <a:r>
              <a:rPr lang="fr-FR" i="1" u="sng" dirty="0" smtClean="0"/>
              <a:t>La crise et le renforcement du pouvoir royal à la fin du Moyen Age </a:t>
            </a:r>
            <a:r>
              <a:rPr lang="fr-FR" i="1" dirty="0" smtClean="0"/>
              <a:t>(XIVe-</a:t>
            </a:r>
            <a:r>
              <a:rPr lang="fr-FR" i="1" dirty="0" err="1" smtClean="0"/>
              <a:t>Xve</a:t>
            </a:r>
            <a:r>
              <a:rPr lang="fr-FR" i="1" dirty="0" smtClean="0"/>
              <a:t> siècles)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524000"/>
          </a:xfrm>
        </p:spPr>
        <p:txBody>
          <a:bodyPr anchor="t"/>
          <a:lstStyle/>
          <a:p>
            <a:r>
              <a:rPr lang="fr-FR" sz="4000" dirty="0" smtClean="0">
                <a:ea typeface="ＭＳ Ｐゴシック" pitchFamily="-110" charset="-128"/>
                <a:cs typeface="ＭＳ Ｐゴシック" pitchFamily="-110" charset="-128"/>
              </a:rPr>
              <a:t>C) </a:t>
            </a:r>
            <a:r>
              <a:rPr lang="fr-FR" sz="4000" u="sng" dirty="0" smtClean="0">
                <a:ea typeface="ＭＳ Ｐゴシック" pitchFamily="-110" charset="-128"/>
                <a:cs typeface="ＭＳ Ｐゴシック" pitchFamily="-110" charset="-128"/>
              </a:rPr>
              <a:t>« Ceux qui travaillent » : les urbains</a:t>
            </a:r>
          </a:p>
        </p:txBody>
      </p:sp>
      <p:sp>
        <p:nvSpPr>
          <p:cNvPr id="35843" name="ZoneTexte 2"/>
          <p:cNvSpPr txBox="1">
            <a:spLocks noChangeArrowheads="1"/>
          </p:cNvSpPr>
          <p:nvPr/>
        </p:nvSpPr>
        <p:spPr bwMode="auto">
          <a:xfrm>
            <a:off x="876199" y="1062038"/>
            <a:ext cx="815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Artisans </a:t>
            </a:r>
            <a:r>
              <a:rPr lang="fr-FR" sz="2400" b="1" dirty="0">
                <a:solidFill>
                  <a:srgbClr val="0000FF"/>
                </a:solidFill>
              </a:rPr>
              <a:t>et commerçants</a:t>
            </a:r>
          </a:p>
        </p:txBody>
      </p:sp>
      <p:pic>
        <p:nvPicPr>
          <p:cNvPr id="35844" name="Image 7" descr="RueMediev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1034" y="1062038"/>
            <a:ext cx="3772966" cy="251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ZoneTexte 4"/>
          <p:cNvSpPr txBox="1">
            <a:spLocks noChangeArrowheads="1"/>
          </p:cNvSpPr>
          <p:nvPr/>
        </p:nvSpPr>
        <p:spPr bwMode="auto">
          <a:xfrm>
            <a:off x="3020041" y="1676401"/>
            <a:ext cx="2970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Une rue « médiévale </a:t>
            </a:r>
            <a:r>
              <a:rPr lang="fr-FR" dirty="0" smtClean="0"/>
              <a:t>»</a:t>
            </a:r>
            <a:endParaRPr lang="fr-FR" dirty="0"/>
          </a:p>
        </p:txBody>
      </p:sp>
      <p:pic>
        <p:nvPicPr>
          <p:cNvPr id="6" name="Image 4" descr="FoireMediev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69275"/>
            <a:ext cx="3978123" cy="304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La foire du Lendit, Pontifical de Sens, France, XIVe sièc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8123" y="3620381"/>
            <a:ext cx="3183744" cy="323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5"/>
          <p:cNvSpPr txBox="1">
            <a:spLocks noChangeArrowheads="1"/>
          </p:cNvSpPr>
          <p:nvPr/>
        </p:nvSpPr>
        <p:spPr bwMode="auto">
          <a:xfrm>
            <a:off x="0" y="2001914"/>
            <a:ext cx="149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Le marché</a:t>
            </a:r>
          </a:p>
        </p:txBody>
      </p:sp>
      <p:sp>
        <p:nvSpPr>
          <p:cNvPr id="9" name="ZoneTexte 6"/>
          <p:cNvSpPr txBox="1">
            <a:spLocks noChangeArrowheads="1"/>
          </p:cNvSpPr>
          <p:nvPr/>
        </p:nvSpPr>
        <p:spPr bwMode="auto">
          <a:xfrm>
            <a:off x="168123" y="6211669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fr-FR" dirty="0"/>
              <a:t>La foire </a:t>
            </a:r>
          </a:p>
          <a:p>
            <a:pPr algn="r"/>
            <a:r>
              <a:rPr lang="fr-FR" dirty="0"/>
              <a:t>(du Lendit à Saint-Denis)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61867" y="4514892"/>
            <a:ext cx="19821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La ville médiévale vue de l’intérieur </a:t>
            </a:r>
            <a:r>
              <a:rPr lang="fr-FR" dirty="0" smtClean="0"/>
              <a:t>(maisons à pans de bois et à encorbellement, rues étroites et pavées)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5" grpId="0"/>
      <p:bldP spid="8" grpId="0"/>
      <p:bldP spid="9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46948"/>
            <a:ext cx="8983946" cy="101813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II) Les premiers Capétiens à la « conquête » de leur royaume (</a:t>
            </a:r>
            <a:r>
              <a:rPr lang="fr-FR" b="1" dirty="0" err="1" smtClean="0"/>
              <a:t>XIe-XIVe</a:t>
            </a:r>
            <a:r>
              <a:rPr lang="fr-FR" b="1" dirty="0" smtClean="0"/>
              <a:t>)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4858" y="1333025"/>
            <a:ext cx="8829141" cy="4793137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1) </a:t>
            </a:r>
            <a:r>
              <a:rPr lang="fr-FR" u="sng" dirty="0" smtClean="0"/>
              <a:t>Le </a:t>
            </a:r>
            <a:r>
              <a:rPr lang="fr-FR" u="sng" dirty="0" smtClean="0">
                <a:solidFill>
                  <a:srgbClr val="0000FF"/>
                </a:solidFill>
              </a:rPr>
              <a:t>roi « suzerain » </a:t>
            </a:r>
            <a:r>
              <a:rPr lang="fr-FR" u="sng" dirty="0" smtClean="0"/>
              <a:t>(seigneur des seigneurs)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351" y="1925198"/>
            <a:ext cx="4932802" cy="493280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" y="2725585"/>
            <a:ext cx="24873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En 987, le roi de France n’est qu’un petit propriétaire (« </a:t>
            </a:r>
            <a:r>
              <a:rPr lang="fr-FR" dirty="0" smtClean="0">
                <a:solidFill>
                  <a:srgbClr val="0000FF"/>
                </a:solidFill>
              </a:rPr>
              <a:t>domaine royal</a:t>
            </a:r>
            <a:r>
              <a:rPr lang="fr-FR" dirty="0" smtClean="0"/>
              <a:t> ») au sein de son royaume : il a donc peu de revenus en comparaison des autres « grands » seigneurs (ducs, comtes)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riseArbreGénéalogHachette2002-5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1050" y="-61301"/>
            <a:ext cx="5460161" cy="691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92404" y="2655176"/>
            <a:ext cx="28686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L’exceptionnelle lignée des Capétiens avec une succession de père en fils pendant plus de 3 siècles (987-1328)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46948"/>
            <a:ext cx="8983946" cy="101813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II) Les premiers Capétiens à la « conquête » de leur royaume (</a:t>
            </a:r>
            <a:r>
              <a:rPr lang="fr-FR" b="1" dirty="0" err="1" smtClean="0"/>
              <a:t>XIe-XIVe</a:t>
            </a:r>
            <a:r>
              <a:rPr lang="fr-FR" b="1" dirty="0" smtClean="0"/>
              <a:t>)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4858" y="1333025"/>
            <a:ext cx="8829141" cy="4793137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1) </a:t>
            </a:r>
            <a:r>
              <a:rPr lang="fr-FR" u="sng" dirty="0" smtClean="0"/>
              <a:t>Le </a:t>
            </a:r>
            <a:r>
              <a:rPr lang="fr-FR" u="sng" dirty="0" smtClean="0">
                <a:solidFill>
                  <a:srgbClr val="0000FF"/>
                </a:solidFill>
              </a:rPr>
              <a:t>roi « suzerain »</a:t>
            </a:r>
          </a:p>
        </p:txBody>
      </p:sp>
      <p:pic>
        <p:nvPicPr>
          <p:cNvPr id="6" name="Image 4" descr="SchémaPyramFéodHachette5e20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21" y="1986983"/>
            <a:ext cx="4852696" cy="413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61624" y="1343584"/>
            <a:ext cx="3601711" cy="44834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4858" y="6353293"/>
            <a:ext cx="8454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FF"/>
                </a:solidFill>
              </a:rPr>
              <a:t>Le roi au sommet de la pyramide féodale</a:t>
            </a:r>
            <a:r>
              <a:rPr lang="fr-FR" sz="2000" b="1" dirty="0" smtClean="0"/>
              <a:t> (symboliquement puis réellement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81874" y="5751785"/>
            <a:ext cx="3902074" cy="63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380"/>
              </a:lnSpc>
            </a:pPr>
            <a:r>
              <a:rPr lang="fr-FR" sz="1400" dirty="0" smtClean="0"/>
              <a:t>Le roi d’Angleterre doit prêter hommage au roi de France pour les terres qu’il possède dans le royaume de France.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eRoyaumeFranceM-AMagnard5e2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591" y="152400"/>
            <a:ext cx="63309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896247" y="6366113"/>
            <a:ext cx="19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Voir vidéo CANOPE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618998" y="152400"/>
            <a:ext cx="25898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De l’an Mil à la fin du Moyen Age (XVème), les frontières du royaume de France varient peu.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Mais les rois capétiens étendent le « </a:t>
            </a:r>
            <a:r>
              <a:rPr lang="fr-FR" sz="2000" b="1" dirty="0" smtClean="0">
                <a:solidFill>
                  <a:srgbClr val="0000FF"/>
                </a:solidFill>
              </a:rPr>
              <a:t>domaine royal</a:t>
            </a:r>
            <a:r>
              <a:rPr lang="fr-FR" sz="2000" b="1" dirty="0" smtClean="0"/>
              <a:t> », c’est-à-dire les terres dont ils sont directement propriétaires </a:t>
            </a:r>
            <a:r>
              <a:rPr lang="fr-FR" sz="2000" b="1" dirty="0" smtClean="0"/>
              <a:t>(revenus </a:t>
            </a:r>
            <a:r>
              <a:rPr lang="fr-FR" sz="2000" b="1" dirty="0" smtClean="0"/>
              <a:t>directs) au sein de ce royaume. 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Ainsi à c</a:t>
            </a:r>
            <a:r>
              <a:rPr lang="fr-FR" sz="2000" b="1" dirty="0" smtClean="0"/>
              <a:t>ôté de la </a:t>
            </a:r>
            <a:r>
              <a:rPr lang="fr-FR" sz="2000" b="1" dirty="0" smtClean="0">
                <a:solidFill>
                  <a:srgbClr val="0000FF"/>
                </a:solidFill>
              </a:rPr>
              <a:t>suzeraineté</a:t>
            </a:r>
            <a:r>
              <a:rPr lang="fr-FR" sz="2000" b="1" dirty="0" smtClean="0"/>
              <a:t> </a:t>
            </a:r>
            <a:r>
              <a:rPr lang="fr-FR" sz="2000" b="1" dirty="0" smtClean="0"/>
              <a:t>s’installe la</a:t>
            </a:r>
            <a:r>
              <a:rPr lang="fr-FR" sz="2000" b="1" dirty="0" smtClean="0"/>
              <a:t> </a:t>
            </a:r>
            <a:r>
              <a:rPr lang="fr-FR" sz="2000" b="1" u="sng" dirty="0" smtClean="0">
                <a:solidFill>
                  <a:srgbClr val="0000FF"/>
                </a:solidFill>
              </a:rPr>
              <a:t>souveraineté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smtClean="0">
                <a:solidFill>
                  <a:srgbClr val="0000FF"/>
                </a:solidFill>
              </a:rPr>
              <a:t>(autorité sur un territoire)</a:t>
            </a:r>
            <a:endParaRPr lang="fr-FR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46948"/>
            <a:ext cx="8983946" cy="101813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II) Les premiers Capétiens à la « conquête » de leur royaume (</a:t>
            </a:r>
            <a:r>
              <a:rPr lang="fr-FR" b="1" dirty="0" err="1" smtClean="0"/>
              <a:t>XIe-XIVe</a:t>
            </a:r>
            <a:r>
              <a:rPr lang="fr-FR" b="1" dirty="0" smtClean="0"/>
              <a:t>)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4858" y="1333025"/>
            <a:ext cx="8829141" cy="4793137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2) </a:t>
            </a:r>
            <a:r>
              <a:rPr lang="fr-FR" u="sng" dirty="0" smtClean="0"/>
              <a:t>Le </a:t>
            </a:r>
            <a:r>
              <a:rPr lang="fr-FR" u="sng" dirty="0" smtClean="0">
                <a:solidFill>
                  <a:srgbClr val="0000FF"/>
                </a:solidFill>
              </a:rPr>
              <a:t>roi « souverain »</a:t>
            </a:r>
          </a:p>
        </p:txBody>
      </p:sp>
      <p:pic>
        <p:nvPicPr>
          <p:cNvPr id="8" name="Picture 2" descr="SchémaGvtRoiFranceMagnard5e2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2859" y="2095073"/>
            <a:ext cx="6281088" cy="476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41106" y="3728817"/>
            <a:ext cx="2702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La construction d’une </a:t>
            </a:r>
            <a:r>
              <a:rPr lang="fr-FR" sz="2000" b="1" dirty="0" smtClean="0">
                <a:solidFill>
                  <a:srgbClr val="0000FF"/>
                </a:solidFill>
              </a:rPr>
              <a:t>administration</a:t>
            </a:r>
            <a:r>
              <a:rPr lang="fr-FR" sz="2000" b="1" dirty="0" smtClean="0"/>
              <a:t> et l’organisation d’un </a:t>
            </a:r>
            <a:r>
              <a:rPr lang="fr-FR" sz="2000" b="1" dirty="0" smtClean="0">
                <a:solidFill>
                  <a:srgbClr val="0000FF"/>
                </a:solidFill>
              </a:rPr>
              <a:t>gouvernement</a:t>
            </a:r>
            <a:endParaRPr lang="fr-FR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46948"/>
            <a:ext cx="8983946" cy="101813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II) Les premiers Capétiens à la « conquête » de leur royaume (</a:t>
            </a:r>
            <a:r>
              <a:rPr lang="fr-FR" b="1" dirty="0" err="1" smtClean="0"/>
              <a:t>XIe-XIVe</a:t>
            </a:r>
            <a:r>
              <a:rPr lang="fr-FR" b="1" dirty="0" smtClean="0"/>
              <a:t>)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4858" y="1333025"/>
            <a:ext cx="8829141" cy="4793137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2) </a:t>
            </a:r>
            <a:r>
              <a:rPr lang="fr-FR" u="sng" dirty="0" smtClean="0"/>
              <a:t>Le </a:t>
            </a:r>
            <a:r>
              <a:rPr lang="fr-FR" u="sng" dirty="0" smtClean="0">
                <a:solidFill>
                  <a:srgbClr val="0000FF"/>
                </a:solidFill>
              </a:rPr>
              <a:t>roi « souverain »</a:t>
            </a:r>
          </a:p>
        </p:txBody>
      </p:sp>
      <p:pic>
        <p:nvPicPr>
          <p:cNvPr id="5" name="Picture 2" descr="EcuOrdonMonnaieStLouisBelin1997-5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527687"/>
            <a:ext cx="9143998" cy="31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61265" y="5720467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FF"/>
                </a:solidFill>
              </a:rPr>
              <a:t>Le roi légifère de plus en plus dans son royaume </a:t>
            </a:r>
            <a:r>
              <a:rPr lang="fr-FR" sz="2000" b="1" dirty="0" smtClean="0"/>
              <a:t>: ici, Louis IX imposant le monopole royal de la frappe de la monnaie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extesImageStLouisJusticeMagnard5e2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6601" y="5213"/>
            <a:ext cx="7117309" cy="68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41891" y="1365372"/>
            <a:ext cx="17647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Le roi de France</a:t>
            </a:r>
          </a:p>
          <a:p>
            <a:r>
              <a:rPr lang="fr-FR" sz="2000" b="1" dirty="0"/>
              <a:t>l</a:t>
            </a:r>
            <a:r>
              <a:rPr lang="fr-FR" sz="2000" b="1" dirty="0" smtClean="0"/>
              <a:t>égifère et s’impose comme </a:t>
            </a:r>
            <a:r>
              <a:rPr lang="fr-FR" sz="2000" b="1" dirty="0" smtClean="0">
                <a:solidFill>
                  <a:srgbClr val="0000FF"/>
                </a:solidFill>
              </a:rPr>
              <a:t>le premier justicier du royaume </a:t>
            </a:r>
            <a:r>
              <a:rPr lang="fr-FR" sz="2000" b="1" dirty="0" smtClean="0"/>
              <a:t>: l’épisode emblématique du jugement du seigneur de Coucy par Louis IX dit « Saint-Louis ».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trailRoideFranceBelin5e19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1529" y="-28512"/>
            <a:ext cx="5118710" cy="688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46948"/>
            <a:ext cx="8983946" cy="101813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II) Les premiers Capétiens à la « conquête » de leur royaume (</a:t>
            </a:r>
            <a:r>
              <a:rPr lang="fr-FR" b="1" dirty="0" err="1" smtClean="0"/>
              <a:t>XIe-XIVe</a:t>
            </a:r>
            <a:r>
              <a:rPr lang="fr-FR" b="1" dirty="0" smtClean="0"/>
              <a:t>)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41972" y="1333025"/>
            <a:ext cx="8829141" cy="4793137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3) </a:t>
            </a:r>
            <a:r>
              <a:rPr lang="fr-FR" u="sng" dirty="0" smtClean="0"/>
              <a:t>Le </a:t>
            </a:r>
            <a:r>
              <a:rPr lang="fr-FR" u="sng" dirty="0" smtClean="0">
                <a:solidFill>
                  <a:srgbClr val="0000FF"/>
                </a:solidFill>
              </a:rPr>
              <a:t>roi « sacré » </a:t>
            </a:r>
          </a:p>
        </p:txBody>
      </p:sp>
      <p:pic>
        <p:nvPicPr>
          <p:cNvPr id="5" name="Picture 2" descr="ImagesCérémonieSacreBordas1997-5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1512" y="1490470"/>
            <a:ext cx="6092488" cy="536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-41972" y="3426480"/>
            <a:ext cx="3093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 smtClean="0"/>
              <a:t>Le roi acquiert une </a:t>
            </a:r>
            <a:r>
              <a:rPr lang="fr-FR" sz="2000" b="1" dirty="0" smtClean="0">
                <a:solidFill>
                  <a:srgbClr val="0000FF"/>
                </a:solidFill>
              </a:rPr>
              <a:t>dimension « sacrée » </a:t>
            </a:r>
            <a:r>
              <a:rPr lang="fr-FR" sz="2000" b="1" dirty="0" smtClean="0"/>
              <a:t>avec la mise en place le </a:t>
            </a:r>
            <a:r>
              <a:rPr lang="fr-FR" sz="2000" b="1" dirty="0" smtClean="0">
                <a:solidFill>
                  <a:srgbClr val="0000FF"/>
                </a:solidFill>
              </a:rPr>
              <a:t>rituel du sacre</a:t>
            </a:r>
            <a:r>
              <a:rPr lang="fr-FR" sz="2000" b="1" dirty="0" smtClean="0"/>
              <a:t> (fixé à l’époque de Louis IX)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3040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I) La société médiévale</a:t>
            </a:r>
            <a:endParaRPr lang="fr-FR" b="1" dirty="0"/>
          </a:p>
        </p:txBody>
      </p:sp>
      <p:pic>
        <p:nvPicPr>
          <p:cNvPr id="5" name="Image 1" descr="Image3OrdresM-ARéducMagn5e2004-1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280" y="630409"/>
            <a:ext cx="6044237" cy="59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6306517" y="6119325"/>
            <a:ext cx="20794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Enluminure</a:t>
            </a:r>
            <a:r>
              <a:rPr lang="fr-FR" dirty="0" smtClean="0"/>
              <a:t> anglaise</a:t>
            </a:r>
          </a:p>
          <a:p>
            <a:r>
              <a:rPr lang="fr-FR" dirty="0" smtClean="0"/>
              <a:t>du </a:t>
            </a:r>
            <a:r>
              <a:rPr lang="fr-FR" dirty="0"/>
              <a:t>XIIIe siècle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03309" y="6527320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975769" y="652286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633629" y="6518414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</a:t>
            </a:r>
            <a:endParaRPr lang="fr-FR" dirty="0"/>
          </a:p>
        </p:txBody>
      </p:sp>
      <p:cxnSp>
        <p:nvCxnSpPr>
          <p:cNvPr id="11" name="Connecteur droit avec flèche 10"/>
          <p:cNvCxnSpPr>
            <a:stCxn id="7" idx="0"/>
          </p:cNvCxnSpPr>
          <p:nvPr/>
        </p:nvCxnSpPr>
        <p:spPr>
          <a:xfrm rot="5400000" flipH="1" flipV="1">
            <a:off x="764343" y="5469331"/>
            <a:ext cx="1956070" cy="1599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sSacreMagnard5e2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640" y="-7517"/>
            <a:ext cx="3602387" cy="388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TableauSymbolesRoyautBordas1997-5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3875088"/>
            <a:ext cx="6172200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TexteOrdoSacreBelin1997-5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201" y="0"/>
            <a:ext cx="1933575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526777" y="1057370"/>
            <a:ext cx="270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Le rituel du sacre est fixé par écrit sous le règne de Louis IX</a:t>
            </a:r>
            <a:endParaRPr lang="fr-FR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ageStLouisPauvresHatier1997-5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90" y="2139517"/>
            <a:ext cx="51054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TexteStLouisJuifsMagnard5e2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6390" y="181952"/>
            <a:ext cx="4038600" cy="354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TextStLJuifs5eHach02-2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837" y="3727961"/>
            <a:ext cx="2283182" cy="295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87381" y="665140"/>
            <a:ext cx="4839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FF"/>
                </a:solidFill>
              </a:rPr>
              <a:t>La personnalité complexe de Louis IX</a:t>
            </a:r>
            <a:r>
              <a:rPr lang="fr-FR" sz="2000" b="1" dirty="0" smtClean="0"/>
              <a:t>, très chrétien</a:t>
            </a:r>
            <a:r>
              <a:rPr lang="fr-FR" sz="2000" b="1" dirty="0" smtClean="0"/>
              <a:t>, mais </a:t>
            </a:r>
            <a:r>
              <a:rPr lang="fr-FR" sz="2000" b="1" dirty="0" smtClean="0"/>
              <a:t>intolérant et servant à ces successeurs de « roi modèle </a:t>
            </a:r>
            <a:r>
              <a:rPr lang="fr-FR" sz="2000" b="1" dirty="0" smtClean="0"/>
              <a:t>» (Saint-Louis) </a:t>
            </a:r>
            <a:r>
              <a:rPr lang="fr-FR" sz="2000" b="1" dirty="0" smtClean="0"/>
              <a:t>pour la propagande royale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1436895"/>
            <a:ext cx="8666163" cy="1044991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fr-FR" dirty="0">
                <a:ea typeface="ＭＳ Ｐゴシック" pitchFamily="-110" charset="-128"/>
                <a:cs typeface="ＭＳ Ｐゴシック" pitchFamily="-110" charset="-128"/>
              </a:rPr>
              <a:t>4</a:t>
            </a:r>
            <a:r>
              <a:rPr lang="fr-FR" dirty="0" smtClean="0">
                <a:ea typeface="ＭＳ Ｐゴシック" pitchFamily="-110" charset="-128"/>
                <a:cs typeface="ＭＳ Ｐゴシック" pitchFamily="-110" charset="-128"/>
              </a:rPr>
              <a:t>) </a:t>
            </a:r>
            <a:r>
              <a:rPr lang="fr-FR" u="sng" dirty="0">
                <a:ea typeface="ＭＳ Ｐゴシック" pitchFamily="-110" charset="-128"/>
                <a:cs typeface="ＭＳ Ｐゴシック" pitchFamily="-110" charset="-128"/>
              </a:rPr>
              <a:t>Les </a:t>
            </a:r>
            <a:r>
              <a:rPr lang="fr-FR" b="1" u="sng" dirty="0">
                <a:ea typeface="ＭＳ Ｐゴシック" pitchFamily="-110" charset="-128"/>
                <a:cs typeface="ＭＳ Ｐゴシック" pitchFamily="-110" charset="-128"/>
              </a:rPr>
              <a:t>limites du pouvoir </a:t>
            </a:r>
            <a:r>
              <a:rPr lang="fr-FR" b="1" u="sng" dirty="0" smtClean="0">
                <a:ea typeface="ＭＳ Ｐゴシック" pitchFamily="-110" charset="-128"/>
                <a:cs typeface="ＭＳ Ｐゴシック" pitchFamily="-110" charset="-128"/>
              </a:rPr>
              <a:t>royal </a:t>
            </a:r>
            <a:r>
              <a:rPr lang="fr-FR" u="sng" dirty="0" smtClean="0">
                <a:ea typeface="ＭＳ Ｐゴシック" pitchFamily="-110" charset="-128"/>
                <a:cs typeface="ＭＳ Ｐゴシック" pitchFamily="-110" charset="-128"/>
              </a:rPr>
              <a:t>(autres pouvoirs)</a:t>
            </a:r>
            <a:endParaRPr lang="fr-FR" u="sng" dirty="0">
              <a:ea typeface="ＭＳ Ｐゴシック" pitchFamily="-110" charset="-128"/>
              <a:cs typeface="ＭＳ Ｐゴシック" pitchFamily="-110" charset="-128"/>
            </a:endParaRPr>
          </a:p>
          <a:p>
            <a:pPr lvl="1" eaLnBrk="1" hangingPunct="1">
              <a:buFontTx/>
              <a:buChar char="-"/>
            </a:pPr>
            <a:r>
              <a:rPr lang="fr-FR" dirty="0" smtClean="0"/>
              <a:t>La force de </a:t>
            </a:r>
            <a:r>
              <a:rPr lang="fr-FR" dirty="0" smtClean="0">
                <a:solidFill>
                  <a:srgbClr val="0000FF"/>
                </a:solidFill>
              </a:rPr>
              <a:t>l’Eglise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83972" name="Picture 5" descr="AppelUrbainII5eMagn05-2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67007"/>
            <a:ext cx="37211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6" descr="CartChrétient5eHach02-1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2343256"/>
            <a:ext cx="54864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" y="146948"/>
            <a:ext cx="8983946" cy="101813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II) Les premiers Capétiens à la « conquête » de leur royaume (</a:t>
            </a:r>
            <a:r>
              <a:rPr lang="fr-FR" b="1" dirty="0" err="1" smtClean="0"/>
              <a:t>XIe-XIVe</a:t>
            </a:r>
            <a:r>
              <a:rPr lang="fr-FR" b="1" dirty="0" smtClean="0"/>
              <a:t>) 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ZoneTexte 2"/>
          <p:cNvSpPr txBox="1">
            <a:spLocks noChangeArrowheads="1"/>
          </p:cNvSpPr>
          <p:nvPr/>
        </p:nvSpPr>
        <p:spPr bwMode="auto">
          <a:xfrm>
            <a:off x="990600" y="1062038"/>
            <a:ext cx="8153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/>
              <a:t>La </a:t>
            </a:r>
            <a:r>
              <a:rPr lang="fr-FR" sz="2400" b="1" dirty="0"/>
              <a:t>conquête d’une </a:t>
            </a:r>
            <a:r>
              <a:rPr lang="fr-FR" sz="2400" b="1" dirty="0" smtClean="0"/>
              <a:t>autonomie (« communale »)</a:t>
            </a:r>
            <a:endParaRPr lang="fr-FR" sz="2400" b="1" dirty="0"/>
          </a:p>
        </p:txBody>
      </p:sp>
      <p:pic>
        <p:nvPicPr>
          <p:cNvPr id="37892" name="Image 3" descr="ChartedeCommunedeMontreuil-sur-Mer1188-7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60600"/>
            <a:ext cx="75438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ZoneTexte 4"/>
          <p:cNvSpPr txBox="1">
            <a:spLocks noChangeArrowheads="1"/>
          </p:cNvSpPr>
          <p:nvPr/>
        </p:nvSpPr>
        <p:spPr bwMode="auto">
          <a:xfrm>
            <a:off x="1785938" y="6442075"/>
            <a:ext cx="61261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Charte de commune de Montreuil-sur-Mer (1188)</a:t>
            </a:r>
          </a:p>
        </p:txBody>
      </p:sp>
      <p:sp>
        <p:nvSpPr>
          <p:cNvPr id="37894" name="ZoneTexte 5"/>
          <p:cNvSpPr txBox="1">
            <a:spLocks noChangeArrowheads="1"/>
          </p:cNvSpPr>
          <p:nvPr/>
        </p:nvSpPr>
        <p:spPr bwMode="auto">
          <a:xfrm>
            <a:off x="1" y="146353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dirty="0" smtClean="0"/>
              <a:t>les </a:t>
            </a:r>
            <a:r>
              <a:rPr lang="fr-FR" sz="2400" dirty="0"/>
              <a:t>« bourgeois »</a:t>
            </a:r>
            <a:r>
              <a:rPr lang="fr-FR" sz="2400" dirty="0" smtClean="0"/>
              <a:t> </a:t>
            </a:r>
            <a:r>
              <a:rPr lang="fr-FR" sz="2400" dirty="0"/>
              <a:t>(</a:t>
            </a:r>
            <a:r>
              <a:rPr lang="fr-FR" sz="2400" dirty="0" smtClean="0"/>
              <a:t>habitants </a:t>
            </a:r>
            <a:r>
              <a:rPr lang="fr-FR" sz="2400" dirty="0"/>
              <a:t>du </a:t>
            </a:r>
            <a:r>
              <a:rPr lang="fr-FR" sz="2400" dirty="0" smtClean="0"/>
              <a:t>bourg) acquièrent dans </a:t>
            </a:r>
            <a:r>
              <a:rPr lang="fr-FR" sz="2400" dirty="0" smtClean="0">
                <a:solidFill>
                  <a:srgbClr val="0000FF"/>
                </a:solidFill>
              </a:rPr>
              <a:t>certaines villes </a:t>
            </a:r>
            <a:r>
              <a:rPr lang="fr-FR" sz="2400" dirty="0" smtClean="0"/>
              <a:t>le </a:t>
            </a:r>
            <a:r>
              <a:rPr lang="fr-FR" sz="2400" dirty="0" smtClean="0">
                <a:solidFill>
                  <a:srgbClr val="0000FF"/>
                </a:solidFill>
              </a:rPr>
              <a:t>droit de s’administrer </a:t>
            </a:r>
            <a:r>
              <a:rPr lang="fr-FR" sz="2400" dirty="0" smtClean="0"/>
              <a:t>en obtenant une « charte de commune »</a:t>
            </a:r>
            <a:endParaRPr lang="fr-FR" sz="2400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9894" y="325384"/>
            <a:ext cx="72837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 dirty="0" smtClean="0"/>
              <a:t>-les </a:t>
            </a:r>
            <a:r>
              <a:rPr lang="fr-FR" sz="3200" dirty="0" smtClean="0">
                <a:solidFill>
                  <a:srgbClr val="0000FF"/>
                </a:solidFill>
              </a:rPr>
              <a:t>villes</a:t>
            </a:r>
            <a:r>
              <a:rPr lang="fr-FR" sz="3200" dirty="0" smtClean="0"/>
              <a:t> </a:t>
            </a:r>
            <a:r>
              <a:rPr lang="fr-FR" sz="3200" dirty="0"/>
              <a:t>(mouvement des « communes 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3" grpId="0"/>
      <p:bldP spid="37894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8" descr="ImagViChevM-A5e05Magnard2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94" y="41275"/>
            <a:ext cx="7239000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10"/>
          <p:cNvSpPr>
            <a:spLocks noChangeArrowheads="1"/>
          </p:cNvSpPr>
          <p:nvPr/>
        </p:nvSpPr>
        <p:spPr bwMode="auto">
          <a:xfrm>
            <a:off x="6887839" y="1120676"/>
            <a:ext cx="22561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400" dirty="0" smtClean="0">
                <a:solidFill>
                  <a:srgbClr val="0000FF"/>
                </a:solidFill>
              </a:rPr>
              <a:t>La noblesse</a:t>
            </a:r>
          </a:p>
          <a:p>
            <a:r>
              <a:rPr lang="fr-FR" sz="2400" dirty="0" smtClean="0"/>
              <a:t>(à la fois proche du roi, mais voulant conserver une indépendance)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46948"/>
            <a:ext cx="8983946" cy="101813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III) Crise et renforcement de l’Etat royal au Bas Moyen Age (XIVe-XVe)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4858" y="1333025"/>
            <a:ext cx="8829141" cy="4793137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1) </a:t>
            </a:r>
            <a:r>
              <a:rPr lang="fr-FR" u="sng" dirty="0" smtClean="0"/>
              <a:t>Le temps des grands malheurs</a:t>
            </a:r>
          </a:p>
        </p:txBody>
      </p:sp>
      <p:pic>
        <p:nvPicPr>
          <p:cNvPr id="6" name="Picture 2" descr="CartesDéfrichemHachette5e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0" y="3085137"/>
            <a:ext cx="652462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TexteDisette1316Magnard5e2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2750439"/>
            <a:ext cx="25638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76732" y="1935163"/>
            <a:ext cx="8467269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3200" dirty="0"/>
              <a:t>- </a:t>
            </a:r>
            <a:r>
              <a:rPr lang="fr-FR" sz="3200" dirty="0" smtClean="0"/>
              <a:t>Un </a:t>
            </a:r>
            <a:r>
              <a:rPr lang="fr-FR" sz="3200" dirty="0" smtClean="0">
                <a:solidFill>
                  <a:srgbClr val="0000FF"/>
                </a:solidFill>
              </a:rPr>
              <a:t>monde « trop plein » </a:t>
            </a:r>
            <a:r>
              <a:rPr lang="fr-FR" sz="3200" dirty="0" smtClean="0"/>
              <a:t>(la </a:t>
            </a:r>
            <a:r>
              <a:rPr lang="fr-FR" sz="3200" dirty="0"/>
              <a:t>rupture de l’équilibre socio-</a:t>
            </a:r>
            <a:r>
              <a:rPr lang="fr-FR" sz="3200" dirty="0" smtClean="0"/>
              <a:t>économique au XIVe)</a:t>
            </a:r>
            <a:endParaRPr lang="fr-FR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838201" y="6305491"/>
            <a:ext cx="491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L’arrêt des défrichements et le retour de la famine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rteEpidémiePesteHachette5e2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752600"/>
            <a:ext cx="47704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Texte1348MalheursHachette5e2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76200"/>
            <a:ext cx="650557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394105" y="2199699"/>
            <a:ext cx="356829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3200" dirty="0"/>
              <a:t>- La </a:t>
            </a:r>
            <a:r>
              <a:rPr lang="fr-FR" sz="3200" dirty="0">
                <a:solidFill>
                  <a:srgbClr val="0000FF"/>
                </a:solidFill>
              </a:rPr>
              <a:t>Grande </a:t>
            </a:r>
            <a:r>
              <a:rPr lang="fr-FR" sz="3200" dirty="0" smtClean="0">
                <a:solidFill>
                  <a:srgbClr val="0000FF"/>
                </a:solidFill>
              </a:rPr>
              <a:t>Peste </a:t>
            </a:r>
            <a:r>
              <a:rPr lang="fr-FR" sz="3200" dirty="0" smtClean="0"/>
              <a:t>(1348-1350)</a:t>
            </a:r>
            <a:endParaRPr lang="fr-FR"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685359" y="3950530"/>
            <a:ext cx="3326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Elle tue un Européen sur trois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JacquerieBelin5e19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23838"/>
            <a:ext cx="4708525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TexteJacquerieBelin5e19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687" y="0"/>
            <a:ext cx="3176113" cy="60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787976" y="6059269"/>
            <a:ext cx="341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Des </a:t>
            </a:r>
            <a:r>
              <a:rPr lang="fr-FR" sz="2000" b="1" dirty="0" smtClean="0">
                <a:solidFill>
                  <a:srgbClr val="0000FF"/>
                </a:solidFill>
              </a:rPr>
              <a:t>émeutes</a:t>
            </a:r>
            <a:r>
              <a:rPr lang="fr-FR" sz="2000" b="1" dirty="0" smtClean="0"/>
              <a:t> éclatent</a:t>
            </a:r>
          </a:p>
          <a:p>
            <a:r>
              <a:rPr lang="fr-FR" sz="2000" b="1" dirty="0" smtClean="0"/>
              <a:t>(« jacques » = paysans)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46948"/>
            <a:ext cx="8983946" cy="101813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II) Crise et renforcement de l’Etat royal au Bas Moyen Age (</a:t>
            </a:r>
            <a:r>
              <a:rPr lang="fr-FR" b="1" dirty="0" err="1" smtClean="0"/>
              <a:t>XIVe-XVe</a:t>
            </a:r>
            <a:r>
              <a:rPr lang="fr-FR" b="1" dirty="0" smtClean="0"/>
              <a:t>)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4858" y="1249057"/>
            <a:ext cx="8829141" cy="4793137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2) </a:t>
            </a:r>
            <a:r>
              <a:rPr lang="fr-FR" u="sng" dirty="0" smtClean="0"/>
              <a:t>La Guerre de Cent Ans : une querelle dynastique</a:t>
            </a:r>
          </a:p>
        </p:txBody>
      </p:sp>
      <p:pic>
        <p:nvPicPr>
          <p:cNvPr id="8" name="Picture 4" descr="ArbreQuerGuerCentAnsHatier1997-5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470" y="1878836"/>
            <a:ext cx="7510908" cy="500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BatailleCrécyMagnard5e2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6991" y="4313335"/>
            <a:ext cx="4079758" cy="256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ImageCrécy1346Hatier1997-5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6991" y="1"/>
            <a:ext cx="3743732" cy="431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arteDébutGuerCentAnsHatier1997-5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103" y="0"/>
            <a:ext cx="4295725" cy="622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04362" y="6201447"/>
            <a:ext cx="4602629" cy="640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Deux défaites « françaises » au XIVe siècle (Crécy en 1346 et Poitiers en 1356)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2183"/>
          </a:xfrm>
        </p:spPr>
        <p:txBody>
          <a:bodyPr/>
          <a:lstStyle/>
          <a:p>
            <a:r>
              <a:rPr lang="fr-FR" b="1" dirty="0" smtClean="0"/>
              <a:t>I) La société médiévale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8138"/>
            <a:ext cx="8229600" cy="510802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1) </a:t>
            </a:r>
            <a:r>
              <a:rPr lang="fr-FR" u="sng" dirty="0" smtClean="0"/>
              <a:t>La société des trois ordres</a:t>
            </a:r>
          </a:p>
        </p:txBody>
      </p:sp>
      <p:pic>
        <p:nvPicPr>
          <p:cNvPr id="4" name="Image 4" descr="Text3Ordres5e02Hachett1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08" y="2074850"/>
            <a:ext cx="3470325" cy="351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2" descr="Image3ordresHistCyc3Magn2004-1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519" y="1552575"/>
            <a:ext cx="498157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ImageBrigandsHachette5e2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"/>
            <a:ext cx="45720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6" descr="ImageCourHenriVIGuerCentAnsHatier1997-5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316912"/>
            <a:ext cx="3429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7" descr="TexteTraitéTroyes1420Hatier1997-5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712" y="1464367"/>
            <a:ext cx="24685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4744736" y="264038"/>
            <a:ext cx="4383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défaite du roi de France Charles VI à Azincourt (1415) et sa conséquence : le traité de Troyes (1420) où il déshérite son fils Charles au profit de l’Angleterre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artesfinGuerCentAnsHatier1997-5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-87312"/>
            <a:ext cx="8589066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Image 3" descr="NATHANChronologieGuerreCentAns-5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135563"/>
            <a:ext cx="4267200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Jeanne d'Ar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550" y="4691832"/>
            <a:ext cx="1758050" cy="216616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8750" y="6488668"/>
            <a:ext cx="138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Jeanne d’Arc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24461" y="5349193"/>
            <a:ext cx="2718089" cy="94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</a:t>
            </a:r>
            <a:r>
              <a:rPr lang="fr-FR" dirty="0" smtClean="0">
                <a:solidFill>
                  <a:srgbClr val="0000FF"/>
                </a:solidFill>
              </a:rPr>
              <a:t>rôle de Jeanne d’Arc </a:t>
            </a:r>
            <a:r>
              <a:rPr lang="fr-FR" dirty="0" smtClean="0"/>
              <a:t>en 1429-1431 contre la présence anglaise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109" y="1265250"/>
            <a:ext cx="6711703" cy="3997757"/>
          </a:xfrm>
        </p:spPr>
        <p:txBody>
          <a:bodyPr>
            <a:normAutofit/>
          </a:bodyPr>
          <a:lstStyle/>
          <a:p>
            <a:pPr eaLnBrk="1" hangingPunct="1">
              <a:spcBef>
                <a:spcPts val="650"/>
              </a:spcBef>
              <a:buFontTx/>
              <a:buNone/>
            </a:pPr>
            <a:r>
              <a:rPr lang="fr-FR" u="sng" dirty="0" smtClean="0">
                <a:ea typeface="ＭＳ Ｐゴシック" pitchFamily="-110" charset="-128"/>
                <a:cs typeface="ＭＳ Ｐゴシック" pitchFamily="-110" charset="-128"/>
              </a:rPr>
              <a:t>Vers </a:t>
            </a:r>
            <a:r>
              <a:rPr lang="fr-FR" u="sng" dirty="0">
                <a:ea typeface="ＭＳ Ｐゴシック" pitchFamily="-110" charset="-128"/>
                <a:cs typeface="ＭＳ Ｐゴシック" pitchFamily="-110" charset="-128"/>
              </a:rPr>
              <a:t>l’Etat « moderne </a:t>
            </a:r>
            <a:r>
              <a:rPr lang="fr-FR" u="sng" dirty="0" smtClean="0">
                <a:ea typeface="ＭＳ Ｐゴシック" pitchFamily="-110" charset="-128"/>
                <a:cs typeface="ＭＳ Ｐゴシック" pitchFamily="-110" charset="-128"/>
              </a:rPr>
              <a:t>»</a:t>
            </a:r>
          </a:p>
          <a:p>
            <a:pPr eaLnBrk="1" hangingPunct="1">
              <a:spcBef>
                <a:spcPts val="650"/>
              </a:spcBef>
              <a:buNone/>
            </a:pPr>
            <a:r>
              <a:rPr lang="fr-FR" dirty="0" smtClean="0">
                <a:ea typeface="ＭＳ Ｐゴシック" pitchFamily="-110" charset="-128"/>
                <a:cs typeface="ＭＳ Ｐゴシック" pitchFamily="-110" charset="-128"/>
              </a:rPr>
              <a:t>• le renforcement de l’appareil d’Etat :</a:t>
            </a:r>
          </a:p>
          <a:p>
            <a:pPr eaLnBrk="1" hangingPunct="1">
              <a:spcBef>
                <a:spcPts val="650"/>
              </a:spcBef>
              <a:buFontTx/>
              <a:buChar char="-"/>
            </a:pPr>
            <a:r>
              <a:rPr lang="fr-FR" dirty="0" smtClean="0">
                <a:ea typeface="ＭＳ Ｐゴシック" pitchFamily="-110" charset="-128"/>
                <a:cs typeface="ＭＳ Ｐゴシック" pitchFamily="-110" charset="-128"/>
              </a:rPr>
              <a:t>levée annuelle d’un </a:t>
            </a:r>
            <a:r>
              <a:rPr lang="fr-FR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impôt royal</a:t>
            </a:r>
          </a:p>
          <a:p>
            <a:pPr eaLnBrk="1" hangingPunct="1">
              <a:spcBef>
                <a:spcPts val="650"/>
              </a:spcBef>
              <a:buFontTx/>
              <a:buChar char="-"/>
            </a:pPr>
            <a:r>
              <a:rPr lang="fr-FR" dirty="0">
                <a:ea typeface="ＭＳ Ｐゴシック" pitchFamily="-110" charset="-128"/>
                <a:cs typeface="ＭＳ Ｐゴシック" pitchFamily="-110" charset="-128"/>
              </a:rPr>
              <a:t>e</a:t>
            </a:r>
            <a:r>
              <a:rPr lang="fr-FR" dirty="0" smtClean="0">
                <a:ea typeface="ＭＳ Ｐゴシック" pitchFamily="-110" charset="-128"/>
                <a:cs typeface="ＭＳ Ｐゴシック" pitchFamily="-110" charset="-128"/>
              </a:rPr>
              <a:t>xistence d’une </a:t>
            </a:r>
            <a:r>
              <a:rPr lang="fr-FR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armée royale permanente</a:t>
            </a:r>
          </a:p>
          <a:p>
            <a:pPr eaLnBrk="1" hangingPunct="1">
              <a:spcBef>
                <a:spcPts val="650"/>
              </a:spcBef>
              <a:buNone/>
            </a:pPr>
            <a:r>
              <a:rPr lang="fr-FR" dirty="0" smtClean="0">
                <a:ea typeface="ＭＳ Ｐゴシック" pitchFamily="-110" charset="-128"/>
                <a:cs typeface="ＭＳ Ｐゴシック" pitchFamily="-110" charset="-128"/>
              </a:rPr>
              <a:t>• l’éveil d’un </a:t>
            </a:r>
            <a:r>
              <a:rPr lang="fr-FR" dirty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premier sentiment </a:t>
            </a:r>
            <a:r>
              <a:rPr lang="fr-FR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national</a:t>
            </a:r>
            <a:r>
              <a:rPr lang="fr-FR" dirty="0" smtClean="0">
                <a:ea typeface="ＭＳ Ｐゴシック" pitchFamily="-110" charset="-128"/>
                <a:cs typeface="ＭＳ Ｐゴシック" pitchFamily="-110" charset="-128"/>
              </a:rPr>
              <a:t> (sentiment d’être français)</a:t>
            </a:r>
            <a:endParaRPr lang="fr-FR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04451" name="Picture 4" descr="ImageJeanned'ArcHatier1997-5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1839" y="1357961"/>
            <a:ext cx="2277531" cy="368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" y="146948"/>
            <a:ext cx="8983946" cy="1018138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III) Crise et renforcement de l’Etat royal au Bas Moyen Age (XIVe-XVe) </a:t>
            </a:r>
            <a:endParaRPr lang="fr-FR" b="1" dirty="0"/>
          </a:p>
        </p:txBody>
      </p:sp>
      <p:pic>
        <p:nvPicPr>
          <p:cNvPr id="5" name="Picture 2" descr="FriseCapétiensM-AMagnard5e2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15" y="5063532"/>
            <a:ext cx="8143447" cy="181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arteRoyaumeFr1498Hatier1997-5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7627" y="0"/>
            <a:ext cx="5972175" cy="673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-1" y="2191251"/>
            <a:ext cx="2957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/>
              <a:t>Le royaume de France à la fin du Moyen Age : </a:t>
            </a:r>
            <a:r>
              <a:rPr lang="fr-FR" sz="2400" dirty="0" smtClean="0">
                <a:solidFill>
                  <a:srgbClr val="0000FF"/>
                </a:solidFill>
              </a:rPr>
              <a:t>un Etat constitué sous une forte autorité royale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2183"/>
          </a:xfrm>
        </p:spPr>
        <p:txBody>
          <a:bodyPr/>
          <a:lstStyle/>
          <a:p>
            <a:r>
              <a:rPr lang="fr-FR" b="1" dirty="0" smtClean="0"/>
              <a:t>I) La société médiévale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8138"/>
            <a:ext cx="8229600" cy="510802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1) </a:t>
            </a:r>
            <a:r>
              <a:rPr lang="fr-FR" u="sng" dirty="0" smtClean="0"/>
              <a:t>La société des trois ordres</a:t>
            </a:r>
          </a:p>
        </p:txBody>
      </p:sp>
      <p:pic>
        <p:nvPicPr>
          <p:cNvPr id="6" name="Image 6" descr="870px-Organisation_féodale.sv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965" y="1922600"/>
            <a:ext cx="6738090" cy="387695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630382" y="5892511"/>
            <a:ext cx="791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L’individu seul n’existe pas au Moyen Age, il vit inséré dans des groupes </a:t>
            </a:r>
            <a:r>
              <a:rPr lang="fr-FR" dirty="0" smtClean="0"/>
              <a:t>(sa famille, la communauté des paroissiens, sa corporation professionnelle, son ordre…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932997" y="4392816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95%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3411473" y="4218168"/>
            <a:ext cx="264203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786361" y="274562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2%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586717" y="274562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3%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969973" y="5023971"/>
            <a:ext cx="3459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Travailleurs des campagnes et des villes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2183"/>
          </a:xfrm>
        </p:spPr>
        <p:txBody>
          <a:bodyPr/>
          <a:lstStyle/>
          <a:p>
            <a:r>
              <a:rPr lang="fr-FR" b="1" dirty="0" smtClean="0"/>
              <a:t>I) La société médiévale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8138"/>
            <a:ext cx="8229600" cy="510802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1) </a:t>
            </a:r>
            <a:r>
              <a:rPr lang="fr-FR" u="sng" dirty="0" smtClean="0"/>
              <a:t>La société des trois ordres</a:t>
            </a:r>
          </a:p>
        </p:txBody>
      </p:sp>
      <p:pic>
        <p:nvPicPr>
          <p:cNvPr id="5" name="Picture 4" descr="CarteFranceCastraleDelor400 cop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0212"/>
            <a:ext cx="4106863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220823" y="2640406"/>
            <a:ext cx="3769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Vers l’an Mil, le pouvoir réel n’appartient plus au roi (qui conserve un pouvoir symbolique, mais se situe à l’échelle locale de la seigneurie où le seigneur domine les habitants</a:t>
            </a:r>
            <a:endParaRPr lang="fr-FR" sz="2400" dirty="0"/>
          </a:p>
        </p:txBody>
      </p:sp>
      <p:pic>
        <p:nvPicPr>
          <p:cNvPr id="8" name="Picture 3" descr="PlanSeignerieReconstHachette5e2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697" y="1705158"/>
            <a:ext cx="8472303" cy="516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2183"/>
          </a:xfrm>
        </p:spPr>
        <p:txBody>
          <a:bodyPr/>
          <a:lstStyle/>
          <a:p>
            <a:r>
              <a:rPr lang="fr-FR" b="1" dirty="0" smtClean="0"/>
              <a:t>I) La société médiévale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9905" y="1018138"/>
            <a:ext cx="8476895" cy="5108025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2) </a:t>
            </a:r>
            <a:r>
              <a:rPr lang="fr-FR" u="sng" dirty="0" smtClean="0"/>
              <a:t>« ceux qui prient » : </a:t>
            </a:r>
          </a:p>
          <a:p>
            <a:pPr>
              <a:buNone/>
            </a:pPr>
            <a:r>
              <a:rPr lang="fr-FR" u="sng" dirty="0" smtClean="0"/>
              <a:t>le clergé (les religieux)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3938" y="762000"/>
            <a:ext cx="4310062" cy="6096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659780" y="2506663"/>
            <a:ext cx="396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/>
              <a:t>L’Eglise</a:t>
            </a:r>
            <a:r>
              <a:rPr lang="fr-FR" sz="2400" b="1" dirty="0"/>
              <a:t>, une institution </a:t>
            </a:r>
            <a:r>
              <a:rPr lang="fr-FR" sz="2400" b="1" dirty="0" smtClean="0"/>
              <a:t>organisée (hiérarchisée)  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TympanBgesJugDernReduc-1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0"/>
            <a:ext cx="613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762000" y="5657671"/>
            <a:ext cx="2133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fr-FR" dirty="0"/>
              <a:t>Tympan du portail central de la cathédrale de </a:t>
            </a:r>
            <a:r>
              <a:rPr lang="fr-FR" dirty="0" smtClean="0"/>
              <a:t>Bourges (XIIIe)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1192959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Sa </a:t>
            </a:r>
            <a:r>
              <a:rPr lang="fr-FR" sz="2200" dirty="0" smtClean="0">
                <a:solidFill>
                  <a:srgbClr val="0000FF"/>
                </a:solidFill>
              </a:rPr>
              <a:t>mission</a:t>
            </a:r>
            <a:r>
              <a:rPr lang="fr-FR" sz="2200" dirty="0" smtClean="0"/>
              <a:t> essentielle : </a:t>
            </a:r>
            <a:r>
              <a:rPr lang="fr-FR" sz="2200" dirty="0" smtClean="0">
                <a:solidFill>
                  <a:srgbClr val="0000FF"/>
                </a:solidFill>
              </a:rPr>
              <a:t>assurer le Salut de tous</a:t>
            </a:r>
            <a:endParaRPr lang="fr-FR" sz="2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62000" y="692925"/>
            <a:ext cx="815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400" b="1" dirty="0" smtClean="0"/>
              <a:t>Un </a:t>
            </a:r>
            <a:r>
              <a:rPr lang="fr-FR" sz="2400" b="1" dirty="0"/>
              <a:t>rôle social fondamental : encadrer, instruire, soulager</a:t>
            </a:r>
          </a:p>
        </p:txBody>
      </p:sp>
      <p:pic>
        <p:nvPicPr>
          <p:cNvPr id="3" name="Image 5" descr="ImageMariageXIIIeCM1Hat2003-1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5871" y="1865742"/>
            <a:ext cx="60356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135684" y="6314196"/>
            <a:ext cx="510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L’encadrement religieux </a:t>
            </a:r>
            <a:r>
              <a:rPr lang="fr-FR" dirty="0" smtClean="0"/>
              <a:t>: un mariage au Moyen Age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1506</Words>
  <Application>Microsoft Macintosh PowerPoint</Application>
  <PresentationFormat>Présentation à l'écran (4:3)</PresentationFormat>
  <Paragraphs>140</Paragraphs>
  <Slides>43</Slides>
  <Notes>7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Thème Office</vt:lpstr>
      <vt:lpstr>Le temps des rois (1) : la construction de l’Etat royal au Moyen Age</vt:lpstr>
      <vt:lpstr>Introduction</vt:lpstr>
      <vt:lpstr>I) La société médiévale</vt:lpstr>
      <vt:lpstr>I) La société médiévale</vt:lpstr>
      <vt:lpstr>I) La société médiévale</vt:lpstr>
      <vt:lpstr>I) La société médiévale</vt:lpstr>
      <vt:lpstr>I) La société médiévale</vt:lpstr>
      <vt:lpstr>Diapositive 8</vt:lpstr>
      <vt:lpstr>Diapositive 9</vt:lpstr>
      <vt:lpstr>Diapositive 10</vt:lpstr>
      <vt:lpstr>I) La société médiévale</vt:lpstr>
      <vt:lpstr>Diapositive 12</vt:lpstr>
      <vt:lpstr>I) La société médiévale</vt:lpstr>
      <vt:lpstr>Diapositive 14</vt:lpstr>
      <vt:lpstr>I) La société médiévale</vt:lpstr>
      <vt:lpstr>I) La société médiévale</vt:lpstr>
      <vt:lpstr>C) « Ceux qui travaillent » : les villageois</vt:lpstr>
      <vt:lpstr>C) Ceux qui travaillent : les villageois</vt:lpstr>
      <vt:lpstr>C) « Ceux qui travaillent » : les urbains</vt:lpstr>
      <vt:lpstr>C) « Ceux qui travaillent » : les urbains</vt:lpstr>
      <vt:lpstr>II) Les premiers Capétiens à la « conquête » de leur royaume (XIe-XIVe) </vt:lpstr>
      <vt:lpstr>Diapositive 22</vt:lpstr>
      <vt:lpstr>II) Les premiers Capétiens à la « conquête » de leur royaume (XIe-XIVe) </vt:lpstr>
      <vt:lpstr>Diapositive 24</vt:lpstr>
      <vt:lpstr>II) Les premiers Capétiens à la « conquête » de leur royaume (XIe-XIVe) </vt:lpstr>
      <vt:lpstr>II) Les premiers Capétiens à la « conquête » de leur royaume (XIe-XIVe) </vt:lpstr>
      <vt:lpstr>Diapositive 27</vt:lpstr>
      <vt:lpstr>Diapositive 28</vt:lpstr>
      <vt:lpstr>II) Les premiers Capétiens à la « conquête » de leur royaume (XIe-XIVe) </vt:lpstr>
      <vt:lpstr>Diapositive 30</vt:lpstr>
      <vt:lpstr>Diapositive 31</vt:lpstr>
      <vt:lpstr>II) Les premiers Capétiens à la « conquête » de leur royaume (XIe-XIVe) </vt:lpstr>
      <vt:lpstr>Diapositive 33</vt:lpstr>
      <vt:lpstr>Diapositive 34</vt:lpstr>
      <vt:lpstr>III) Crise et renforcement de l’Etat royal au Bas Moyen Age (XIVe-XVe) </vt:lpstr>
      <vt:lpstr>Diapositive 36</vt:lpstr>
      <vt:lpstr>Diapositive 37</vt:lpstr>
      <vt:lpstr>II) Crise et renforcement de l’Etat royal au Bas Moyen Age (XIVe-XVe) </vt:lpstr>
      <vt:lpstr>Diapositive 39</vt:lpstr>
      <vt:lpstr>Diapositive 40</vt:lpstr>
      <vt:lpstr>Diapositive 41</vt:lpstr>
      <vt:lpstr>III) Crise et renforcement de l’Etat royal au Bas Moyen Age (XIVe-XVe) </vt:lpstr>
      <vt:lpstr>Diapositive 43</vt:lpstr>
    </vt:vector>
  </TitlesOfParts>
  <Company>Iufm Orléans-Tours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temps des rois (1) : la construction de l’Etat royal au Moyen Age</dc:title>
  <dc:creator>Jean-Louis LAUBRY</dc:creator>
  <cp:lastModifiedBy>Jean-Louis LAUBRY</cp:lastModifiedBy>
  <cp:revision>100</cp:revision>
  <dcterms:created xsi:type="dcterms:W3CDTF">2020-10-13T17:52:23Z</dcterms:created>
  <dcterms:modified xsi:type="dcterms:W3CDTF">2020-10-13T17:57:33Z</dcterms:modified>
</cp:coreProperties>
</file>