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265" r:id="rId9"/>
    <p:sldId id="266" r:id="rId10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B7A2E6C-146C-46B2-B520-B55D625CA7C2}">
          <p14:sldIdLst>
            <p14:sldId id="256"/>
            <p14:sldId id="258"/>
            <p14:sldId id="260"/>
            <p14:sldId id="259"/>
            <p14:sldId id="261"/>
            <p14:sldId id="263"/>
          </p14:sldIdLst>
        </p14:section>
        <p14:section name="Section sans titre" id="{70D6146D-8C41-4589-A031-DF4ADFA05E94}">
          <p14:sldIdLst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83C"/>
    <a:srgbClr val="1D1F21"/>
    <a:srgbClr val="4B5055"/>
    <a:srgbClr val="4C4E54"/>
    <a:srgbClr val="4A4F53"/>
    <a:srgbClr val="222327"/>
    <a:srgbClr val="252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970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595E1-CB17-42DE-B56F-9525017891D3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90770-3000-4244-AE87-D20FD7BD7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34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90770-3000-4244-AE87-D20FD7BD7F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75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90770-3000-4244-AE87-D20FD7BD7F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90770-3000-4244-AE87-D20FD7BD7F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241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90770-3000-4244-AE87-D20FD7BD7F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57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90770-3000-4244-AE87-D20FD7BD7F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20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90770-3000-4244-AE87-D20FD7BD7F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24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90770-3000-4244-AE87-D20FD7BD7F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246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90770-3000-4244-AE87-D20FD7BD7F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889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90770-3000-4244-AE87-D20FD7BD7F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43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D20DF-B1E3-2B80-06E5-A3D0BBE5C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198724-B53B-D760-5085-567941FE8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F7D509-3132-06B8-31B0-00DDB206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84CA-DA37-4876-B60A-838C62BC8A7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B0DA55-85DF-EC45-67F9-C1C911AB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7EB6DB-0CD3-792D-BD1E-ED27AD27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8D32-6009-4A5B-BCCE-D3AAEEA42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6A302-56FF-0E50-C062-F94D2D00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FC616D-DA82-4942-8A90-FA3557082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9C78FC-A191-804A-DE86-1BD274C6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84CA-DA37-4876-B60A-838C62BC8A7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C0DD7A-A436-D4E6-2A1D-FFDB0D5D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3CF196-2501-8B4C-1BE9-0B48D415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8D32-6009-4A5B-BCCE-D3AAEEA42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45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A35A79-2F74-6D11-F66A-1B98D79A6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F480C9-72C2-EA9D-89CD-011CB2132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6B7989-B651-1EE2-B578-F0C8D5A3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84CA-DA37-4876-B60A-838C62BC8A7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9B47D7-D4E2-C1D0-B258-FECFB212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DC3D27-1135-8CB1-3884-CA6BC866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8D32-6009-4A5B-BCCE-D3AAEEA42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2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A852DD-F746-4468-2790-C1B3F787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EBCA49-664F-B511-6949-DA05DBCAE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1F33C-1C78-C99A-B339-3BC71073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84CA-DA37-4876-B60A-838C62BC8A7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A6DA91-C501-62C4-3C74-A8219C13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C12C9E-BD10-ACC2-31B6-0127E11C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8D32-6009-4A5B-BCCE-D3AAEEA42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47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52186-DC5A-C7EC-DE80-D9BA8E9D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92922A-D229-139B-47C1-6456DB9AE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380C00-CB13-CAB4-60F9-16B98953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84CA-DA37-4876-B60A-838C62BC8A7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FD3530-7415-D61D-5961-CE74A6949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ED2085-D024-645B-571F-CDA1C59A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8D32-6009-4A5B-BCCE-D3AAEEA42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12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89750-C675-0DF0-CB77-33B0CF7F1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12E0B1-294E-E10F-89C4-B6E182E7B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634D6F-3585-CB16-15CA-62F9179FD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140259-6CC2-B9B8-BB02-CDAF8E8D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84CA-DA37-4876-B60A-838C62BC8A7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C8D9AD-3B2F-EDD6-E919-C0BADC7F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94695F-DD67-2DB4-5CF9-AAC451F9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8D32-6009-4A5B-BCCE-D3AAEEA42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7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2B85D6-338E-12E4-4E55-94ECFE2A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10E6A0-8881-4402-76FB-B49D9DBD6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CADD5C-D025-3EBF-F2C6-39662E450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B42615-A7AD-AE8E-29E8-6375B6437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56AE52-B5F5-5398-5593-EE956D7EF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3F881CF-E203-EA46-2094-74DE658A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84CA-DA37-4876-B60A-838C62BC8A7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A00414-91AC-BCD3-1678-A3A2BDF7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79C0DE-CC8F-8213-931E-5B07BD13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8D32-6009-4A5B-BCCE-D3AAEEA42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9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0DDF7-6BF9-4A7A-75A2-EB823AF0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B992CC-AEC7-341B-327F-76AA9C75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84CA-DA37-4876-B60A-838C62BC8A7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94B069-3122-F508-1668-9CB2B675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D5DB3E-3AC4-7850-7FDB-9D6A8684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8D32-6009-4A5B-BCCE-D3AAEEA42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68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D80035-82CC-15E0-15CC-FCDD764B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84CA-DA37-4876-B60A-838C62BC8A7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648FF6-927A-FD02-8C67-347C8BC5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6A61C5-2866-CA8B-B23A-BF0E309F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8D32-6009-4A5B-BCCE-D3AAEEA42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22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C9DA3-3F70-7179-F3B7-FA20B5D9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474EC7-47AE-9688-BE4E-566AD17B6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01D5C9-156B-A90B-D862-0C077C79A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84682F-E637-961B-91BF-1E0E5538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84CA-DA37-4876-B60A-838C62BC8A7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AA5BBF-B726-DEE4-6D3A-F9EA34A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28C582-A9E9-4917-AA35-D137198C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8D32-6009-4A5B-BCCE-D3AAEEA42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3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D10DF-1574-7D41-2A5E-5D1749C5E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01E5222-915D-4AFF-0292-A991A3353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B03677-1FD8-82AC-4D15-0E439355B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6DFBA3-ED4F-34DC-5D1A-0546989B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84CA-DA37-4876-B60A-838C62BC8A7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216109-942E-D26F-2C3D-B9867111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5CF238-F2C9-461A-F650-A5449C22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8D32-6009-4A5B-BCCE-D3AAEEA42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84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A3ED93-9A1A-E182-05E1-33E3111B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E0D989-C1A3-6583-866A-0FC3D6DFB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F6A211-96E2-8257-9E1E-5F39FD627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084CA-DA37-4876-B60A-838C62BC8A7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6B8562-6674-378C-9D96-A97B3B709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427DCE-DC5E-3C5A-CF3E-3EBBA4916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08D32-6009-4A5B-BCCE-D3AAEEA42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09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993F883-D017-88D2-4366-493D05C2A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52" y="-4073"/>
            <a:ext cx="8911919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70DC23-EA78-6B9E-22CA-10F641D92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337021"/>
            <a:ext cx="10190480" cy="1655762"/>
          </a:xfrm>
          <a:solidFill>
            <a:srgbClr val="4A4F53">
              <a:alpha val="63000"/>
            </a:srgbClr>
          </a:solidFill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Journée d’innovation pédagogique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26 juin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8340D7-EE09-8EEA-A839-0DC3DA6B1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71443"/>
            <a:ext cx="9007366" cy="1655762"/>
          </a:xfrm>
          <a:solidFill>
            <a:srgbClr val="4A4F53">
              <a:alpha val="83000"/>
            </a:srgbClr>
          </a:solidFill>
        </p:spPr>
        <p:txBody>
          <a:bodyPr/>
          <a:lstStyle/>
          <a:p>
            <a:r>
              <a:rPr lang="fr-FR" sz="4000" dirty="0">
                <a:solidFill>
                  <a:schemeClr val="bg1"/>
                </a:solidFill>
              </a:rPr>
              <a:t>Retour d’expérience sur le jeu en sciences de gestion</a:t>
            </a:r>
          </a:p>
          <a:p>
            <a:r>
              <a:rPr lang="fr-FR" dirty="0">
                <a:solidFill>
                  <a:schemeClr val="bg1"/>
                </a:solidFill>
              </a:rPr>
              <a:t>Carole GRILLET – IUT d’Orléans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4119982-9101-D53E-797A-843FFAA3F2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" t="6845" r="87402" b="39967"/>
          <a:stretch/>
        </p:blipFill>
        <p:spPr>
          <a:xfrm>
            <a:off x="235962" y="207617"/>
            <a:ext cx="1681833" cy="16842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2813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993F883-D017-88D2-4366-493D05C2A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6290" r="11299" b="10938"/>
          <a:stretch/>
        </p:blipFill>
        <p:spPr>
          <a:xfrm>
            <a:off x="7514897" y="52551"/>
            <a:ext cx="4677103" cy="37876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70DC23-EA78-6B9E-22CA-10F641D92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337021"/>
            <a:ext cx="4037724" cy="1017296"/>
          </a:xfrm>
          <a:solidFill>
            <a:srgbClr val="4A4F53">
              <a:alpha val="63000"/>
            </a:srgbClr>
          </a:solidFill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Le Jeu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8340D7-EE09-8EEA-A839-0DC3DA6B1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022" y="2785241"/>
            <a:ext cx="10041404" cy="3594538"/>
          </a:xfrm>
          <a:solidFill>
            <a:srgbClr val="4A4F53">
              <a:alpha val="65000"/>
            </a:srgbClr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</a:rPr>
              <a:t>Définition du LARROUSSE</a:t>
            </a:r>
          </a:p>
          <a:p>
            <a:pPr algn="l"/>
            <a:r>
              <a:rPr lang="fr-F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d'ordre physique ou mental, non imposée, ne visant à aucune fin utilitaire, et à laquelle on s'adonne pour se divertir, en tirer un plaisir : Participer à un jeu.</a:t>
            </a:r>
          </a:p>
          <a:p>
            <a:pPr algn="l"/>
            <a:endParaRPr lang="fr-FR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fr-FR" sz="3400" dirty="0">
                <a:solidFill>
                  <a:schemeClr val="bg1"/>
                </a:solidFill>
              </a:rPr>
              <a:t>Synonymes :</a:t>
            </a:r>
          </a:p>
          <a:p>
            <a:pPr algn="l"/>
            <a:r>
              <a:rPr lang="fr-FR" sz="3400" i="1" dirty="0">
                <a:solidFill>
                  <a:schemeClr val="bg1"/>
                </a:solidFill>
              </a:rPr>
              <a:t>amusement - délassement - distraction - divertissement - passe-temps - récréation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4119982-9101-D53E-797A-843FFAA3F2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" t="6845" r="87402" b="39967"/>
          <a:stretch/>
        </p:blipFill>
        <p:spPr>
          <a:xfrm>
            <a:off x="235962" y="207617"/>
            <a:ext cx="1681833" cy="16842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6309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993F883-D017-88D2-4366-493D05C2A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6290" r="11299" b="10938"/>
          <a:stretch/>
        </p:blipFill>
        <p:spPr>
          <a:xfrm>
            <a:off x="7514897" y="52551"/>
            <a:ext cx="4677103" cy="37876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70DC23-EA78-6B9E-22CA-10F641D92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697" y="1051034"/>
            <a:ext cx="8367986" cy="1450427"/>
          </a:xfrm>
          <a:solidFill>
            <a:srgbClr val="4A4F53">
              <a:alpha val="63000"/>
            </a:srgbClr>
          </a:solidFill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Comment je fais jouer les étudiants en sciences de gestion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8340D7-EE09-8EEA-A839-0DC3DA6B1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022" y="2785242"/>
            <a:ext cx="10748840" cy="2490952"/>
          </a:xfrm>
          <a:solidFill>
            <a:srgbClr val="4A4F53">
              <a:alpha val="65000"/>
            </a:srgbClr>
          </a:solidFill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</a:rPr>
              <a:t>Accessoires de jeu pour ludifier une séance</a:t>
            </a:r>
          </a:p>
          <a:p>
            <a:pPr algn="l"/>
            <a:r>
              <a:rPr lang="fr-FR" sz="3600" dirty="0">
                <a:solidFill>
                  <a:schemeClr val="bg1"/>
                </a:solidFill>
              </a:rPr>
              <a:t>Accessoires de jeu qui s’adaptent à la matière pour aider à apprendre</a:t>
            </a:r>
          </a:p>
          <a:p>
            <a:pPr algn="l"/>
            <a:r>
              <a:rPr lang="fr-FR" sz="3600" dirty="0">
                <a:solidFill>
                  <a:schemeClr val="bg1"/>
                </a:solidFill>
              </a:rPr>
              <a:t>Jeu conçus pour les sciences de gestion</a:t>
            </a:r>
          </a:p>
          <a:p>
            <a:pPr algn="l"/>
            <a:endParaRPr lang="fr-FR" sz="3400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4119982-9101-D53E-797A-843FFAA3F2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" t="6845" r="87402" b="39967"/>
          <a:stretch/>
        </p:blipFill>
        <p:spPr>
          <a:xfrm>
            <a:off x="235962" y="207617"/>
            <a:ext cx="1681833" cy="16842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7896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E426245-4E31-441E-6EC0-5C2EAB7BB5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6290" r="11299" b="10938"/>
          <a:stretch/>
        </p:blipFill>
        <p:spPr>
          <a:xfrm>
            <a:off x="7514897" y="52551"/>
            <a:ext cx="4677103" cy="37876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9108CC6-D50E-CA60-E77B-02A9839076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1383C">
              <a:alpha val="74000"/>
            </a:srgbClr>
          </a:solidFill>
        </p:spPr>
        <p:txBody>
          <a:bodyPr/>
          <a:lstStyle/>
          <a:p>
            <a:r>
              <a:rPr lang="fr-FR" sz="4400" dirty="0">
                <a:solidFill>
                  <a:schemeClr val="bg1"/>
                </a:solidFill>
              </a:rPr>
              <a:t>Accessoires de jeu pour ludifier une séance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22650-8A5B-D948-8FD4-55285FE7D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4228" cy="2136775"/>
          </a:xfrm>
          <a:solidFill>
            <a:srgbClr val="31383C">
              <a:alpha val="85000"/>
            </a:srgbClr>
          </a:solidFill>
        </p:spPr>
        <p:txBody>
          <a:bodyPr/>
          <a:lstStyle/>
          <a:p>
            <a:r>
              <a:rPr lang="fr-FR" sz="3200" dirty="0">
                <a:solidFill>
                  <a:schemeClr val="bg1"/>
                </a:solidFill>
              </a:rPr>
              <a:t>Activités de brise glace</a:t>
            </a:r>
          </a:p>
          <a:p>
            <a:r>
              <a:rPr lang="fr-FR" sz="3200" dirty="0">
                <a:solidFill>
                  <a:schemeClr val="bg1"/>
                </a:solidFill>
              </a:rPr>
              <a:t>Constitution de groupes</a:t>
            </a:r>
          </a:p>
          <a:p>
            <a:r>
              <a:rPr lang="fr-FR" sz="3200" dirty="0">
                <a:solidFill>
                  <a:schemeClr val="bg1"/>
                </a:solidFill>
              </a:rPr>
              <a:t>Désignation de personnes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E3E973-BF49-4B4C-F238-BCE11D9D6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42" y="3454782"/>
            <a:ext cx="3940203" cy="26160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6A6A1E-FB95-6CAC-268F-C3D82F0CD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74" y="4472500"/>
            <a:ext cx="2134861" cy="15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7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7F9105CC-0FE7-5644-5972-C364BA8C6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6290" r="11299" b="10938"/>
          <a:stretch/>
        </p:blipFill>
        <p:spPr>
          <a:xfrm>
            <a:off x="7514897" y="52551"/>
            <a:ext cx="4677103" cy="37876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9108CC6-D50E-CA60-E77B-02A9839076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1383C">
              <a:alpha val="73000"/>
            </a:srgbClr>
          </a:solidFill>
        </p:spPr>
        <p:txBody>
          <a:bodyPr/>
          <a:lstStyle/>
          <a:p>
            <a:r>
              <a:rPr lang="fr-FR" sz="4400" dirty="0">
                <a:solidFill>
                  <a:schemeClr val="bg1"/>
                </a:solidFill>
              </a:rPr>
              <a:t>Accessoires de jeu qui s’adaptent à la matière pour aider à apprendre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22650-8A5B-D948-8FD4-55285FE7D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027" y="2939722"/>
            <a:ext cx="3523593" cy="3345465"/>
          </a:xfrm>
          <a:solidFill>
            <a:srgbClr val="31383C">
              <a:alpha val="74000"/>
            </a:srgbClr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7 familles</a:t>
            </a:r>
          </a:p>
          <a:p>
            <a:r>
              <a:rPr lang="fr-FR" dirty="0">
                <a:solidFill>
                  <a:schemeClr val="bg1"/>
                </a:solidFill>
              </a:rPr>
              <a:t>Qui est-ce ?</a:t>
            </a:r>
          </a:p>
          <a:p>
            <a:r>
              <a:rPr lang="fr-FR" dirty="0">
                <a:solidFill>
                  <a:schemeClr val="bg1"/>
                </a:solidFill>
              </a:rPr>
              <a:t>Devine tête</a:t>
            </a:r>
          </a:p>
          <a:p>
            <a:r>
              <a:rPr lang="fr-FR" dirty="0">
                <a:solidFill>
                  <a:schemeClr val="bg1"/>
                </a:solidFill>
              </a:rPr>
              <a:t>Trivial </a:t>
            </a:r>
            <a:r>
              <a:rPr lang="fr-FR" dirty="0" err="1">
                <a:solidFill>
                  <a:schemeClr val="bg1"/>
                </a:solidFill>
              </a:rPr>
              <a:t>pursuit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Quizz</a:t>
            </a:r>
          </a:p>
          <a:p>
            <a:r>
              <a:rPr lang="fr-FR" dirty="0">
                <a:solidFill>
                  <a:schemeClr val="bg1"/>
                </a:solidFill>
              </a:rPr>
              <a:t>Course en relais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0F9597-D3B3-CAF2-8DEC-5688DC367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85" y="4162806"/>
            <a:ext cx="3154257" cy="7112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D561CBB-7029-DA6B-CE6B-D84F8E3C4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026" y="2587741"/>
            <a:ext cx="1905328" cy="10136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B6FA298-BD8C-7293-3E7A-E7AA42FF4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655" y="1924959"/>
            <a:ext cx="1781225" cy="13255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5EFA774-BD0A-4F84-E3B6-895667B90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623" y="4235900"/>
            <a:ext cx="1994657" cy="13255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9BB60D-48F3-9500-7C05-F28C719F1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785" y="1864710"/>
            <a:ext cx="1129885" cy="16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9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EE753DB-B18F-18D9-6622-7BA6A92D34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6290" r="11299" b="10938"/>
          <a:stretch/>
        </p:blipFill>
        <p:spPr>
          <a:xfrm>
            <a:off x="7514897" y="52551"/>
            <a:ext cx="4677103" cy="37876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9108CC6-D50E-CA60-E77B-02A9839076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1383C">
              <a:alpha val="74000"/>
            </a:srgbClr>
          </a:solidFill>
        </p:spPr>
        <p:txBody>
          <a:bodyPr/>
          <a:lstStyle/>
          <a:p>
            <a:r>
              <a:rPr lang="fr-FR" sz="4400" dirty="0">
                <a:solidFill>
                  <a:schemeClr val="bg1"/>
                </a:solidFill>
              </a:rPr>
              <a:t>Jeux conçus pour les sciences de gestion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22650-8A5B-D948-8FD4-55285FE7D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0471"/>
            <a:ext cx="8925910" cy="2504637"/>
          </a:xfrm>
          <a:solidFill>
            <a:srgbClr val="31383C">
              <a:alpha val="74000"/>
            </a:srgbClr>
          </a:solidFill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Simulation de gestion (en ligne ou en papier)</a:t>
            </a:r>
          </a:p>
          <a:p>
            <a:r>
              <a:rPr lang="fr-FR" sz="3200" dirty="0">
                <a:solidFill>
                  <a:schemeClr val="bg1"/>
                </a:solidFill>
              </a:rPr>
              <a:t>Jeu de plateau spécifique (banque de France, Marée Fraternelle)</a:t>
            </a:r>
          </a:p>
          <a:p>
            <a:r>
              <a:rPr lang="fr-FR" sz="3200" dirty="0">
                <a:solidFill>
                  <a:schemeClr val="bg1"/>
                </a:solidFill>
              </a:rPr>
              <a:t>Escape </a:t>
            </a:r>
            <a:r>
              <a:rPr lang="fr-FR" sz="3200" dirty="0" err="1">
                <a:solidFill>
                  <a:schemeClr val="bg1"/>
                </a:solidFill>
              </a:rPr>
              <a:t>game</a:t>
            </a:r>
            <a:r>
              <a:rPr lang="fr-FR" sz="3200" dirty="0">
                <a:solidFill>
                  <a:schemeClr val="bg1"/>
                </a:solidFill>
              </a:rPr>
              <a:t> (réel ou en ligne avec </a:t>
            </a:r>
            <a:r>
              <a:rPr lang="fr-FR" sz="3200" dirty="0" err="1">
                <a:solidFill>
                  <a:schemeClr val="bg1"/>
                </a:solidFill>
              </a:rPr>
              <a:t>Geniall’y</a:t>
            </a:r>
            <a:r>
              <a:rPr lang="fr-FR" sz="3200" dirty="0">
                <a:solidFill>
                  <a:schemeClr val="bg1"/>
                </a:solidFill>
              </a:rPr>
              <a:t>)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4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993F883-D017-88D2-4366-493D05C2A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6290" r="11299" b="10938"/>
          <a:stretch/>
        </p:blipFill>
        <p:spPr>
          <a:xfrm>
            <a:off x="7620001" y="-1971"/>
            <a:ext cx="4677103" cy="37876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70DC23-EA78-6B9E-22CA-10F641D92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697" y="1051034"/>
            <a:ext cx="8367986" cy="1450427"/>
          </a:xfrm>
          <a:solidFill>
            <a:srgbClr val="4A4F53">
              <a:alpha val="63000"/>
            </a:srgbClr>
          </a:solidFill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Quand je fais jouer les étudiants en sciences de gestion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8340D7-EE09-8EEA-A839-0DC3DA6B1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021" y="2785241"/>
            <a:ext cx="11579157" cy="3787665"/>
          </a:xfrm>
          <a:solidFill>
            <a:srgbClr val="4A4F53">
              <a:alpha val="65000"/>
            </a:srgbClr>
          </a:solidFill>
        </p:spPr>
        <p:txBody>
          <a:bodyPr>
            <a:normAutofit lnSpcReduction="10000"/>
          </a:bodyPr>
          <a:lstStyle/>
          <a:p>
            <a:pPr algn="l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découvrir</a:t>
            </a:r>
          </a:p>
          <a:p>
            <a:pPr algn="l"/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Pour aider à apprendre</a:t>
            </a:r>
          </a:p>
          <a:p>
            <a:pPr algn="l"/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Pour consolider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4119982-9101-D53E-797A-843FFAA3F2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" t="6845" r="87402" b="39967"/>
          <a:stretch/>
        </p:blipFill>
        <p:spPr>
          <a:xfrm>
            <a:off x="235962" y="207617"/>
            <a:ext cx="1681833" cy="16842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909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993F883-D017-88D2-4366-493D05C2A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6290" r="11299" b="10938"/>
          <a:stretch/>
        </p:blipFill>
        <p:spPr>
          <a:xfrm>
            <a:off x="7620001" y="-1971"/>
            <a:ext cx="4677103" cy="37876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70DC23-EA78-6B9E-22CA-10F641D92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697" y="1051034"/>
            <a:ext cx="8367986" cy="1450427"/>
          </a:xfrm>
          <a:solidFill>
            <a:srgbClr val="4A4F53">
              <a:alpha val="63000"/>
            </a:srgbClr>
          </a:solidFill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Quels sont les effets du jeu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8340D7-EE09-8EEA-A839-0DC3DA6B1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5186" y="4708634"/>
            <a:ext cx="2645365" cy="1450427"/>
          </a:xfrm>
          <a:solidFill>
            <a:srgbClr val="4A4F53">
              <a:alpha val="65000"/>
            </a:srgbClr>
          </a:solidFill>
        </p:spPr>
        <p:txBody>
          <a:bodyPr>
            <a:normAutofit/>
          </a:bodyPr>
          <a:lstStyle/>
          <a:p>
            <a:pPr algn="l"/>
            <a:r>
              <a:rPr lang="fr-F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Rapport à l’erreur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4119982-9101-D53E-797A-843FFAA3F2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" t="6845" r="87402" b="39967"/>
          <a:stretch/>
        </p:blipFill>
        <p:spPr>
          <a:xfrm>
            <a:off x="235962" y="207617"/>
            <a:ext cx="1681833" cy="1684245"/>
          </a:xfrm>
          <a:prstGeom prst="ellipse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F8B2EBE8-4E44-4DD2-DBE3-155704E173F6}"/>
              </a:ext>
            </a:extLst>
          </p:cNvPr>
          <p:cNvSpPr txBox="1">
            <a:spLocks/>
          </p:cNvSpPr>
          <p:nvPr/>
        </p:nvSpPr>
        <p:spPr>
          <a:xfrm>
            <a:off x="800851" y="3258207"/>
            <a:ext cx="2730625" cy="840827"/>
          </a:xfrm>
          <a:prstGeom prst="rect">
            <a:avLst/>
          </a:prstGeom>
          <a:solidFill>
            <a:srgbClr val="4A4F53">
              <a:alpha val="65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Plaisir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DDFF6411-9A62-F7A2-7844-72F21DB97482}"/>
              </a:ext>
            </a:extLst>
          </p:cNvPr>
          <p:cNvSpPr txBox="1">
            <a:spLocks/>
          </p:cNvSpPr>
          <p:nvPr/>
        </p:nvSpPr>
        <p:spPr>
          <a:xfrm>
            <a:off x="4201118" y="2953754"/>
            <a:ext cx="3365324" cy="950491"/>
          </a:xfrm>
          <a:prstGeom prst="rect">
            <a:avLst/>
          </a:prstGeom>
          <a:solidFill>
            <a:srgbClr val="4A4F53">
              <a:alpha val="65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Compétition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A1A6414-DED1-FF47-0ED7-F5D74D9C5F18}"/>
              </a:ext>
            </a:extLst>
          </p:cNvPr>
          <p:cNvSpPr txBox="1">
            <a:spLocks/>
          </p:cNvSpPr>
          <p:nvPr/>
        </p:nvSpPr>
        <p:spPr>
          <a:xfrm>
            <a:off x="1052617" y="5123792"/>
            <a:ext cx="2730625" cy="840133"/>
          </a:xfrm>
          <a:prstGeom prst="rect">
            <a:avLst/>
          </a:prstGeom>
          <a:solidFill>
            <a:srgbClr val="4A4F53">
              <a:alpha val="65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Solidarité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7FFF0547-9ED8-890A-530F-32549F1B15FA}"/>
              </a:ext>
            </a:extLst>
          </p:cNvPr>
          <p:cNvSpPr txBox="1">
            <a:spLocks/>
          </p:cNvSpPr>
          <p:nvPr/>
        </p:nvSpPr>
        <p:spPr>
          <a:xfrm>
            <a:off x="4561097" y="4513498"/>
            <a:ext cx="2645365" cy="1450427"/>
          </a:xfrm>
          <a:prstGeom prst="rect">
            <a:avLst/>
          </a:prstGeom>
          <a:solidFill>
            <a:srgbClr val="4A4F53">
              <a:alpha val="65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Prise de décision</a:t>
            </a:r>
          </a:p>
        </p:txBody>
      </p:sp>
    </p:spTree>
    <p:extLst>
      <p:ext uri="{BB962C8B-B14F-4D97-AF65-F5344CB8AC3E}">
        <p14:creationId xmlns:p14="http://schemas.microsoft.com/office/powerpoint/2010/main" val="9220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6" grpId="0" uiExpand="1" build="p" animBg="1"/>
      <p:bldP spid="8" grpId="0" uiExpand="1" build="p" animBg="1"/>
      <p:bldP spid="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993F883-D017-88D2-4366-493D05C2A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6290" r="11299" b="10938"/>
          <a:stretch/>
        </p:blipFill>
        <p:spPr>
          <a:xfrm>
            <a:off x="7620001" y="-1971"/>
            <a:ext cx="4677103" cy="37876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70DC23-EA78-6B9E-22CA-10F641D92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697" y="1051034"/>
            <a:ext cx="8367986" cy="1450427"/>
          </a:xfrm>
          <a:solidFill>
            <a:srgbClr val="4A4F53">
              <a:alpha val="63000"/>
            </a:srgbClr>
          </a:solidFill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Le rôle de l’enseignant ??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4119982-9101-D53E-797A-843FFAA3F2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" t="6845" r="87402" b="39967"/>
          <a:stretch/>
        </p:blipFill>
        <p:spPr>
          <a:xfrm>
            <a:off x="235962" y="207617"/>
            <a:ext cx="1681833" cy="1684245"/>
          </a:xfrm>
          <a:prstGeom prst="ellipse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F8B2EBE8-4E44-4DD2-DBE3-155704E173F6}"/>
              </a:ext>
            </a:extLst>
          </p:cNvPr>
          <p:cNvSpPr txBox="1">
            <a:spLocks/>
          </p:cNvSpPr>
          <p:nvPr/>
        </p:nvSpPr>
        <p:spPr>
          <a:xfrm>
            <a:off x="800851" y="3258207"/>
            <a:ext cx="2730625" cy="840827"/>
          </a:xfrm>
          <a:prstGeom prst="rect">
            <a:avLst/>
          </a:prstGeom>
          <a:solidFill>
            <a:srgbClr val="4A4F53">
              <a:alpha val="65000"/>
            </a:srgb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Conception du jeu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DDFF6411-9A62-F7A2-7844-72F21DB97482}"/>
              </a:ext>
            </a:extLst>
          </p:cNvPr>
          <p:cNvSpPr txBox="1">
            <a:spLocks/>
          </p:cNvSpPr>
          <p:nvPr/>
        </p:nvSpPr>
        <p:spPr>
          <a:xfrm>
            <a:off x="4201118" y="2953754"/>
            <a:ext cx="3365324" cy="950491"/>
          </a:xfrm>
          <a:prstGeom prst="rect">
            <a:avLst/>
          </a:prstGeom>
          <a:solidFill>
            <a:srgbClr val="4A4F53">
              <a:alpha val="65000"/>
            </a:srgb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place du jeu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A1A6414-DED1-FF47-0ED7-F5D74D9C5F18}"/>
              </a:ext>
            </a:extLst>
          </p:cNvPr>
          <p:cNvSpPr txBox="1">
            <a:spLocks/>
          </p:cNvSpPr>
          <p:nvPr/>
        </p:nvSpPr>
        <p:spPr>
          <a:xfrm>
            <a:off x="1052617" y="5123792"/>
            <a:ext cx="2730625" cy="840133"/>
          </a:xfrm>
          <a:prstGeom prst="rect">
            <a:avLst/>
          </a:prstGeom>
          <a:solidFill>
            <a:srgbClr val="4A4F53">
              <a:alpha val="65000"/>
            </a:srgb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du jeu ?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7FFF0547-9ED8-890A-530F-32549F1B15FA}"/>
              </a:ext>
            </a:extLst>
          </p:cNvPr>
          <p:cNvSpPr txBox="1">
            <a:spLocks/>
          </p:cNvSpPr>
          <p:nvPr/>
        </p:nvSpPr>
        <p:spPr>
          <a:xfrm>
            <a:off x="4673715" y="4629111"/>
            <a:ext cx="5686489" cy="1607387"/>
          </a:xfrm>
          <a:prstGeom prst="rect">
            <a:avLst/>
          </a:prstGeom>
          <a:solidFill>
            <a:srgbClr val="4A4F53">
              <a:alpha val="65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SYNTHÈSE DES APPRENTISSAGES</a:t>
            </a:r>
          </a:p>
        </p:txBody>
      </p:sp>
    </p:spTree>
    <p:extLst>
      <p:ext uri="{BB962C8B-B14F-4D97-AF65-F5344CB8AC3E}">
        <p14:creationId xmlns:p14="http://schemas.microsoft.com/office/powerpoint/2010/main" val="13890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  <p:bldP spid="8" grpId="0" uiExpand="1" build="p" animBg="1"/>
      <p:bldP spid="9" grpId="0" uiExpand="1" build="p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266</Words>
  <Application>Microsoft Office PowerPoint</Application>
  <PresentationFormat>Grand écran</PresentationFormat>
  <Paragraphs>54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Journée d’innovation pédagogique 26 juin 2023</vt:lpstr>
      <vt:lpstr>Le Jeu ?</vt:lpstr>
      <vt:lpstr>Comment je fais jouer les étudiants en sciences de gestion ?</vt:lpstr>
      <vt:lpstr>Accessoires de jeu pour ludifier une séance</vt:lpstr>
      <vt:lpstr>Accessoires de jeu qui s’adaptent à la matière pour aider à apprendre</vt:lpstr>
      <vt:lpstr>Jeux conçus pour les sciences de gestion</vt:lpstr>
      <vt:lpstr>Quand je fais jouer les étudiants en sciences de gestion ?</vt:lpstr>
      <vt:lpstr>Quels sont les effets du jeu ?</vt:lpstr>
      <vt:lpstr>Le rôle de l’enseignant 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d’innovation pédagogique 26 juin 2023</dc:title>
  <dc:creator>CAROLE GRILLET</dc:creator>
  <cp:lastModifiedBy>CAROLE GRILLET</cp:lastModifiedBy>
  <cp:revision>2</cp:revision>
  <cp:lastPrinted>2023-06-25T17:22:18Z</cp:lastPrinted>
  <dcterms:created xsi:type="dcterms:W3CDTF">2023-06-25T16:40:54Z</dcterms:created>
  <dcterms:modified xsi:type="dcterms:W3CDTF">2023-06-25T21:22:52Z</dcterms:modified>
</cp:coreProperties>
</file>