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67" r:id="rId3"/>
    <p:sldId id="268" r:id="rId4"/>
    <p:sldId id="288" r:id="rId5"/>
    <p:sldId id="295" r:id="rId6"/>
    <p:sldId id="269" r:id="rId7"/>
    <p:sldId id="294" r:id="rId8"/>
    <p:sldId id="270" r:id="rId9"/>
    <p:sldId id="296" r:id="rId10"/>
    <p:sldId id="271" r:id="rId11"/>
    <p:sldId id="291" r:id="rId12"/>
    <p:sldId id="272" r:id="rId13"/>
    <p:sldId id="278" r:id="rId14"/>
    <p:sldId id="273" r:id="rId15"/>
    <p:sldId id="274" r:id="rId16"/>
    <p:sldId id="292" r:id="rId17"/>
    <p:sldId id="275" r:id="rId18"/>
    <p:sldId id="279" r:id="rId19"/>
    <p:sldId id="280" r:id="rId20"/>
    <p:sldId id="281" r:id="rId21"/>
    <p:sldId id="287" r:id="rId22"/>
    <p:sldId id="290" r:id="rId23"/>
    <p:sldId id="285" r:id="rId24"/>
    <p:sldId id="277" r:id="rId25"/>
    <p:sldId id="284" r:id="rId26"/>
    <p:sldId id="282" r:id="rId27"/>
    <p:sldId id="286" r:id="rId28"/>
    <p:sldId id="276" r:id="rId29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63E4"/>
    <a:srgbClr val="F4E742"/>
    <a:srgbClr val="F4F4F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7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6D6678-419E-7D47-9230-EB5E40E960B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295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5B7049-15EB-A244-AD75-63B2DD6DA00E}" type="slidenum">
              <a:rPr lang="fr-FR"/>
              <a:pPr/>
              <a:t>1</a:t>
            </a:fld>
            <a:endParaRPr lang="fr-FR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08860-024D-7F42-B781-12D9B03A8384}" type="slidenum">
              <a:rPr lang="fr-FR"/>
              <a:pPr/>
              <a:t>11</a:t>
            </a:fld>
            <a:endParaRPr lang="fr-FR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E8DFBD-BC64-3C44-B98E-72280E999D56}" type="slidenum">
              <a:rPr lang="fr-FR"/>
              <a:pPr/>
              <a:t>12</a:t>
            </a:fld>
            <a:endParaRPr lang="fr-FR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A5502E-6C86-B943-BDF9-F680FFAFA82E}" type="slidenum">
              <a:rPr lang="fr-FR"/>
              <a:pPr/>
              <a:t>13</a:t>
            </a:fld>
            <a:endParaRPr lang="fr-FR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69E78B-8EE2-8643-9C51-16297E9D6D63}" type="slidenum">
              <a:rPr lang="fr-FR"/>
              <a:pPr/>
              <a:t>14</a:t>
            </a:fld>
            <a:endParaRPr lang="fr-FR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EFF5E-AEA6-8C4D-91B4-142E79F32F30}" type="slidenum">
              <a:rPr lang="fr-FR"/>
              <a:pPr/>
              <a:t>15</a:t>
            </a:fld>
            <a:endParaRPr lang="fr-FR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976E2-793F-B644-8C0A-28EA31CBAA92}" type="slidenum">
              <a:rPr lang="fr-FR"/>
              <a:pPr/>
              <a:t>16</a:t>
            </a:fld>
            <a:endParaRPr lang="fr-FR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4B0E3A-C32B-FF41-8CBA-E89305F7C978}" type="slidenum">
              <a:rPr lang="fr-FR"/>
              <a:pPr/>
              <a:t>17</a:t>
            </a:fld>
            <a:endParaRPr lang="fr-FR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75A71-D8BB-DC4A-A0F4-1F8FB0247304}" type="slidenum">
              <a:rPr lang="fr-FR"/>
              <a:pPr/>
              <a:t>18</a:t>
            </a:fld>
            <a:endParaRPr lang="fr-FR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EA6D8-40DA-F541-8D47-ADAA1593EE97}" type="slidenum">
              <a:rPr lang="fr-FR"/>
              <a:pPr/>
              <a:t>19</a:t>
            </a:fld>
            <a:endParaRPr lang="fr-FR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A1CF7E-837E-3D47-9E74-10ABCE7F0E98}" type="slidenum">
              <a:rPr lang="fr-FR"/>
              <a:pPr/>
              <a:t>20</a:t>
            </a:fld>
            <a:endParaRPr lang="fr-FR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3D76CC-70FD-944C-AD1A-3BE5597E31BE}" type="slidenum">
              <a:rPr lang="fr-FR"/>
              <a:pPr/>
              <a:t>2</a:t>
            </a:fld>
            <a:endParaRPr lang="fr-FR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E050B7-3E38-E045-A8D4-8C8A9606C5EE}" type="slidenum">
              <a:rPr lang="fr-FR"/>
              <a:pPr/>
              <a:t>21</a:t>
            </a:fld>
            <a:endParaRPr lang="fr-FR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11BA06-5B89-164D-8106-9426615ED43B}" type="slidenum">
              <a:rPr lang="fr-FR"/>
              <a:pPr/>
              <a:t>22</a:t>
            </a:fld>
            <a:endParaRPr lang="fr-FR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181247-9B96-6641-A2C5-A8C3AA1CC3C4}" type="slidenum">
              <a:rPr lang="fr-FR"/>
              <a:pPr/>
              <a:t>23</a:t>
            </a:fld>
            <a:endParaRPr lang="fr-FR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9383A-6B48-BC41-B475-975FA41C303C}" type="slidenum">
              <a:rPr lang="fr-FR"/>
              <a:pPr/>
              <a:t>24</a:t>
            </a:fld>
            <a:endParaRPr lang="fr-FR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B5FC41-0DEF-7F4D-901E-5E61F07AAC40}" type="slidenum">
              <a:rPr lang="fr-FR"/>
              <a:pPr/>
              <a:t>25</a:t>
            </a:fld>
            <a:endParaRPr lang="fr-FR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B671CA-BA18-6845-B9AE-EE2F2BE39A2C}" type="slidenum">
              <a:rPr lang="fr-FR"/>
              <a:pPr/>
              <a:t>26</a:t>
            </a:fld>
            <a:endParaRPr lang="fr-FR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4C0D70-C25F-2A44-B883-91B723ADFBC1}" type="slidenum">
              <a:rPr lang="fr-FR"/>
              <a:pPr/>
              <a:t>27</a:t>
            </a:fld>
            <a:endParaRPr lang="fr-FR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BBB73-D979-3043-AADF-A18A500AAF19}" type="slidenum">
              <a:rPr lang="fr-FR"/>
              <a:pPr/>
              <a:t>28</a:t>
            </a:fld>
            <a:endParaRPr lang="fr-FR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3EA0C4-0B11-9042-851B-A1DD3517D307}" type="slidenum">
              <a:rPr lang="fr-FR"/>
              <a:pPr/>
              <a:t>3</a:t>
            </a:fld>
            <a:endParaRPr lang="fr-FR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482981-C140-A64F-B0CF-D5046BE81FB0}" type="slidenum">
              <a:rPr lang="fr-FR"/>
              <a:pPr/>
              <a:t>4</a:t>
            </a:fld>
            <a:endParaRPr lang="fr-FR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3EDABB-8EA5-E44E-B373-467BC34962E7}" type="slidenum">
              <a:rPr lang="fr-FR"/>
              <a:pPr/>
              <a:t>5</a:t>
            </a:fld>
            <a:endParaRPr lang="fr-FR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AE2F18-F8D3-D640-BEE9-862FE37F63BE}" type="slidenum">
              <a:rPr lang="fr-FR"/>
              <a:pPr/>
              <a:t>6</a:t>
            </a:fld>
            <a:endParaRPr lang="fr-FR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9ED23-7626-7841-AA94-164C5CD1B835}" type="slidenum">
              <a:rPr lang="fr-FR"/>
              <a:pPr/>
              <a:t>7</a:t>
            </a:fld>
            <a:endParaRPr lang="fr-FR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F08587-4F50-124C-A188-27C862F5767B}" type="slidenum">
              <a:rPr lang="fr-FR"/>
              <a:pPr/>
              <a:t>8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E3E56-445C-5444-82F2-619CEF0507DA}" type="slidenum">
              <a:rPr lang="fr-FR"/>
              <a:pPr/>
              <a:t>10</a:t>
            </a:fld>
            <a:endParaRPr lang="fr-FR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FAE6C-AB40-D940-9F79-1B1C12110A1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07FFA-9404-334A-A553-DE64D15B673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4F12C-8B2E-894C-A876-DAC19173ECA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4AB46-D3FD-3A4E-A8DB-CBD759673A6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BE0CE-4E9F-2F44-8C14-A9F65585E85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3A2B4-63C4-B64B-882C-7EC9E7170B8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27813-75F1-6840-AAD1-39079E18A8C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F70856-83C2-A04F-8301-9E25BDB3469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779A6E-2205-3048-B029-D59C054A0C6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FC781-48C8-3046-8105-52B2EDEE0B7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076B4-6FF1-6543-895F-23CAD2930D9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A82B7E-C800-B346-95D4-1E78190D9E42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676400"/>
            <a:ext cx="8229600" cy="1143000"/>
          </a:xfrm>
          <a:noFill/>
          <a:ln w="762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fr-FR" sz="5400" b="1" dirty="0">
                <a:solidFill>
                  <a:srgbClr val="000000"/>
                </a:solidFill>
              </a:rPr>
              <a:t>La carte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276600"/>
            <a:ext cx="7696200" cy="23622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fr-FR" sz="4000" dirty="0">
                <a:solidFill>
                  <a:srgbClr val="000000"/>
                </a:solidFill>
              </a:rPr>
              <a:t>Un support « construit » </a:t>
            </a:r>
          </a:p>
          <a:p>
            <a:pPr eaLnBrk="1" hangingPunct="1">
              <a:lnSpc>
                <a:spcPct val="150000"/>
              </a:lnSpc>
            </a:pPr>
            <a:r>
              <a:rPr lang="fr-FR" sz="4000" dirty="0">
                <a:solidFill>
                  <a:srgbClr val="000000"/>
                </a:solidFill>
              </a:rPr>
              <a:t>à lire et à construire</a:t>
            </a:r>
            <a:endParaRPr lang="fr-F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800100" y="547688"/>
            <a:ext cx="576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rgbClr val="000000"/>
                </a:solidFill>
              </a:rPr>
              <a:t>• Les cartes de repérage (ou analytiques)</a:t>
            </a:r>
          </a:p>
        </p:txBody>
      </p:sp>
      <p:pic>
        <p:nvPicPr>
          <p:cNvPr id="30722" name="Picture 3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066800"/>
            <a:ext cx="6934200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595313" y="6096000"/>
            <a:ext cx="81740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Ex : la carte topographique IGN série Bleue 1/25000e de Ch</a:t>
            </a:r>
            <a:r>
              <a:rPr lang="fr-FR" altLang="ja-JP" sz="2000">
                <a:solidFill>
                  <a:srgbClr val="000000"/>
                </a:solidFill>
              </a:rPr>
              <a:t>âteauroux</a:t>
            </a:r>
            <a:endParaRPr lang="fr-FR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PlanIssoudun200-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6788" y="76200"/>
            <a:ext cx="6831012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5" descr="CarteLangRoussRVB1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821113"/>
            <a:ext cx="3730625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3863975" y="6173788"/>
            <a:ext cx="330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rgbClr val="000000"/>
                </a:solidFill>
              </a:rPr>
              <a:t>La carte de localisation</a:t>
            </a:r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949325" y="22860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rgbClr val="000000"/>
                </a:solidFill>
              </a:rPr>
              <a:t>Le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652463" y="296863"/>
            <a:ext cx="352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rgbClr val="000000"/>
                </a:solidFill>
              </a:rPr>
              <a:t>• Les cartes thématiques</a:t>
            </a:r>
          </a:p>
        </p:txBody>
      </p:sp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1314450" y="1524000"/>
            <a:ext cx="5386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rgbClr val="000000"/>
                </a:solidFill>
              </a:rPr>
              <a:t>* Les cartes thématiques quantitatives</a:t>
            </a:r>
          </a:p>
        </p:txBody>
      </p:sp>
      <p:pic>
        <p:nvPicPr>
          <p:cNvPr id="34819" name="Picture 4" descr="FrVéloBrunet90Cart-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133600"/>
            <a:ext cx="8583613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488950" y="908050"/>
            <a:ext cx="876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rgbClr val="000000"/>
                </a:solidFill>
              </a:rPr>
              <a:t>Sélection et représentation d</a:t>
            </a:r>
            <a:r>
              <a:rPr lang="ja-JP" altLang="fr-FR">
                <a:solidFill>
                  <a:srgbClr val="000000"/>
                </a:solidFill>
              </a:rPr>
              <a:t>’</a:t>
            </a:r>
            <a:r>
              <a:rPr lang="fr-FR" altLang="ja-JP">
                <a:solidFill>
                  <a:srgbClr val="000000"/>
                </a:solidFill>
              </a:rPr>
              <a:t>un thème type de renseignement</a:t>
            </a:r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AnamorphBrunet90Cart-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52400"/>
            <a:ext cx="3556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304800" y="304800"/>
            <a:ext cx="4564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rgbClr val="000000"/>
                </a:solidFill>
              </a:rPr>
              <a:t>La carte thématique quantitative</a:t>
            </a:r>
          </a:p>
          <a:p>
            <a:r>
              <a:rPr lang="fr-FR">
                <a:solidFill>
                  <a:srgbClr val="000000"/>
                </a:solidFill>
              </a:rPr>
              <a:t> par anamorphose</a:t>
            </a:r>
          </a:p>
        </p:txBody>
      </p:sp>
      <p:pic>
        <p:nvPicPr>
          <p:cNvPr id="36867" name="Picture 5" descr="PlanisphèreAnamorphPopMondHat2004-1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430588"/>
            <a:ext cx="5943600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rte50PremièresUsinesFrancaises_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477" y="685800"/>
            <a:ext cx="7609523" cy="61722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6324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fr-FR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* Les </a:t>
            </a:r>
            <a:r>
              <a:rPr lang="fr-FR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cartes thématiques</a:t>
            </a:r>
          </a:p>
          <a:p>
            <a:pPr>
              <a:defRPr/>
            </a:pPr>
            <a:r>
              <a:rPr lang="fr-FR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qualitatives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524000" y="6150114"/>
            <a:ext cx="415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0000"/>
                </a:solidFill>
              </a:rPr>
              <a:t>Les 50 plus grandes usines françaises en 2012</a:t>
            </a:r>
            <a:endParaRPr lang="fr-FR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152400" y="228600"/>
            <a:ext cx="8486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rgbClr val="000000"/>
                </a:solidFill>
              </a:rPr>
              <a:t>• Les cartes de synthèse (« modélisées », « schématiques »)</a:t>
            </a:r>
          </a:p>
        </p:txBody>
      </p:sp>
      <p:pic>
        <p:nvPicPr>
          <p:cNvPr id="40962" name="Picture 5" descr="CarteOrgEspEur150RV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0"/>
            <a:ext cx="387826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6"/>
          <p:cNvSpPr>
            <a:spLocks noChangeArrowheads="1"/>
          </p:cNvSpPr>
          <p:nvPr/>
        </p:nvSpPr>
        <p:spPr bwMode="auto">
          <a:xfrm>
            <a:off x="4800600" y="2459038"/>
            <a:ext cx="4038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rgbClr val="000000"/>
                </a:solidFill>
              </a:rPr>
              <a:t>Aboutisssement d</a:t>
            </a:r>
            <a:r>
              <a:rPr lang="ja-JP" altLang="fr-FR">
                <a:solidFill>
                  <a:srgbClr val="000000"/>
                </a:solidFill>
              </a:rPr>
              <a:t>’</a:t>
            </a:r>
            <a:r>
              <a:rPr lang="fr-FR" altLang="ja-JP">
                <a:solidFill>
                  <a:srgbClr val="000000"/>
                </a:solidFill>
              </a:rPr>
              <a:t>une recherche ou d</a:t>
            </a:r>
            <a:r>
              <a:rPr lang="ja-JP" altLang="fr-FR">
                <a:solidFill>
                  <a:srgbClr val="000000"/>
                </a:solidFill>
              </a:rPr>
              <a:t>’</a:t>
            </a:r>
            <a:r>
              <a:rPr lang="fr-FR" altLang="ja-JP">
                <a:solidFill>
                  <a:srgbClr val="000000"/>
                </a:solidFill>
              </a:rPr>
              <a:t>une démonstration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419600" y="6027003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0000"/>
                </a:solidFill>
              </a:rPr>
              <a:t>Carte de l’organisation spatiale européenne</a:t>
            </a:r>
            <a:endParaRPr lang="fr-FR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0" y="228600"/>
            <a:ext cx="58642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• Les cartes en </a:t>
            </a:r>
            <a:r>
              <a:rPr lang="fr-FR" dirty="0" smtClean="0">
                <a:solidFill>
                  <a:srgbClr val="000000"/>
                </a:solidFill>
              </a:rPr>
              <a:t>histoire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(ou cartes historiques) : un cas spécifique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43010" name="Picture 3" descr="CarteGrdDécouMagnard2e05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1063"/>
            <a:ext cx="6477000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4" descr="CarteRenaissaMagnard2e051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5338" y="0"/>
            <a:ext cx="326866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609600" y="719138"/>
            <a:ext cx="64119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</a:rPr>
              <a:t>4. </a:t>
            </a:r>
            <a:r>
              <a:rPr lang="fr-FR" sz="2800" u="sng" dirty="0">
                <a:solidFill>
                  <a:srgbClr val="000000"/>
                </a:solidFill>
              </a:rPr>
              <a:t>La carte : une édification en 2 étapes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762000" y="1905000"/>
            <a:ext cx="792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La carte présente une </a:t>
            </a:r>
            <a:r>
              <a:rPr lang="fr-FR" b="1" dirty="0">
                <a:solidFill>
                  <a:srgbClr val="CCFFCC"/>
                </a:solidFill>
              </a:rPr>
              <a:t>façade</a:t>
            </a:r>
            <a:r>
              <a:rPr lang="fr-FR" dirty="0">
                <a:solidFill>
                  <a:srgbClr val="000000"/>
                </a:solidFill>
              </a:rPr>
              <a:t> cachant une </a:t>
            </a:r>
            <a:r>
              <a:rPr lang="fr-FR" b="1" dirty="0">
                <a:solidFill>
                  <a:srgbClr val="FFFF00"/>
                </a:solidFill>
              </a:rPr>
              <a:t>construction</a:t>
            </a:r>
            <a:r>
              <a:rPr lang="fr-FR" dirty="0">
                <a:solidFill>
                  <a:srgbClr val="000000"/>
                </a:solidFill>
              </a:rPr>
              <a:t> car elle est </a:t>
            </a:r>
            <a:r>
              <a:rPr lang="fr-FR" b="1" dirty="0">
                <a:solidFill>
                  <a:srgbClr val="000000"/>
                </a:solidFill>
              </a:rPr>
              <a:t>fabriquée en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b="1" dirty="0">
                <a:solidFill>
                  <a:srgbClr val="000000"/>
                </a:solidFill>
              </a:rPr>
              <a:t>deux étapes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157288" y="3232150"/>
            <a:ext cx="74533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fr-FR" dirty="0">
                <a:solidFill>
                  <a:srgbClr val="000000"/>
                </a:solidFill>
              </a:rPr>
              <a:t>Elle comporte une </a:t>
            </a:r>
            <a:r>
              <a:rPr lang="fr-FR" b="1" dirty="0">
                <a:solidFill>
                  <a:srgbClr val="FFFF00"/>
                </a:solidFill>
              </a:rPr>
              <a:t>architecture interne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>
                <a:solidFill>
                  <a:srgbClr val="000000"/>
                </a:solidFill>
              </a:rPr>
              <a:t>liées aux différents choix du cartographe à partir des données de base dont il dispose (ex : choix des seuils et du nombre de groupes)</a:t>
            </a:r>
          </a:p>
          <a:p>
            <a:pPr marL="457200" indent="-457200">
              <a:buFontTx/>
              <a:buAutoNum type="alphaLcParenR"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136650" y="4953000"/>
            <a:ext cx="7473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b) Elle possède un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b="1" dirty="0">
                <a:solidFill>
                  <a:srgbClr val="CCFFCC"/>
                </a:solidFill>
              </a:rPr>
              <a:t>habillage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>
                <a:solidFill>
                  <a:srgbClr val="000000"/>
                </a:solidFill>
              </a:rPr>
              <a:t>(choix des figurés) déterminé par le cartographe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  <p:bldP spid="337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6629400" y="977900"/>
            <a:ext cx="2438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L</a:t>
            </a:r>
            <a:r>
              <a:rPr lang="ja-JP" altLang="fr-FR" dirty="0">
                <a:solidFill>
                  <a:srgbClr val="000000"/>
                </a:solidFill>
              </a:rPr>
              <a:t>’</a:t>
            </a:r>
            <a:r>
              <a:rPr lang="fr-FR" altLang="ja-JP" dirty="0">
                <a:solidFill>
                  <a:srgbClr val="000000"/>
                </a:solidFill>
              </a:rPr>
              <a:t>importance de la « </a:t>
            </a:r>
            <a:r>
              <a:rPr lang="fr-FR" altLang="ja-JP" b="1" dirty="0">
                <a:solidFill>
                  <a:srgbClr val="CCFFCC"/>
                </a:solidFill>
              </a:rPr>
              <a:t>façade</a:t>
            </a:r>
            <a:r>
              <a:rPr lang="fr-FR" altLang="ja-JP" dirty="0">
                <a:solidFill>
                  <a:srgbClr val="000000"/>
                </a:solidFill>
              </a:rPr>
              <a:t> » :</a:t>
            </a:r>
          </a:p>
          <a:p>
            <a:r>
              <a:rPr lang="fr-FR" dirty="0">
                <a:solidFill>
                  <a:srgbClr val="000000"/>
                </a:solidFill>
              </a:rPr>
              <a:t>la carte doit </a:t>
            </a:r>
            <a:r>
              <a:rPr lang="fr-FR" altLang="ja-JP" dirty="0">
                <a:solidFill>
                  <a:srgbClr val="000000"/>
                </a:solidFill>
              </a:rPr>
              <a:t>être </a:t>
            </a:r>
            <a:r>
              <a:rPr lang="fr-FR" dirty="0">
                <a:solidFill>
                  <a:srgbClr val="000000"/>
                </a:solidFill>
              </a:rPr>
              <a:t>à voir et avant d</a:t>
            </a:r>
            <a:r>
              <a:rPr lang="ja-JP" altLang="fr-FR" dirty="0">
                <a:solidFill>
                  <a:srgbClr val="000000"/>
                </a:solidFill>
              </a:rPr>
              <a:t>’</a:t>
            </a:r>
            <a:r>
              <a:rPr lang="fr-FR" altLang="ja-JP" dirty="0">
                <a:solidFill>
                  <a:srgbClr val="000000"/>
                </a:solidFill>
              </a:rPr>
              <a:t>être à lire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47106" name="Picture 4" descr="AvoirAlireBertinBeaubourg80-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" y="76200"/>
            <a:ext cx="6572250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5" descr="BerryEconomBeaubourg80-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5338" y="3805238"/>
            <a:ext cx="3116262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CompFigurésBeaubourg80-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22400"/>
            <a:ext cx="89154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304800" y="50292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Autre exemple de « </a:t>
            </a:r>
            <a:r>
              <a:rPr lang="fr-FR" b="1" dirty="0">
                <a:solidFill>
                  <a:srgbClr val="CCFFCC"/>
                </a:solidFill>
              </a:rPr>
              <a:t>façades</a:t>
            </a:r>
            <a:r>
              <a:rPr lang="fr-FR" dirty="0">
                <a:solidFill>
                  <a:srgbClr val="000000"/>
                </a:solidFill>
              </a:rPr>
              <a:t> » différentes en fonction du choix des figurés : la carte seulement à lire et la carte à voir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CarteEvry-Melun1_25-RVB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76200"/>
            <a:ext cx="4973638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533400" y="304800"/>
            <a:ext cx="3048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</a:rPr>
              <a:t>1. </a:t>
            </a:r>
            <a:r>
              <a:rPr lang="fr-FR" sz="2800" u="sng" dirty="0">
                <a:solidFill>
                  <a:srgbClr val="000000"/>
                </a:solidFill>
              </a:rPr>
              <a:t>Les éléments de la carte</a:t>
            </a:r>
            <a:endParaRPr lang="fr-FR" u="sng" dirty="0">
              <a:solidFill>
                <a:srgbClr val="000000"/>
              </a:solidFill>
            </a:endParaRPr>
          </a:p>
        </p:txBody>
      </p:sp>
      <p:pic>
        <p:nvPicPr>
          <p:cNvPr id="16387" name="Picture 6" descr="Etiolles_Paris_Evry150RV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976563"/>
            <a:ext cx="2451100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9" descr="EtiollesPhotos96RV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4324350"/>
            <a:ext cx="36576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Line 10"/>
          <p:cNvSpPr>
            <a:spLocks noChangeShapeType="1"/>
          </p:cNvSpPr>
          <p:nvPr/>
        </p:nvSpPr>
        <p:spPr bwMode="auto">
          <a:xfrm flipV="1">
            <a:off x="5334000" y="990600"/>
            <a:ext cx="1143000" cy="4038600"/>
          </a:xfrm>
          <a:prstGeom prst="line">
            <a:avLst/>
          </a:prstGeom>
          <a:noFill/>
          <a:ln w="38100">
            <a:solidFill>
              <a:srgbClr val="F4E74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0" name="Line 11"/>
          <p:cNvSpPr>
            <a:spLocks noChangeShapeType="1"/>
          </p:cNvSpPr>
          <p:nvPr/>
        </p:nvSpPr>
        <p:spPr bwMode="auto">
          <a:xfrm flipH="1">
            <a:off x="2057400" y="4267200"/>
            <a:ext cx="2133600" cy="1295400"/>
          </a:xfrm>
          <a:prstGeom prst="line">
            <a:avLst/>
          </a:prstGeom>
          <a:noFill/>
          <a:ln w="38100">
            <a:solidFill>
              <a:srgbClr val="F4E74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CompFigurésBrunet90Cart-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5838" y="0"/>
            <a:ext cx="5222875" cy="68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515938" y="1357313"/>
            <a:ext cx="29892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Du côté de la </a:t>
            </a:r>
            <a:r>
              <a:rPr lang="fr-FR" b="1" dirty="0">
                <a:solidFill>
                  <a:srgbClr val="CCFFCC"/>
                </a:solidFill>
              </a:rPr>
              <a:t>construction</a:t>
            </a:r>
            <a:r>
              <a:rPr lang="fr-FR" dirty="0">
                <a:solidFill>
                  <a:srgbClr val="000000"/>
                </a:solidFill>
              </a:rPr>
              <a:t>, c’est-à-dire de </a:t>
            </a:r>
            <a:r>
              <a:rPr lang="fr-FR" b="1" dirty="0">
                <a:solidFill>
                  <a:srgbClr val="CCFFCC"/>
                </a:solidFill>
              </a:rPr>
              <a:t>l’architecture interne</a:t>
            </a:r>
            <a:r>
              <a:rPr lang="fr-FR" dirty="0">
                <a:solidFill>
                  <a:srgbClr val="000000"/>
                </a:solidFill>
              </a:rPr>
              <a:t>, le choix des seuils et du nombre de classes peut faire varier l</a:t>
            </a:r>
            <a:r>
              <a:rPr lang="ja-JP" altLang="fr-FR" dirty="0">
                <a:solidFill>
                  <a:srgbClr val="000000"/>
                </a:solidFill>
              </a:rPr>
              <a:t>’</a:t>
            </a:r>
            <a:r>
              <a:rPr lang="fr-FR" altLang="ja-JP" dirty="0">
                <a:solidFill>
                  <a:srgbClr val="000000"/>
                </a:solidFill>
              </a:rPr>
              <a:t>analyse du lecteur.</a:t>
            </a:r>
            <a:endParaRPr lang="fr-F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ChangeArrowheads="1"/>
          </p:cNvSpPr>
          <p:nvPr/>
        </p:nvSpPr>
        <p:spPr bwMode="auto">
          <a:xfrm>
            <a:off x="304800" y="228600"/>
            <a:ext cx="8426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La carte offre aussi un point de vue (souvent </a:t>
            </a:r>
            <a:r>
              <a:rPr lang="fr-FR" dirty="0" err="1">
                <a:solidFill>
                  <a:srgbClr val="000000"/>
                </a:solidFill>
              </a:rPr>
              <a:t>européocentré</a:t>
            </a:r>
            <a:r>
              <a:rPr lang="fr-FR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53250" name="Picture 3" descr="PacifiqueBrunet90Cart-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135438"/>
            <a:ext cx="621347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4" descr="PlanisphèrevuePacifMagnard6e-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763588"/>
            <a:ext cx="5105400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ChangeArrowheads="1"/>
          </p:cNvSpPr>
          <p:nvPr/>
        </p:nvSpPr>
        <p:spPr bwMode="auto">
          <a:xfrm>
            <a:off x="327025" y="44450"/>
            <a:ext cx="8002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rgbClr val="000000"/>
                </a:solidFill>
              </a:rPr>
              <a:t>La carte a souvent été lié au pouvoir : le cas de la France</a:t>
            </a:r>
          </a:p>
        </p:txBody>
      </p:sp>
      <p:pic>
        <p:nvPicPr>
          <p:cNvPr id="55298" name="Picture 3" descr="6CartesTopoFranceEncyUniv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150"/>
            <a:ext cx="6016625" cy="604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4" descr="LégCartesTopoFranceEncyUniv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7575" y="692150"/>
            <a:ext cx="31464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ZoneTexte 1"/>
          <p:cNvSpPr txBox="1">
            <a:spLocks noChangeArrowheads="1"/>
          </p:cNvSpPr>
          <p:nvPr/>
        </p:nvSpPr>
        <p:spPr bwMode="auto">
          <a:xfrm>
            <a:off x="6011863" y="5300663"/>
            <a:ext cx="31321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rgbClr val="000000"/>
                </a:solidFill>
              </a:rPr>
              <a:t>Cartes de Cassini sous Louis XIV</a:t>
            </a:r>
          </a:p>
          <a:p>
            <a:r>
              <a:rPr lang="fr-FR">
                <a:solidFill>
                  <a:srgbClr val="000000"/>
                </a:solidFill>
              </a:rPr>
              <a:t>Cartes d’état major au XIXème siècle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GravPartPolBeaubourg80-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52400"/>
            <a:ext cx="6172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152400" y="433388"/>
            <a:ext cx="2384425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La carte et le pouvoir politique : souvent une fonction symbolique,</a:t>
            </a:r>
          </a:p>
          <a:p>
            <a:r>
              <a:rPr lang="fr-FR" dirty="0">
                <a:solidFill>
                  <a:srgbClr val="000000"/>
                </a:solidFill>
              </a:rPr>
              <a:t>Ici le partage de la Pologne entre les souverains russe, prussien et autrichien à la fin du XVIIIe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ChangeArrowheads="1"/>
          </p:cNvSpPr>
          <p:nvPr/>
        </p:nvSpPr>
        <p:spPr bwMode="auto">
          <a:xfrm>
            <a:off x="304800" y="228600"/>
            <a:ext cx="521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rgbClr val="000000"/>
                </a:solidFill>
              </a:rPr>
              <a:t>La carte au service de la propagande</a:t>
            </a:r>
          </a:p>
        </p:txBody>
      </p:sp>
      <p:pic>
        <p:nvPicPr>
          <p:cNvPr id="59394" name="Picture 4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685800"/>
            <a:ext cx="47879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6" descr="PhotCartNaziBeaubourg80-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13" y="3352800"/>
            <a:ext cx="4230687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Rectangle 7"/>
          <p:cNvSpPr>
            <a:spLocks noChangeArrowheads="1"/>
          </p:cNvSpPr>
          <p:nvPr/>
        </p:nvSpPr>
        <p:spPr bwMode="auto">
          <a:xfrm>
            <a:off x="4267200" y="6003925"/>
            <a:ext cx="487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Carte de la « Grande Allemagne » à Graz (Autriche) après l</a:t>
            </a:r>
            <a:r>
              <a:rPr lang="ja-JP" altLang="fr-FR" sz="2000">
                <a:solidFill>
                  <a:srgbClr val="000000"/>
                </a:solidFill>
              </a:rPr>
              <a:t>’</a:t>
            </a:r>
            <a:r>
              <a:rPr lang="fr-FR" altLang="ja-JP" sz="2000">
                <a:solidFill>
                  <a:srgbClr val="000000"/>
                </a:solidFill>
              </a:rPr>
              <a:t>Anschluss en 1938</a:t>
            </a:r>
            <a:endParaRPr lang="fr-FR" sz="2000">
              <a:solidFill>
                <a:srgbClr val="000000"/>
              </a:solidFill>
            </a:endParaRPr>
          </a:p>
        </p:txBody>
      </p:sp>
      <p:sp>
        <p:nvSpPr>
          <p:cNvPr id="59397" name="Rectangle 8"/>
          <p:cNvSpPr>
            <a:spLocks noChangeArrowheads="1"/>
          </p:cNvSpPr>
          <p:nvPr/>
        </p:nvSpPr>
        <p:spPr bwMode="auto">
          <a:xfrm>
            <a:off x="-76200" y="990600"/>
            <a:ext cx="4343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fr-FR" sz="2000">
                <a:solidFill>
                  <a:srgbClr val="000000"/>
                </a:solidFill>
              </a:rPr>
              <a:t>La Tchécoslovaquie menace l</a:t>
            </a:r>
            <a:r>
              <a:rPr lang="ja-JP" altLang="fr-FR" sz="2000">
                <a:solidFill>
                  <a:srgbClr val="000000"/>
                </a:solidFill>
              </a:rPr>
              <a:t>’</a:t>
            </a:r>
            <a:r>
              <a:rPr lang="fr-FR" altLang="ja-JP" sz="2000">
                <a:solidFill>
                  <a:srgbClr val="000000"/>
                </a:solidFill>
              </a:rPr>
              <a:t>Allemagne (nazie) en 1934, préparation des esprits aux exigences hitlériennes formulées à Munich en 1938</a:t>
            </a:r>
            <a:endParaRPr lang="fr-FR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EthniesUSABrunet90Cart-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8" y="1066800"/>
            <a:ext cx="434816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3" descr="PbMesureBrunet90Cart-1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27238"/>
            <a:ext cx="4432300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228600" y="381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212725" y="338138"/>
            <a:ext cx="7570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rgbClr val="000000"/>
                </a:solidFill>
              </a:rPr>
              <a:t>Des représentations qui peuvent </a:t>
            </a:r>
            <a:r>
              <a:rPr lang="fr-FR" altLang="ja-JP">
                <a:solidFill>
                  <a:srgbClr val="000000"/>
                </a:solidFill>
              </a:rPr>
              <a:t>être très contestables</a:t>
            </a:r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DécoupElectBrunet90Cart-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905000"/>
            <a:ext cx="47148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3" descr="DécoupElectBrunet90Cart-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990600"/>
            <a:ext cx="40163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Rectangle 5"/>
          <p:cNvSpPr>
            <a:spLocks noChangeArrowheads="1"/>
          </p:cNvSpPr>
          <p:nvPr/>
        </p:nvSpPr>
        <p:spPr bwMode="auto">
          <a:xfrm>
            <a:off x="4419600" y="1006475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rgbClr val="000000"/>
                </a:solidFill>
              </a:rPr>
              <a:t>La cartographie électorale et le découpage des circonscriptions</a:t>
            </a:r>
          </a:p>
        </p:txBody>
      </p:sp>
      <p:sp>
        <p:nvSpPr>
          <p:cNvPr id="63492" name="Rectangle 6"/>
          <p:cNvSpPr>
            <a:spLocks noChangeArrowheads="1"/>
          </p:cNvSpPr>
          <p:nvPr/>
        </p:nvSpPr>
        <p:spPr bwMode="auto">
          <a:xfrm>
            <a:off x="295275" y="304800"/>
            <a:ext cx="66864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rgbClr val="000000"/>
                </a:solidFill>
              </a:rPr>
              <a:t>La carte comme instrument d</a:t>
            </a:r>
            <a:r>
              <a:rPr lang="ja-JP" altLang="fr-FR">
                <a:solidFill>
                  <a:srgbClr val="000000"/>
                </a:solidFill>
              </a:rPr>
              <a:t>’</a:t>
            </a:r>
            <a:r>
              <a:rPr lang="fr-FR" altLang="ja-JP">
                <a:solidFill>
                  <a:srgbClr val="000000"/>
                </a:solidFill>
              </a:rPr>
              <a:t>analyse pour agir</a:t>
            </a:r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ChangeArrowheads="1"/>
          </p:cNvSpPr>
          <p:nvPr/>
        </p:nvSpPr>
        <p:spPr bwMode="auto">
          <a:xfrm>
            <a:off x="495300" y="547688"/>
            <a:ext cx="668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rgbClr val="000000"/>
                </a:solidFill>
              </a:rPr>
              <a:t>La carte pour exprimer une « humeur » politique</a:t>
            </a:r>
          </a:p>
        </p:txBody>
      </p:sp>
      <p:pic>
        <p:nvPicPr>
          <p:cNvPr id="65538" name="Picture 3" descr="HumeurEspBrunet90Cart-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938" y="1600200"/>
            <a:ext cx="35925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4" descr="CaricCarteGaullBeaubourg80-1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608138"/>
            <a:ext cx="54102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ChangeArrowheads="1"/>
          </p:cNvSpPr>
          <p:nvPr/>
        </p:nvSpPr>
        <p:spPr bwMode="auto">
          <a:xfrm>
            <a:off x="542925" y="4381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33400" y="228600"/>
            <a:ext cx="79517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 dirty="0" smtClean="0"/>
              <a:t>En </a:t>
            </a:r>
            <a:r>
              <a:rPr lang="fr-FR" b="1" smtClean="0"/>
              <a:t>résumé, la </a:t>
            </a:r>
            <a:r>
              <a:rPr lang="fr-FR" b="1" dirty="0"/>
              <a:t>carte peut </a:t>
            </a:r>
            <a:r>
              <a:rPr lang="fr-FR" altLang="ja-JP" b="1" dirty="0"/>
              <a:t>être :</a:t>
            </a:r>
            <a:endParaRPr lang="fr-FR" altLang="ja-JP" dirty="0"/>
          </a:p>
          <a:p>
            <a:endParaRPr lang="fr-FR" dirty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06425" y="990600"/>
            <a:ext cx="79549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altLang="ja-JP"/>
              <a:t>- </a:t>
            </a:r>
            <a:r>
              <a:rPr lang="fr-FR" altLang="ja-JP">
                <a:solidFill>
                  <a:srgbClr val="CCFFCC"/>
                </a:solidFill>
              </a:rPr>
              <a:t>l’objet de choix erronés </a:t>
            </a:r>
            <a:r>
              <a:rPr lang="fr-FR" altLang="ja-JP"/>
              <a:t>(dans son architecture comme dans son habillage)</a:t>
            </a:r>
            <a:endParaRPr lang="fr-FR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95312" y="1981200"/>
            <a:ext cx="7813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/>
              <a:t>- </a:t>
            </a:r>
            <a:r>
              <a:rPr lang="fr-FR">
                <a:solidFill>
                  <a:srgbClr val="CCFFCC"/>
                </a:solidFill>
              </a:rPr>
              <a:t>à l</a:t>
            </a:r>
            <a:r>
              <a:rPr lang="ja-JP" altLang="fr-FR">
                <a:solidFill>
                  <a:srgbClr val="CCFFCC"/>
                </a:solidFill>
              </a:rPr>
              <a:t>’</a:t>
            </a:r>
            <a:r>
              <a:rPr lang="fr-FR" altLang="ja-JP">
                <a:solidFill>
                  <a:srgbClr val="CCFFCC"/>
                </a:solidFill>
              </a:rPr>
              <a:t>origine d</a:t>
            </a:r>
            <a:r>
              <a:rPr lang="ja-JP" altLang="fr-FR">
                <a:solidFill>
                  <a:srgbClr val="CCFFCC"/>
                </a:solidFill>
              </a:rPr>
              <a:t>’</a:t>
            </a:r>
            <a:r>
              <a:rPr lang="fr-FR" altLang="ja-JP">
                <a:solidFill>
                  <a:srgbClr val="CCFFCC"/>
                </a:solidFill>
              </a:rPr>
              <a:t>une manipulation intentionnelle </a:t>
            </a:r>
            <a:r>
              <a:rPr lang="fr-FR" altLang="ja-JP"/>
              <a:t>du lecteur (toujours à partir de son architecture et (ou) de son habillage)</a:t>
            </a:r>
            <a:endParaRPr lang="fr-FR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54037" y="4086225"/>
            <a:ext cx="80073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/>
              <a:t>- </a:t>
            </a:r>
            <a:r>
              <a:rPr lang="fr-FR">
                <a:solidFill>
                  <a:srgbClr val="FFFF00"/>
                </a:solidFill>
              </a:rPr>
              <a:t>un point de départ</a:t>
            </a:r>
            <a:r>
              <a:rPr lang="fr-FR"/>
              <a:t>, à savoir un objet d</a:t>
            </a:r>
            <a:r>
              <a:rPr lang="ja-JP" altLang="fr-FR"/>
              <a:t>’</a:t>
            </a:r>
            <a:r>
              <a:rPr lang="fr-FR" altLang="ja-JP"/>
              <a:t>étude en soi (la représentation cartographique apportant en elle-même des informations qui ne seraient pas « apparues » sans sa confection)</a:t>
            </a:r>
            <a:endParaRPr lang="fr-FR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577850" y="5730875"/>
            <a:ext cx="82883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/>
              <a:t>- </a:t>
            </a:r>
            <a:r>
              <a:rPr lang="fr-FR">
                <a:solidFill>
                  <a:srgbClr val="FFFF00"/>
                </a:solidFill>
              </a:rPr>
              <a:t>un aboutissement</a:t>
            </a:r>
            <a:r>
              <a:rPr lang="fr-FR"/>
              <a:t>, c</a:t>
            </a:r>
            <a:r>
              <a:rPr lang="ja-JP" altLang="fr-FR"/>
              <a:t>’</a:t>
            </a:r>
            <a:r>
              <a:rPr lang="fr-FR" altLang="ja-JP"/>
              <a:t>est-à-dire une manière de mettre en scène (représenter) des résultats en géographie</a:t>
            </a:r>
            <a:endParaRPr lang="fr-FR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636587" y="3429000"/>
            <a:ext cx="291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b="1"/>
              <a:t>La carte peut </a:t>
            </a:r>
            <a:r>
              <a:rPr lang="fr-FR" altLang="ja-JP" b="1"/>
              <a:t>être :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0" grpId="0"/>
      <p:bldP spid="34821" grpId="0"/>
      <p:bldP spid="34822" grpId="0"/>
      <p:bldP spid="34823" grpId="0"/>
      <p:bldP spid="348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arteEvry-Melun1_25-RVB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963" y="369888"/>
            <a:ext cx="7202487" cy="611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01638" y="646113"/>
            <a:ext cx="2654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800" b="1">
                <a:solidFill>
                  <a:srgbClr val="000000"/>
                </a:solidFill>
              </a:rPr>
              <a:t>La localisation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27038" y="1538288"/>
            <a:ext cx="1706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800" b="1">
                <a:solidFill>
                  <a:srgbClr val="000000"/>
                </a:solidFill>
              </a:rPr>
              <a:t>L</a:t>
            </a:r>
            <a:r>
              <a:rPr lang="ja-JP" altLang="fr-FR" sz="2800" b="1">
                <a:solidFill>
                  <a:srgbClr val="000000"/>
                </a:solidFill>
              </a:rPr>
              <a:t>’</a:t>
            </a:r>
            <a:r>
              <a:rPr lang="fr-FR" altLang="ja-JP" sz="2800" b="1">
                <a:solidFill>
                  <a:srgbClr val="000000"/>
                </a:solidFill>
              </a:rPr>
              <a:t>échelle</a:t>
            </a:r>
            <a:endParaRPr lang="fr-FR" sz="2800" b="1">
              <a:solidFill>
                <a:srgbClr val="000000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33388" y="2300288"/>
            <a:ext cx="2041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800" b="1">
                <a:solidFill>
                  <a:srgbClr val="000000"/>
                </a:solidFill>
              </a:rPr>
              <a:t>La légende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442913" y="28463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r-FR" sz="2800" b="1">
              <a:solidFill>
                <a:srgbClr val="000000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433388" y="3290888"/>
            <a:ext cx="233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800" b="1">
                <a:solidFill>
                  <a:srgbClr val="000000"/>
                </a:solidFill>
              </a:rPr>
              <a:t>L</a:t>
            </a:r>
            <a:r>
              <a:rPr lang="ja-JP" altLang="fr-FR" sz="2800" b="1">
                <a:solidFill>
                  <a:srgbClr val="000000"/>
                </a:solidFill>
              </a:rPr>
              <a:t>’</a:t>
            </a:r>
            <a:r>
              <a:rPr lang="fr-FR" altLang="ja-JP" sz="2800" b="1">
                <a:solidFill>
                  <a:srgbClr val="000000"/>
                </a:solidFill>
              </a:rPr>
              <a:t>orientation</a:t>
            </a:r>
            <a:endParaRPr lang="fr-FR" sz="2800" b="1">
              <a:solidFill>
                <a:srgbClr val="000000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57200" y="4205288"/>
            <a:ext cx="6034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800" b="1">
                <a:solidFill>
                  <a:srgbClr val="000000"/>
                </a:solidFill>
              </a:rPr>
              <a:t>Le titre en relation avec le contenu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  <p:bldP spid="26629" grpId="0"/>
      <p:bldP spid="26630" grpId="0"/>
      <p:bldP spid="26631" grpId="0"/>
      <p:bldP spid="266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695325" y="228600"/>
            <a:ext cx="784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Un m</a:t>
            </a:r>
            <a:r>
              <a:rPr lang="fr-FR" altLang="ja-JP" dirty="0">
                <a:solidFill>
                  <a:srgbClr val="000000"/>
                </a:solidFill>
              </a:rPr>
              <a:t>ême phénomène varie selon l’échelle d’observation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20482" name="Picture 3" descr="PoeleTrèfleBrunet90Cart-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79463"/>
            <a:ext cx="3657600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Magnard1èreMondePN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097213"/>
            <a:ext cx="5334000" cy="36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Magnard031erlangagecarto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3938" y="228600"/>
            <a:ext cx="54070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762000" y="700088"/>
            <a:ext cx="5383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</a:rPr>
              <a:t>2. </a:t>
            </a:r>
            <a:r>
              <a:rPr lang="fr-FR" sz="2800" u="sng" dirty="0" err="1">
                <a:solidFill>
                  <a:srgbClr val="000000"/>
                </a:solidFill>
              </a:rPr>
              <a:t>Qu</a:t>
            </a:r>
            <a:r>
              <a:rPr lang="ja-JP" altLang="fr-FR" sz="2800" u="sng" dirty="0">
                <a:solidFill>
                  <a:srgbClr val="000000"/>
                </a:solidFill>
              </a:rPr>
              <a:t>’</a:t>
            </a:r>
            <a:r>
              <a:rPr lang="fr-FR" altLang="ja-JP" sz="2800" u="sng" dirty="0">
                <a:solidFill>
                  <a:srgbClr val="000000"/>
                </a:solidFill>
              </a:rPr>
              <a:t>est-ce </a:t>
            </a:r>
            <a:r>
              <a:rPr lang="fr-FR" altLang="ja-JP" sz="2800" u="sng" dirty="0" err="1">
                <a:solidFill>
                  <a:srgbClr val="000000"/>
                </a:solidFill>
              </a:rPr>
              <a:t>qu</a:t>
            </a:r>
            <a:r>
              <a:rPr lang="ja-JP" altLang="fr-FR" sz="2800" u="sng" dirty="0">
                <a:solidFill>
                  <a:srgbClr val="000000"/>
                </a:solidFill>
              </a:rPr>
              <a:t>’</a:t>
            </a:r>
            <a:r>
              <a:rPr lang="fr-FR" altLang="ja-JP" sz="2800" u="sng" dirty="0">
                <a:solidFill>
                  <a:srgbClr val="000000"/>
                </a:solidFill>
              </a:rPr>
              <a:t>une carte ?</a:t>
            </a:r>
            <a:endParaRPr lang="fr-FR" sz="2800" u="sng" dirty="0">
              <a:solidFill>
                <a:srgbClr val="000000"/>
              </a:solidFill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81000" y="1524000"/>
            <a:ext cx="8458200" cy="37099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lIns="180000" tIns="180000" rIns="180000" bIns="180000">
            <a:prstTxWarp prst="textNoShape">
              <a:avLst/>
            </a:prstTxWarp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3600">
                <a:solidFill>
                  <a:srgbClr val="000000"/>
                </a:solidFill>
                <a:latin typeface="Times New Roman" charset="0"/>
              </a:rPr>
              <a:t>Une carte est </a:t>
            </a:r>
          </a:p>
          <a:p>
            <a:pPr algn="just">
              <a:lnSpc>
                <a:spcPct val="120000"/>
              </a:lnSpc>
            </a:pPr>
            <a:r>
              <a:rPr lang="fr-FR" sz="3600">
                <a:solidFill>
                  <a:srgbClr val="000000"/>
                </a:solidFill>
                <a:latin typeface="Times New Roman" charset="0"/>
              </a:rPr>
              <a:t>la </a:t>
            </a:r>
            <a:r>
              <a:rPr lang="fr-FR" sz="3600" b="1">
                <a:solidFill>
                  <a:srgbClr val="000000"/>
                </a:solidFill>
                <a:latin typeface="Times New Roman" charset="0"/>
              </a:rPr>
              <a:t>représentation (d'une portion) </a:t>
            </a:r>
          </a:p>
          <a:p>
            <a:pPr algn="just">
              <a:lnSpc>
                <a:spcPct val="120000"/>
              </a:lnSpc>
            </a:pPr>
            <a:r>
              <a:rPr lang="fr-FR" sz="3600" b="1">
                <a:solidFill>
                  <a:srgbClr val="000000"/>
                </a:solidFill>
                <a:latin typeface="Times New Roman" charset="0"/>
              </a:rPr>
              <a:t>de l'espace terrestre (territoire en trois dimensions) </a:t>
            </a:r>
          </a:p>
          <a:p>
            <a:pPr algn="just">
              <a:lnSpc>
                <a:spcPct val="120000"/>
              </a:lnSpc>
            </a:pPr>
            <a:r>
              <a:rPr lang="fr-FR" sz="3600" b="1">
                <a:solidFill>
                  <a:srgbClr val="000000"/>
                </a:solidFill>
                <a:latin typeface="Times New Roman" charset="0"/>
              </a:rPr>
              <a:t>sur un plan (en deux dimensions)</a:t>
            </a:r>
            <a:r>
              <a:rPr lang="fr-FR" sz="3600">
                <a:solidFill>
                  <a:srgbClr val="000000"/>
                </a:solidFill>
                <a:latin typeface="Times New Roman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720725" y="838200"/>
            <a:ext cx="7739063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Le terme « REPRÉSENTATION » sous-entend un ensemble d’opérations intellectuelles (relativement abstraites) :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- une projection (notamment pour le planisphère)</a:t>
            </a:r>
          </a:p>
          <a:p>
            <a:pPr>
              <a:buFontTx/>
              <a:buChar char="-"/>
            </a:pPr>
            <a:endParaRPr lang="fr-FR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fr-FR" dirty="0">
                <a:solidFill>
                  <a:srgbClr val="000000"/>
                </a:solidFill>
              </a:rPr>
              <a:t> une réduction (à l’échelle)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- une sélection</a:t>
            </a:r>
          </a:p>
          <a:p>
            <a:r>
              <a:rPr lang="fr-FR" dirty="0">
                <a:solidFill>
                  <a:srgbClr val="00000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000000"/>
                </a:solidFill>
              </a:rPr>
              <a:t> une simplification</a:t>
            </a:r>
          </a:p>
          <a:p>
            <a:r>
              <a:rPr lang="fr-FR" dirty="0">
                <a:solidFill>
                  <a:srgbClr val="00000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000000"/>
                </a:solidFill>
              </a:rPr>
              <a:t> un codage</a:t>
            </a:r>
          </a:p>
          <a:p>
            <a:pPr>
              <a:buFontTx/>
              <a:buChar char="-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893763" y="550863"/>
            <a:ext cx="3484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</a:rPr>
              <a:t>3. </a:t>
            </a:r>
            <a:r>
              <a:rPr lang="fr-FR" sz="2800" u="sng" dirty="0">
                <a:solidFill>
                  <a:srgbClr val="000000"/>
                </a:solidFill>
              </a:rPr>
              <a:t>Les types de carte</a:t>
            </a:r>
            <a:endParaRPr lang="fr-FR" u="sng" dirty="0">
              <a:solidFill>
                <a:srgbClr val="000000"/>
              </a:solidFill>
            </a:endParaRPr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04800" y="1371600"/>
            <a:ext cx="495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• Un cas spécifique : le planisphère et la mappemonde</a:t>
            </a:r>
          </a:p>
        </p:txBody>
      </p:sp>
      <p:pic>
        <p:nvPicPr>
          <p:cNvPr id="28675" name="Picture 7" descr="MappemondeBeaubourg80-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0"/>
            <a:ext cx="36576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8" descr="PlanisphèrevueEuropeMagnard6e-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00413"/>
            <a:ext cx="65024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Image 1" descr="MappemondedeMercator1587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250"/>
            <a:ext cx="9144000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565</Words>
  <Application>Microsoft Office PowerPoint</Application>
  <PresentationFormat>Affichage à l'écran (4:3)</PresentationFormat>
  <Paragraphs>99</Paragraphs>
  <Slides>28</Slides>
  <Notes>27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Nouvelle présentation</vt:lpstr>
      <vt:lpstr>La carte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Jean-Louis Laubry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paysage à la carte</dc:title>
  <dc:creator>Jean-Louis Laubry</dc:creator>
  <cp:lastModifiedBy>install</cp:lastModifiedBy>
  <cp:revision>142</cp:revision>
  <dcterms:created xsi:type="dcterms:W3CDTF">2020-09-27T08:28:15Z</dcterms:created>
  <dcterms:modified xsi:type="dcterms:W3CDTF">2020-10-01T11:11:25Z</dcterms:modified>
</cp:coreProperties>
</file>