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handoutMasterIdLst>
    <p:handoutMasterId r:id="rId35"/>
  </p:handoutMasterIdLst>
  <p:sldIdLst>
    <p:sldId id="256" r:id="rId2"/>
    <p:sldId id="295" r:id="rId3"/>
    <p:sldId id="257" r:id="rId4"/>
    <p:sldId id="286" r:id="rId5"/>
    <p:sldId id="277" r:id="rId6"/>
    <p:sldId id="281" r:id="rId7"/>
    <p:sldId id="285" r:id="rId8"/>
    <p:sldId id="296" r:id="rId9"/>
    <p:sldId id="258" r:id="rId10"/>
    <p:sldId id="279" r:id="rId11"/>
    <p:sldId id="261" r:id="rId12"/>
    <p:sldId id="262" r:id="rId13"/>
    <p:sldId id="280" r:id="rId14"/>
    <p:sldId id="287" r:id="rId15"/>
    <p:sldId id="291" r:id="rId16"/>
    <p:sldId id="282" r:id="rId17"/>
    <p:sldId id="292" r:id="rId18"/>
    <p:sldId id="289" r:id="rId19"/>
    <p:sldId id="283" r:id="rId20"/>
    <p:sldId id="290" r:id="rId21"/>
    <p:sldId id="293" r:id="rId22"/>
    <p:sldId id="259" r:id="rId23"/>
    <p:sldId id="264" r:id="rId24"/>
    <p:sldId id="275" r:id="rId25"/>
    <p:sldId id="276" r:id="rId26"/>
    <p:sldId id="263" r:id="rId27"/>
    <p:sldId id="268" r:id="rId28"/>
    <p:sldId id="273" r:id="rId29"/>
    <p:sldId id="278" r:id="rId30"/>
    <p:sldId id="265" r:id="rId31"/>
    <p:sldId id="269" r:id="rId32"/>
    <p:sldId id="267" r:id="rId33"/>
    <p:sldId id="266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frameSlides="1"/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1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2A97E-4688-5E4F-A7D8-58AFC5288B82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E9EDA-6BE3-F949-A401-F8548A58207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5034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49AD1-3F00-FC40-AA5E-E682677D7D2F}" type="datetimeFigureOut">
              <a:rPr lang="fr-FR" smtClean="0"/>
              <a:pPr/>
              <a:t>27/09/20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F62E0-911F-F44C-B074-95BACB4E4E03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adocumentationfrancaise.fr/ouvrages/3303331280743-europe-europes" TargetMode="External"/><Relationship Id="rId3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 smtClean="0"/>
              <a:t>Le phénomène urbain </a:t>
            </a:r>
            <a:br>
              <a:rPr lang="fr-FR" b="1" dirty="0" smtClean="0"/>
            </a:br>
            <a:r>
              <a:rPr lang="fr-FR" b="1" dirty="0" smtClean="0"/>
              <a:t>en France (et en Europe)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La généralisation du fait urbain et le triomphe de l’urbanité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ysageAllFrancfort-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261282" cy="2660484"/>
          </a:xfrm>
          <a:prstGeom prst="rect">
            <a:avLst/>
          </a:prstGeom>
        </p:spPr>
      </p:pic>
      <p:pic>
        <p:nvPicPr>
          <p:cNvPr id="4" name="Image 3" descr="PaysagePragueCentVille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643" y="0"/>
            <a:ext cx="4077358" cy="2540156"/>
          </a:xfrm>
          <a:prstGeom prst="rect">
            <a:avLst/>
          </a:prstGeom>
        </p:spPr>
      </p:pic>
      <p:pic>
        <p:nvPicPr>
          <p:cNvPr id="6" name="Image 5" descr="PaysageVenise-1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150" y="2382418"/>
            <a:ext cx="4587813" cy="2804157"/>
          </a:xfrm>
          <a:prstGeom prst="rect">
            <a:avLst/>
          </a:prstGeom>
        </p:spPr>
      </p:pic>
      <p:pic>
        <p:nvPicPr>
          <p:cNvPr id="7" name="Image 6" descr="PaysageNorvègeAlesund-1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5867"/>
            <a:ext cx="2970523" cy="3432133"/>
          </a:xfrm>
          <a:prstGeom prst="rect">
            <a:avLst/>
          </a:prstGeom>
        </p:spPr>
      </p:pic>
      <p:pic>
        <p:nvPicPr>
          <p:cNvPr id="8" name="Image 7" descr="PaysageGdanskPologne-1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866" y="4228020"/>
            <a:ext cx="3776136" cy="26299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970524" y="5458060"/>
            <a:ext cx="2384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</a:t>
            </a:r>
            <a:r>
              <a:rPr lang="fr-FR" b="1" dirty="0" smtClean="0"/>
              <a:t>villes</a:t>
            </a:r>
            <a:r>
              <a:rPr lang="fr-FR" dirty="0" smtClean="0"/>
              <a:t> (françaises) européennes </a:t>
            </a:r>
            <a:r>
              <a:rPr lang="fr-FR" dirty="0" smtClean="0"/>
              <a:t>qui portent les </a:t>
            </a:r>
            <a:r>
              <a:rPr lang="fr-FR" b="1" dirty="0" smtClean="0"/>
              <a:t>marques d’une histoire longue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7444"/>
            <a:ext cx="9144000" cy="985556"/>
          </a:xfrm>
        </p:spPr>
        <p:txBody>
          <a:bodyPr anchor="t" anchorCtr="0">
            <a:noAutofit/>
          </a:bodyPr>
          <a:lstStyle/>
          <a:p>
            <a:r>
              <a:rPr lang="fr-FR" sz="3600" b="1" dirty="0" smtClean="0"/>
              <a:t>I) Les paysages urbains </a:t>
            </a:r>
            <a:r>
              <a:rPr lang="fr-FR" sz="3200" b="1" dirty="0" smtClean="0"/>
              <a:t>(en France et en Europe)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55161"/>
            <a:ext cx="8229600" cy="572046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1.2. </a:t>
            </a:r>
            <a:r>
              <a:rPr lang="fr-FR" u="sng" dirty="0" smtClean="0"/>
              <a:t>Desserrement (</a:t>
            </a:r>
            <a:r>
              <a:rPr lang="fr-FR" u="sng" dirty="0" smtClean="0">
                <a:solidFill>
                  <a:srgbClr val="0000FF"/>
                </a:solidFill>
              </a:rPr>
              <a:t>étalement</a:t>
            </a:r>
            <a:r>
              <a:rPr lang="fr-FR" u="sng" dirty="0" smtClean="0"/>
              <a:t>) et </a:t>
            </a:r>
            <a:r>
              <a:rPr lang="fr-FR" u="sng" dirty="0" smtClean="0">
                <a:solidFill>
                  <a:srgbClr val="0000FF"/>
                </a:solidFill>
              </a:rPr>
              <a:t>fragmentation</a:t>
            </a:r>
            <a:r>
              <a:rPr lang="fr-FR" u="sng" dirty="0" smtClean="0"/>
              <a:t> de l’espace urbanisé</a:t>
            </a:r>
            <a:r>
              <a:rPr lang="fr-FR" dirty="0" smtClean="0"/>
              <a:t> (vue d’ensemble)</a:t>
            </a:r>
            <a:endParaRPr lang="fr-FR" dirty="0"/>
          </a:p>
        </p:txBody>
      </p:sp>
      <p:pic>
        <p:nvPicPr>
          <p:cNvPr id="5" name="Image 4" descr="SchemaOrganisationVillePaysDevelopp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241" y="2070637"/>
            <a:ext cx="3146759" cy="3894115"/>
          </a:xfrm>
          <a:prstGeom prst="rect">
            <a:avLst/>
          </a:prstGeom>
        </p:spPr>
      </p:pic>
      <p:pic>
        <p:nvPicPr>
          <p:cNvPr id="6" name="Image 5" descr=":ESPE-IUFM:UE12_UE22_EC2_M1MEEF:DossierBanlieueVille:SchemaAireUrbain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70637"/>
            <a:ext cx="5997241" cy="388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-15892" y="5983502"/>
            <a:ext cx="929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Après</a:t>
            </a:r>
            <a:r>
              <a:rPr lang="fr-FR" b="1" dirty="0" smtClean="0"/>
              <a:t> </a:t>
            </a:r>
            <a:r>
              <a:rPr lang="fr-FR" b="1" dirty="0" smtClean="0"/>
              <a:t>1945</a:t>
            </a:r>
            <a:r>
              <a:rPr lang="fr-FR" dirty="0" smtClean="0"/>
              <a:t>, </a:t>
            </a:r>
            <a:r>
              <a:rPr lang="fr-FR" b="1" dirty="0" smtClean="0"/>
              <a:t>zonage de l’étalement en fonction des activités </a:t>
            </a:r>
            <a:r>
              <a:rPr lang="fr-FR" dirty="0" smtClean="0"/>
              <a:t>(ZI, ZC...) défini par</a:t>
            </a:r>
            <a:r>
              <a:rPr lang="fr-FR" dirty="0" smtClean="0"/>
              <a:t> le SDAU </a:t>
            </a:r>
            <a:r>
              <a:rPr lang="fr-FR" dirty="0" smtClean="0"/>
              <a:t>puis PLU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58462" y="6400895"/>
            <a:ext cx="768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SDAU</a:t>
            </a:r>
            <a:r>
              <a:rPr lang="fr-FR" dirty="0" smtClean="0"/>
              <a:t> : schéma directeur d’aménagement urbain /</a:t>
            </a:r>
            <a:r>
              <a:rPr lang="fr-FR" b="1" dirty="0" smtClean="0"/>
              <a:t> PLU </a:t>
            </a:r>
            <a:r>
              <a:rPr lang="fr-FR" dirty="0" smtClean="0"/>
              <a:t>= plan local d’urbanisme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7444"/>
            <a:ext cx="9144000" cy="985556"/>
          </a:xfrm>
        </p:spPr>
        <p:txBody>
          <a:bodyPr anchor="t" anchorCtr="0">
            <a:noAutofit/>
          </a:bodyPr>
          <a:lstStyle/>
          <a:p>
            <a:r>
              <a:rPr lang="fr-FR" sz="3600" b="1" dirty="0" smtClean="0"/>
              <a:t>I) Les paysages urbains </a:t>
            </a:r>
            <a:r>
              <a:rPr lang="fr-FR" sz="3200" b="1" dirty="0" smtClean="0"/>
              <a:t>(en France et en Europe)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55161"/>
            <a:ext cx="8229600" cy="5720465"/>
          </a:xfrm>
        </p:spPr>
        <p:txBody>
          <a:bodyPr/>
          <a:lstStyle/>
          <a:p>
            <a:pPr>
              <a:buNone/>
            </a:pPr>
            <a:r>
              <a:rPr lang="fr-FR" u="sng" dirty="0" smtClean="0"/>
              <a:t>1.3. Trois sous-espaces distincts</a:t>
            </a:r>
          </a:p>
          <a:p>
            <a:pPr>
              <a:buNone/>
            </a:pPr>
            <a:r>
              <a:rPr lang="fr-FR" dirty="0" smtClean="0"/>
              <a:t>• Le centre-ville (ou la </a:t>
            </a:r>
            <a:r>
              <a:rPr lang="fr-FR" dirty="0" err="1" smtClean="0"/>
              <a:t>ville-centre</a:t>
            </a:r>
            <a:r>
              <a:rPr lang="fr-FR" dirty="0" smtClean="0"/>
              <a:t>)</a:t>
            </a:r>
          </a:p>
          <a:p>
            <a:pPr>
              <a:buNone/>
            </a:pPr>
            <a:r>
              <a:rPr lang="fr-FR" dirty="0" smtClean="0"/>
              <a:t>• La banlieue</a:t>
            </a:r>
          </a:p>
          <a:p>
            <a:pPr>
              <a:buNone/>
            </a:pPr>
            <a:r>
              <a:rPr lang="fr-FR" dirty="0" smtClean="0"/>
              <a:t>• L’espace </a:t>
            </a:r>
            <a:r>
              <a:rPr lang="fr-FR" dirty="0" err="1" smtClean="0"/>
              <a:t>péri-urbain</a:t>
            </a:r>
            <a:endParaRPr lang="fr-FR" dirty="0"/>
          </a:p>
        </p:txBody>
      </p:sp>
      <p:pic>
        <p:nvPicPr>
          <p:cNvPr id="4" name="Image 3" descr="SchemaOrgVilleHatCRPE2014-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93" y="2327124"/>
            <a:ext cx="4705807" cy="1897765"/>
          </a:xfrm>
          <a:prstGeom prst="rect">
            <a:avLst/>
          </a:prstGeom>
        </p:spPr>
      </p:pic>
      <p:pic>
        <p:nvPicPr>
          <p:cNvPr id="5" name="Image 4" descr="SchemaAgglomerationCMHat2010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4889"/>
            <a:ext cx="5205633" cy="2633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CentreVilleMarseillePaysageUrbainMagnardCM1-2014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2212"/>
            <a:ext cx="3871639" cy="3062666"/>
          </a:xfrm>
          <a:prstGeom prst="rect">
            <a:avLst/>
          </a:prstGeom>
        </p:spPr>
      </p:pic>
      <p:pic>
        <p:nvPicPr>
          <p:cNvPr id="3" name="Image 2" descr="PhotBanlieuVenissieuxDensitePaysageVilleMagnardCM1-2014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640" y="84134"/>
            <a:ext cx="5763470" cy="31829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-64518" y="3636453"/>
            <a:ext cx="2478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Evolution </a:t>
            </a:r>
            <a:r>
              <a:rPr lang="fr-FR" b="1" dirty="0" smtClean="0"/>
              <a:t>migratoire au sein des espaces urbains</a:t>
            </a:r>
          </a:p>
          <a:p>
            <a:r>
              <a:rPr lang="fr-FR" dirty="0" smtClean="0"/>
              <a:t>Centre-ville : SM-, SN-</a:t>
            </a:r>
          </a:p>
          <a:p>
            <a:r>
              <a:rPr lang="fr-FR" dirty="0" smtClean="0"/>
              <a:t>Banlieue : SN+</a:t>
            </a:r>
          </a:p>
          <a:p>
            <a:r>
              <a:rPr lang="fr-FR" dirty="0" smtClean="0"/>
              <a:t>Espace périurbain : SM+</a:t>
            </a:r>
          </a:p>
          <a:p>
            <a:r>
              <a:rPr lang="fr-FR" i="1" dirty="0" smtClean="0"/>
              <a:t>SN = solde naturel</a:t>
            </a:r>
          </a:p>
          <a:p>
            <a:r>
              <a:rPr lang="fr-FR" i="1" dirty="0" smtClean="0"/>
              <a:t>SM = solde migratoire</a:t>
            </a:r>
            <a:endParaRPr lang="fr-FR" i="1" dirty="0"/>
          </a:p>
        </p:txBody>
      </p:sp>
      <p:pic>
        <p:nvPicPr>
          <p:cNvPr id="6" name="Image 5" descr="Montierchaume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999" y="3220307"/>
            <a:ext cx="6885001" cy="36433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8262" y="6334780"/>
            <a:ext cx="1690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 smtClean="0"/>
              <a:t>Montierchaume</a:t>
            </a:r>
            <a:r>
              <a:rPr lang="fr-FR" sz="1400" dirty="0" smtClean="0"/>
              <a:t>,</a:t>
            </a:r>
          </a:p>
          <a:p>
            <a:pPr algn="r"/>
            <a:r>
              <a:rPr lang="fr-FR" sz="1400" dirty="0" smtClean="0"/>
              <a:t>Près de Châteauroux</a:t>
            </a:r>
            <a:endParaRPr lang="fr-FR" sz="14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957228" y="5580961"/>
            <a:ext cx="3133364" cy="1084672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4208720" y="4125459"/>
            <a:ext cx="908490" cy="611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208720" y="4588996"/>
            <a:ext cx="2113630" cy="676764"/>
          </a:xfrm>
          <a:prstGeom prst="rect">
            <a:avLst/>
          </a:prstGeom>
          <a:noFill/>
          <a:ln w="28575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322350" y="4436757"/>
            <a:ext cx="764240" cy="300568"/>
          </a:xfrm>
          <a:prstGeom prst="rect">
            <a:avLst/>
          </a:prstGeom>
          <a:noFill/>
          <a:ln w="28575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isocèle 12"/>
          <p:cNvSpPr/>
          <p:nvPr/>
        </p:nvSpPr>
        <p:spPr>
          <a:xfrm>
            <a:off x="8194957" y="4884365"/>
            <a:ext cx="718447" cy="622434"/>
          </a:xfrm>
          <a:prstGeom prst="triangle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950371" y="6500017"/>
            <a:ext cx="22548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Couronne périurbaine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" y="202212"/>
            <a:ext cx="12652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Centre-ville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149279" y="2850975"/>
            <a:ext cx="994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banlieue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258999" y="3267121"/>
            <a:ext cx="21936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0000FF"/>
                </a:solidFill>
              </a:rPr>
              <a:t>Vue aérienne oblique</a:t>
            </a:r>
            <a:endParaRPr lang="fr-FR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tierchaum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9140825" cy="6858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67443" y="33050"/>
            <a:ext cx="3476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00FF"/>
                </a:solidFill>
              </a:rPr>
              <a:t>Vue aérienne </a:t>
            </a:r>
            <a:r>
              <a:rPr lang="fr-FR" i="1" dirty="0" smtClean="0">
                <a:solidFill>
                  <a:srgbClr val="0000FF"/>
                </a:solidFill>
              </a:rPr>
              <a:t>verticale (</a:t>
            </a:r>
            <a:r>
              <a:rPr lang="fr-FR" i="1" dirty="0" err="1" smtClean="0">
                <a:solidFill>
                  <a:srgbClr val="0000FF"/>
                </a:solidFill>
              </a:rPr>
              <a:t>Géoportail</a:t>
            </a:r>
            <a:r>
              <a:rPr lang="fr-FR" i="1" dirty="0" smtClean="0">
                <a:solidFill>
                  <a:srgbClr val="0000FF"/>
                </a:solidFill>
              </a:rPr>
              <a:t>)</a:t>
            </a:r>
            <a:endParaRPr lang="fr-FR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tierchaumeChâteaurou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1474"/>
            <a:ext cx="9144001" cy="611505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23572" y="2510189"/>
            <a:ext cx="139012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Châteauroux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581400" y="1537732"/>
            <a:ext cx="7104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Déols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180910" y="3968875"/>
            <a:ext cx="12332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Saint-Maur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64791" y="5336846"/>
            <a:ext cx="151836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Le </a:t>
            </a:r>
            <a:r>
              <a:rPr lang="fr-FR" dirty="0" err="1" smtClean="0"/>
              <a:t>Poinçonnet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442977" y="0"/>
            <a:ext cx="16989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Montierchaume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0395" y="6486525"/>
            <a:ext cx="889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smtClean="0"/>
              <a:t>La commune périurbaine de </a:t>
            </a:r>
            <a:r>
              <a:rPr lang="fr-FR" sz="1600" u="sng" dirty="0" err="1" smtClean="0"/>
              <a:t>Montierchaume</a:t>
            </a:r>
            <a:r>
              <a:rPr lang="fr-FR" sz="1600" u="sng" dirty="0" smtClean="0"/>
              <a:t> par rapport à l’agglomération (p</a:t>
            </a:r>
            <a:r>
              <a:rPr lang="fr-FR" sz="1600" u="sng" dirty="0" smtClean="0"/>
              <a:t>ôle urbain)</a:t>
            </a:r>
            <a:r>
              <a:rPr lang="fr-FR" sz="1600" u="sng" dirty="0" smtClean="0"/>
              <a:t> de Ch</a:t>
            </a:r>
            <a:r>
              <a:rPr lang="fr-FR" sz="1600" u="sng" dirty="0" smtClean="0"/>
              <a:t>âteauroux</a:t>
            </a:r>
            <a:r>
              <a:rPr lang="fr-FR" sz="1600" u="sng" dirty="0" smtClean="0"/>
              <a:t> </a:t>
            </a:r>
            <a:endParaRPr lang="fr-FR" sz="1600" u="sng" dirty="0"/>
          </a:p>
        </p:txBody>
      </p:sp>
      <p:sp>
        <p:nvSpPr>
          <p:cNvPr id="9" name="Ellipse 8"/>
          <p:cNvSpPr/>
          <p:nvPr/>
        </p:nvSpPr>
        <p:spPr>
          <a:xfrm>
            <a:off x="6375866" y="213936"/>
            <a:ext cx="1401126" cy="117157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oogleEarthChateauroux26-09-2016Rou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088"/>
            <a:ext cx="9144000" cy="55530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50350" y="5999163"/>
            <a:ext cx="446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Agglomération de Châteauroux (</a:t>
            </a:r>
            <a:r>
              <a:rPr lang="fr-FR" dirty="0" err="1" smtClean="0"/>
              <a:t>GoogleEarth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423102" y="76756"/>
            <a:ext cx="169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Montierchaume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6790430" y="381878"/>
            <a:ext cx="1018041" cy="90916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ChâteaurouxMontierchaum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3862"/>
            <a:ext cx="9144001" cy="60102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83481" y="35756"/>
            <a:ext cx="169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Montierchaume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38421" y="6427984"/>
            <a:ext cx="746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du </a:t>
            </a:r>
            <a:r>
              <a:rPr lang="fr-FR" dirty="0" smtClean="0"/>
              <a:t>pôle urbain (agglomération) de Châteauroux (Source IGN, </a:t>
            </a:r>
            <a:r>
              <a:rPr lang="fr-FR" dirty="0" err="1" smtClean="0"/>
              <a:t>Géoportail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6118733" y="381878"/>
            <a:ext cx="1018041" cy="90916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erry-Bouy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0"/>
            <a:ext cx="8821090" cy="63922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68424" y="6392228"/>
            <a:ext cx="597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Commune de </a:t>
            </a:r>
            <a:r>
              <a:rPr lang="fr-FR" dirty="0" err="1" smtClean="0"/>
              <a:t>Berry</a:t>
            </a:r>
            <a:r>
              <a:rPr lang="fr-FR" dirty="0" err="1" smtClean="0"/>
              <a:t>-Bouy</a:t>
            </a:r>
            <a:r>
              <a:rPr lang="fr-FR" dirty="0" smtClean="0"/>
              <a:t> à moins de 10 km de </a:t>
            </a:r>
            <a:r>
              <a:rPr lang="fr-FR" dirty="0" smtClean="0"/>
              <a:t>Bourges (Cher)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oogleEarthBourges26-09-2016Rou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753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65797" y="5975350"/>
            <a:ext cx="402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Agglomération de Bourges (</a:t>
            </a:r>
            <a:r>
              <a:rPr lang="fr-FR" dirty="0" err="1" smtClean="0"/>
              <a:t>GoogleEarth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14858" y="6119325"/>
            <a:ext cx="123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Berry-Bouy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 rot="5400000" flipH="1" flipV="1">
            <a:off x="-1044464" y="4067317"/>
            <a:ext cx="3862627" cy="2413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9790"/>
            <a:ext cx="8229600" cy="1010506"/>
          </a:xfrm>
        </p:spPr>
        <p:txBody>
          <a:bodyPr/>
          <a:lstStyle/>
          <a:p>
            <a:r>
              <a:rPr lang="fr-FR" b="1" dirty="0" smtClean="0"/>
              <a:t>PLAN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446229"/>
            <a:ext cx="8423755" cy="51823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u="sng" dirty="0" smtClean="0"/>
              <a:t>Introduction</a:t>
            </a:r>
            <a:r>
              <a:rPr lang="fr-FR" dirty="0" smtClean="0"/>
              <a:t> : </a:t>
            </a:r>
            <a:r>
              <a:rPr lang="fr-FR" dirty="0" smtClean="0">
                <a:solidFill>
                  <a:srgbClr val="0000FF"/>
                </a:solidFill>
              </a:rPr>
              <a:t>qu’est-ce qu’une ville ?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	</a:t>
            </a:r>
            <a:r>
              <a:rPr lang="fr-FR" dirty="0" smtClean="0"/>
              <a:t>	</a:t>
            </a:r>
            <a:r>
              <a:rPr lang="fr-FR" dirty="0" smtClean="0"/>
              <a:t>    </a:t>
            </a:r>
            <a:r>
              <a:rPr lang="fr-FR" dirty="0" smtClean="0">
                <a:solidFill>
                  <a:srgbClr val="0000FF"/>
                </a:solidFill>
              </a:rPr>
              <a:t>Le </a:t>
            </a:r>
            <a:r>
              <a:rPr lang="fr-FR" dirty="0" smtClean="0">
                <a:solidFill>
                  <a:srgbClr val="0000FF"/>
                </a:solidFill>
              </a:rPr>
              <a:t>zonage en aires urbaines</a:t>
            </a:r>
          </a:p>
          <a:p>
            <a:pPr marL="0" indent="0">
              <a:buNone/>
            </a:pPr>
            <a:endParaRPr lang="fr-FR" dirty="0"/>
          </a:p>
          <a:p>
            <a:pPr marL="571500" indent="-571500">
              <a:buAutoNum type="romanUcParenR"/>
            </a:pPr>
            <a:r>
              <a:rPr lang="fr-FR" b="1" dirty="0" smtClean="0"/>
              <a:t>Les </a:t>
            </a:r>
            <a:r>
              <a:rPr lang="fr-FR" b="1" dirty="0" smtClean="0">
                <a:solidFill>
                  <a:srgbClr val="0000FF"/>
                </a:solidFill>
              </a:rPr>
              <a:t>paysages urbains</a:t>
            </a:r>
          </a:p>
          <a:p>
            <a:pPr marL="571500" indent="-571500">
              <a:buAutoNum type="romanUcParenR"/>
            </a:pPr>
            <a:endParaRPr lang="fr-FR" dirty="0"/>
          </a:p>
          <a:p>
            <a:pPr marL="571500" indent="-571500">
              <a:buAutoNum type="romanUcParenR"/>
            </a:pPr>
            <a:r>
              <a:rPr lang="fr-FR" b="1" dirty="0" smtClean="0"/>
              <a:t>Les </a:t>
            </a:r>
            <a:r>
              <a:rPr lang="fr-FR" b="1" dirty="0" smtClean="0">
                <a:solidFill>
                  <a:srgbClr val="0000FF"/>
                </a:solidFill>
              </a:rPr>
              <a:t>villes</a:t>
            </a:r>
            <a:r>
              <a:rPr lang="fr-FR" b="1" dirty="0" smtClean="0"/>
              <a:t> en France</a:t>
            </a:r>
          </a:p>
          <a:p>
            <a:pPr marL="571500" indent="-571500">
              <a:buAutoNum type="romanUcParenR"/>
            </a:pPr>
            <a:endParaRPr lang="fr-FR" dirty="0"/>
          </a:p>
          <a:p>
            <a:pPr marL="0" indent="0">
              <a:buNone/>
            </a:pPr>
            <a:r>
              <a:rPr lang="fr-FR" b="1" dirty="0" smtClean="0"/>
              <a:t>III) Les </a:t>
            </a:r>
            <a:r>
              <a:rPr lang="fr-FR" b="1" dirty="0" smtClean="0">
                <a:solidFill>
                  <a:srgbClr val="0000FF"/>
                </a:solidFill>
              </a:rPr>
              <a:t>réseaux</a:t>
            </a:r>
            <a:r>
              <a:rPr lang="fr-FR" b="1" dirty="0" smtClean="0"/>
              <a:t> </a:t>
            </a:r>
            <a:r>
              <a:rPr lang="fr-FR" b="1" dirty="0" smtClean="0"/>
              <a:t>urbains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sz="3027" dirty="0" smtClean="0"/>
              <a:t>(complément en relation avec la notion de réseau de communication, cf. thème « Se déplacer » en CM2)</a:t>
            </a:r>
            <a:endParaRPr lang="fr-FR" sz="3027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47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Berry-BouyBour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22" y="-1"/>
            <a:ext cx="8004176" cy="6858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934662"/>
            <a:ext cx="123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Berry-Bouy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 rot="5400000" flipH="1" flipV="1">
            <a:off x="-435722" y="3794455"/>
            <a:ext cx="3526749" cy="11229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0" y="881687"/>
            <a:ext cx="1364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Carte du </a:t>
            </a:r>
            <a:r>
              <a:rPr lang="fr-FR" dirty="0" smtClean="0"/>
              <a:t>pôle urbain de Bourges (source IGN </a:t>
            </a:r>
            <a:r>
              <a:rPr lang="fr-FR" dirty="0" err="1" smtClean="0"/>
              <a:t>Géoportail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EvolutionPopulationMontierchaum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9" y="0"/>
            <a:ext cx="3569069" cy="354445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87155" y="1889328"/>
            <a:ext cx="194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MONTIERCHAUME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3" name="Image 12" descr="EvolutionPopulationLePoinçonne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9" y="3460532"/>
            <a:ext cx="3569069" cy="354445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62315" y="540361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LE POINCONNET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5" name="Image 14" descr="EvolutionPopulationBerry-Bouy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405" y="0"/>
            <a:ext cx="3592484" cy="354362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386571" y="1889328"/>
            <a:ext cx="137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BERRY-BOUY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7" name="Image 16" descr="EvolutionPopulationFussy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190" y="3481480"/>
            <a:ext cx="3446698" cy="347080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898759" y="540361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FUSSY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643968" y="2839042"/>
            <a:ext cx="19302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Evolution de la population dans quatre communes de l’Indre et du Cher proches de Ch</a:t>
            </a:r>
            <a:r>
              <a:rPr lang="fr-FR" dirty="0" smtClean="0"/>
              <a:t>âteauroux et de Bourges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7444"/>
            <a:ext cx="9144000" cy="985556"/>
          </a:xfrm>
        </p:spPr>
        <p:txBody>
          <a:bodyPr anchor="t" anchorCtr="0">
            <a:noAutofit/>
          </a:bodyPr>
          <a:lstStyle/>
          <a:p>
            <a:r>
              <a:rPr lang="fr-FR" sz="3600" b="1" dirty="0" smtClean="0"/>
              <a:t>II) Les villes en France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43000"/>
            <a:ext cx="9144001" cy="5532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u="sng" dirty="0" smtClean="0"/>
              <a:t>2.1. Le poids du phénomène urbain</a:t>
            </a:r>
          </a:p>
          <a:p>
            <a:pPr>
              <a:buFontTx/>
              <a:buChar char="-"/>
            </a:pPr>
            <a:r>
              <a:rPr lang="fr-FR" dirty="0" smtClean="0"/>
              <a:t>Un </a:t>
            </a:r>
            <a:r>
              <a:rPr lang="fr-FR" b="1" dirty="0" smtClean="0">
                <a:solidFill>
                  <a:srgbClr val="0000FF"/>
                </a:solidFill>
              </a:rPr>
              <a:t>taux d’urbanisation </a:t>
            </a:r>
            <a:r>
              <a:rPr lang="fr-FR" dirty="0" smtClean="0"/>
              <a:t>stabilisé depuis 1975 aux alentours de </a:t>
            </a:r>
            <a:r>
              <a:rPr lang="fr-FR" b="1" dirty="0" smtClean="0"/>
              <a:t>75</a:t>
            </a:r>
            <a:r>
              <a:rPr lang="fr-FR" dirty="0" smtClean="0"/>
              <a:t>-80% (3/4 Français en ville) (72% UE)</a:t>
            </a:r>
          </a:p>
          <a:p>
            <a:pPr>
              <a:buFontTx/>
              <a:buChar char="-"/>
            </a:pPr>
            <a:r>
              <a:rPr lang="fr-FR" dirty="0" smtClean="0"/>
              <a:t>Le </a:t>
            </a:r>
            <a:r>
              <a:rPr lang="fr-FR" b="1" dirty="0" smtClean="0">
                <a:solidFill>
                  <a:srgbClr val="0000FF"/>
                </a:solidFill>
              </a:rPr>
              <a:t>zonage en aires urbaines </a:t>
            </a:r>
            <a:r>
              <a:rPr lang="fr-FR" dirty="0" smtClean="0"/>
              <a:t>(2010)</a:t>
            </a:r>
          </a:p>
          <a:p>
            <a:pPr>
              <a:buNone/>
            </a:pPr>
            <a:r>
              <a:rPr lang="fr-FR" dirty="0" smtClean="0"/>
              <a:t>75% des communes rurales sous l’influence des villes</a:t>
            </a:r>
          </a:p>
          <a:p>
            <a:pPr>
              <a:buNone/>
            </a:pP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25940" y="4007804"/>
          <a:ext cx="8941966" cy="2447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5964"/>
                <a:gridCol w="2626315"/>
                <a:gridCol w="3239687"/>
              </a:tblGrid>
              <a:tr h="577292">
                <a:tc>
                  <a:txBody>
                    <a:bodyPr/>
                    <a:lstStyle/>
                    <a:p>
                      <a:r>
                        <a:rPr lang="fr-FR" dirty="0" smtClean="0"/>
                        <a:t>communes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En % de la population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En % du nombre</a:t>
                      </a:r>
                      <a:r>
                        <a:rPr lang="fr-FR" baseline="0" dirty="0" smtClean="0"/>
                        <a:t> de communes</a:t>
                      </a:r>
                      <a:endParaRPr lang="fr-FR" dirty="0"/>
                    </a:p>
                  </a:txBody>
                  <a:tcPr/>
                </a:tc>
              </a:tr>
              <a:tr h="615016">
                <a:tc>
                  <a:txBody>
                    <a:bodyPr/>
                    <a:lstStyle/>
                    <a:p>
                      <a:r>
                        <a:rPr lang="fr-FR" dirty="0" smtClean="0"/>
                        <a:t>Aires urbaines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85%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50%</a:t>
                      </a:r>
                      <a:endParaRPr lang="fr-FR" dirty="0"/>
                    </a:p>
                  </a:txBody>
                  <a:tcPr/>
                </a:tc>
              </a:tr>
              <a:tr h="615016">
                <a:tc>
                  <a:txBody>
                    <a:bodyPr/>
                    <a:lstStyle/>
                    <a:p>
                      <a:r>
                        <a:rPr lang="fr-FR" dirty="0" smtClean="0"/>
                        <a:t>Communes </a:t>
                      </a:r>
                      <a:r>
                        <a:rPr lang="fr-FR" dirty="0" err="1" smtClean="0"/>
                        <a:t>multipolarisées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30%</a:t>
                      </a:r>
                      <a:endParaRPr lang="fr-FR" dirty="0"/>
                    </a:p>
                  </a:txBody>
                  <a:tcPr/>
                </a:tc>
              </a:tr>
              <a:tr h="615016">
                <a:tc>
                  <a:txBody>
                    <a:bodyPr/>
                    <a:lstStyle/>
                    <a:p>
                      <a:r>
                        <a:rPr lang="fr-FR" dirty="0" smtClean="0"/>
                        <a:t>Communes isolées (dont 230 petites villes)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20%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25941" y="6506349"/>
            <a:ext cx="8941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Voir définitions en introduction : aires urbaines (p</a:t>
            </a:r>
            <a:r>
              <a:rPr lang="fr-FR" sz="1400" i="1" dirty="0" smtClean="0"/>
              <a:t>ôle </a:t>
            </a:r>
            <a:r>
              <a:rPr lang="fr-FR" sz="1400" i="1" dirty="0" err="1" smtClean="0"/>
              <a:t>urbain+couronne</a:t>
            </a:r>
            <a:r>
              <a:rPr lang="fr-FR" sz="1400" i="1" dirty="0" smtClean="0"/>
              <a:t> urbaine), communes </a:t>
            </a:r>
            <a:r>
              <a:rPr lang="fr-FR" sz="1400" i="1" dirty="0" err="1" smtClean="0"/>
              <a:t>multipolarisées</a:t>
            </a:r>
            <a:r>
              <a:rPr lang="fr-FR" sz="1400" i="1" dirty="0" smtClean="0"/>
              <a:t> et isolées</a:t>
            </a:r>
            <a:endParaRPr lang="fr-F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7444"/>
            <a:ext cx="9144000" cy="985556"/>
          </a:xfrm>
        </p:spPr>
        <p:txBody>
          <a:bodyPr anchor="t" anchorCtr="0">
            <a:noAutofit/>
          </a:bodyPr>
          <a:lstStyle/>
          <a:p>
            <a:r>
              <a:rPr lang="fr-FR" sz="3600" b="1" dirty="0" smtClean="0"/>
              <a:t>II) Les villes en France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55161"/>
            <a:ext cx="8229600" cy="572046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2.2. </a:t>
            </a:r>
            <a:r>
              <a:rPr lang="fr-FR" u="sng" dirty="0" smtClean="0"/>
              <a:t>La répartition des villes </a:t>
            </a:r>
            <a:r>
              <a:rPr lang="fr-FR" dirty="0" smtClean="0"/>
              <a:t>(le semis urbain)</a:t>
            </a:r>
            <a:endParaRPr lang="fr-FR" dirty="0"/>
          </a:p>
        </p:txBody>
      </p:sp>
      <p:pic>
        <p:nvPicPr>
          <p:cNvPr id="5" name="Image 4" descr="CartFrVillesCMHat2010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042" y="1560388"/>
            <a:ext cx="4211111" cy="52976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0970" y="1773870"/>
            <a:ext cx="39780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rgbClr val="0000FF"/>
                </a:solidFill>
              </a:rPr>
              <a:t>QUESTION </a:t>
            </a:r>
            <a:r>
              <a:rPr lang="fr-FR" sz="2400" i="1" dirty="0" smtClean="0">
                <a:solidFill>
                  <a:srgbClr val="0000FF"/>
                </a:solidFill>
              </a:rPr>
              <a:t>: quel </a:t>
            </a:r>
            <a:r>
              <a:rPr lang="fr-FR" sz="2400" i="1" dirty="0">
                <a:solidFill>
                  <a:srgbClr val="0000FF"/>
                </a:solidFill>
              </a:rPr>
              <a:t>maillage </a:t>
            </a:r>
            <a:r>
              <a:rPr lang="fr-FR" sz="2400" i="1" dirty="0" smtClean="0">
                <a:solidFill>
                  <a:srgbClr val="0000FF"/>
                </a:solidFill>
              </a:rPr>
              <a:t>(ou semis</a:t>
            </a:r>
            <a:r>
              <a:rPr lang="fr-FR" sz="2400" i="1" dirty="0">
                <a:solidFill>
                  <a:srgbClr val="0000FF"/>
                </a:solidFill>
              </a:rPr>
              <a:t>) </a:t>
            </a:r>
            <a:r>
              <a:rPr lang="fr-FR" sz="2400" i="1" dirty="0" smtClean="0">
                <a:solidFill>
                  <a:srgbClr val="0000FF"/>
                </a:solidFill>
              </a:rPr>
              <a:t>urbain en France ?</a:t>
            </a:r>
          </a:p>
          <a:p>
            <a:endParaRPr lang="fr-FR" sz="2400" dirty="0" smtClean="0"/>
          </a:p>
          <a:p>
            <a:pPr>
              <a:buFontTx/>
              <a:buChar char="-"/>
            </a:pPr>
            <a:r>
              <a:rPr lang="fr-FR" sz="2400" b="1" dirty="0" smtClean="0"/>
              <a:t>Beaucoup de petites villes </a:t>
            </a:r>
            <a:r>
              <a:rPr lang="fr-FR" sz="2400" dirty="0" smtClean="0"/>
              <a:t>(trace départementalisation ?)</a:t>
            </a:r>
          </a:p>
          <a:p>
            <a:pPr>
              <a:buFontTx/>
              <a:buChar char="-"/>
            </a:pPr>
            <a:endParaRPr lang="fr-FR" sz="2400" dirty="0" smtClean="0"/>
          </a:p>
          <a:p>
            <a:pPr>
              <a:buFontTx/>
              <a:buChar char="-"/>
            </a:pPr>
            <a:r>
              <a:rPr lang="fr-FR" sz="2400" b="1" dirty="0" smtClean="0"/>
              <a:t>Peu de métropoles régionales </a:t>
            </a:r>
            <a:r>
              <a:rPr lang="fr-FR" sz="2400" dirty="0" smtClean="0"/>
              <a:t>puissantes</a:t>
            </a:r>
          </a:p>
          <a:p>
            <a:pPr>
              <a:buFontTx/>
              <a:buChar char="-"/>
            </a:pPr>
            <a:endParaRPr lang="fr-FR" sz="2400" dirty="0" smtClean="0"/>
          </a:p>
          <a:p>
            <a:pPr>
              <a:buFontTx/>
              <a:buChar char="-"/>
            </a:pPr>
            <a:r>
              <a:rPr lang="fr-FR" sz="2400" b="1" dirty="0" smtClean="0"/>
              <a:t>Macrocéphalie de l’agglomération parisienne </a:t>
            </a:r>
            <a:r>
              <a:rPr lang="fr-FR" sz="2400" dirty="0" smtClean="0"/>
              <a:t>(autres métropoles périphériques)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ZonageAiresUrbaines2010_Inse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32" y="-1"/>
            <a:ext cx="512445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6399" y="5667955"/>
            <a:ext cx="878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• Développement </a:t>
            </a:r>
            <a:r>
              <a:rPr lang="fr-FR" b="1" dirty="0" smtClean="0"/>
              <a:t>urbain marqué à l’Ouest et au Sud </a:t>
            </a:r>
            <a:r>
              <a:rPr lang="fr-FR" dirty="0" smtClean="0"/>
              <a:t>(déprise au nord, nord-est et centre)</a:t>
            </a:r>
            <a:endParaRPr lang="fr-FR" dirty="0" smtClean="0"/>
          </a:p>
          <a:p>
            <a:r>
              <a:rPr lang="fr-FR" b="1" dirty="0" smtClean="0"/>
              <a:t>• Urbanisation </a:t>
            </a:r>
            <a:r>
              <a:rPr lang="fr-FR" b="1" dirty="0" smtClean="0"/>
              <a:t>avec un étalement spatial et l’absorption de communes périurbaines dans les agglomérations </a:t>
            </a:r>
            <a:r>
              <a:rPr lang="fr-FR" dirty="0" smtClean="0"/>
              <a:t>(+ 20% en superficie entre 1999 et 2010) d’où une </a:t>
            </a:r>
            <a:r>
              <a:rPr lang="fr-FR" b="1" dirty="0" smtClean="0"/>
              <a:t>baisse de la densité de population urbaine </a:t>
            </a:r>
            <a:r>
              <a:rPr lang="fr-FR" dirty="0" smtClean="0"/>
              <a:t>de 600 hab/km2 en 1960 à 400 hab/km2 en 2010</a:t>
            </a:r>
            <a:endParaRPr lang="fr-FR" dirty="0"/>
          </a:p>
        </p:txBody>
      </p:sp>
      <p:pic>
        <p:nvPicPr>
          <p:cNvPr id="5" name="Image 4" descr="EvolutionPopulationUrbaine2006-2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9" y="0"/>
            <a:ext cx="4279859" cy="5699443"/>
          </a:xfrm>
          <a:prstGeom prst="rect">
            <a:avLst/>
          </a:prstGeom>
        </p:spPr>
      </p:pic>
      <p:pic>
        <p:nvPicPr>
          <p:cNvPr id="6" name="Image 5" descr="France-evolution-emploi-2008-2013-par-aires-urbain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985" y="186573"/>
            <a:ext cx="4754016" cy="5108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7444"/>
            <a:ext cx="9144000" cy="985556"/>
          </a:xfrm>
        </p:spPr>
        <p:txBody>
          <a:bodyPr anchor="t" anchorCtr="0">
            <a:noAutofit/>
          </a:bodyPr>
          <a:lstStyle/>
          <a:p>
            <a:r>
              <a:rPr lang="fr-FR" sz="3600" b="1" dirty="0" smtClean="0"/>
              <a:t>II) Les villes en France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55161"/>
            <a:ext cx="8229600" cy="5720465"/>
          </a:xfrm>
        </p:spPr>
        <p:txBody>
          <a:bodyPr/>
          <a:lstStyle/>
          <a:p>
            <a:pPr>
              <a:buNone/>
            </a:pPr>
            <a:r>
              <a:rPr lang="fr-FR" u="sng" dirty="0" smtClean="0"/>
              <a:t>2.3. La </a:t>
            </a:r>
            <a:r>
              <a:rPr lang="fr-FR" b="1" u="sng" dirty="0" smtClean="0">
                <a:solidFill>
                  <a:srgbClr val="0000FF"/>
                </a:solidFill>
              </a:rPr>
              <a:t>centralité</a:t>
            </a:r>
            <a:r>
              <a:rPr lang="fr-FR" u="sng" dirty="0" smtClean="0"/>
              <a:t> urbaine</a:t>
            </a:r>
            <a:endParaRPr lang="fr-FR" u="sng" dirty="0"/>
          </a:p>
        </p:txBody>
      </p:sp>
      <p:pic>
        <p:nvPicPr>
          <p:cNvPr id="4" name="Image 3" descr="ExoAireInfluenceExempleScolaireVillesCMHat2010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316" y="1755692"/>
            <a:ext cx="6502400" cy="45910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0605" y="6378230"/>
            <a:ext cx="893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parcours géographique d’un jeune au cours de ses études : le poids de la centralité urbaine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auHierarchieUrbaineHatCRPE_2014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9" y="38264"/>
            <a:ext cx="5265186" cy="6407369"/>
          </a:xfrm>
          <a:prstGeom prst="rect">
            <a:avLst/>
          </a:prstGeom>
        </p:spPr>
      </p:pic>
      <p:pic>
        <p:nvPicPr>
          <p:cNvPr id="3" name="Image 2" descr="AireInfluAttractionSudOues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592" y="994266"/>
            <a:ext cx="3387216" cy="407144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6488668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hiérarchie urbaine en relation avec le niveau des équipements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531871" y="5062281"/>
            <a:ext cx="3612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L’attractivité des villes et des bourgs dans le Sud Ouest fonction des services offerts à la population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FrVillesAireInfluenceCMHat2010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66" y="0"/>
            <a:ext cx="8049867" cy="60208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7066" y="5957860"/>
            <a:ext cx="8049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</a:t>
            </a:r>
            <a:r>
              <a:rPr lang="fr-FR" dirty="0" smtClean="0"/>
              <a:t> villes </a:t>
            </a:r>
            <a:r>
              <a:rPr lang="fr-FR" dirty="0" smtClean="0"/>
              <a:t>possèdent des </a:t>
            </a:r>
            <a:r>
              <a:rPr lang="fr-FR" b="1" dirty="0" smtClean="0">
                <a:solidFill>
                  <a:srgbClr val="0000FF"/>
                </a:solidFill>
              </a:rPr>
              <a:t>zones </a:t>
            </a:r>
            <a:r>
              <a:rPr lang="fr-FR" b="1" dirty="0" smtClean="0">
                <a:solidFill>
                  <a:srgbClr val="0000FF"/>
                </a:solidFill>
              </a:rPr>
              <a:t>d’influence déterminées par le niveau des services qu’elles offrent</a:t>
            </a:r>
            <a:r>
              <a:rPr lang="fr-FR" dirty="0" smtClean="0"/>
              <a:t> </a:t>
            </a:r>
            <a:r>
              <a:rPr lang="fr-FR" dirty="0" smtClean="0"/>
              <a:t>(en Bretagne, 82% des communes ont une école primaire, 17% un collège, 4% un lycée)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7444"/>
            <a:ext cx="9144000" cy="985556"/>
          </a:xfrm>
        </p:spPr>
        <p:txBody>
          <a:bodyPr anchor="t" anchorCtr="0">
            <a:noAutofit/>
          </a:bodyPr>
          <a:lstStyle/>
          <a:p>
            <a:r>
              <a:rPr lang="fr-FR" sz="3600" b="1" dirty="0" smtClean="0"/>
              <a:t>III) Les réseaux urbains </a:t>
            </a:r>
            <a:r>
              <a:rPr lang="fr-FR" sz="3200" b="1" dirty="0" smtClean="0"/>
              <a:t>(en France et en Europe)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55161"/>
            <a:ext cx="8229600" cy="5720465"/>
          </a:xfrm>
        </p:spPr>
        <p:txBody>
          <a:bodyPr/>
          <a:lstStyle/>
          <a:p>
            <a:pPr>
              <a:buNone/>
            </a:pPr>
            <a:r>
              <a:rPr lang="fr-FR" u="sng" dirty="0" smtClean="0"/>
              <a:t>3.1. La métropolisation</a:t>
            </a:r>
            <a:endParaRPr lang="fr-FR" u="sng" dirty="0"/>
          </a:p>
        </p:txBody>
      </p:sp>
      <p:pic>
        <p:nvPicPr>
          <p:cNvPr id="5" name="Image 4" descr="ParisLondresMetropolesEuropeennesHatCRPE2014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71"/>
            <a:ext cx="5371022" cy="51344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05736" y="2781511"/>
            <a:ext cx="38188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La </a:t>
            </a:r>
            <a:r>
              <a:rPr lang="fr-FR" sz="2000" b="1" dirty="0" smtClean="0">
                <a:solidFill>
                  <a:srgbClr val="FF0000"/>
                </a:solidFill>
              </a:rPr>
              <a:t>métropolisation</a:t>
            </a:r>
            <a:r>
              <a:rPr lang="fr-FR" sz="2000" b="1" dirty="0" smtClean="0"/>
              <a:t> </a:t>
            </a:r>
            <a:r>
              <a:rPr lang="fr-FR" sz="2000" dirty="0" smtClean="0"/>
              <a:t>est un </a:t>
            </a:r>
            <a:r>
              <a:rPr lang="fr-FR" sz="2000" b="1" dirty="0" smtClean="0">
                <a:solidFill>
                  <a:srgbClr val="0000FF"/>
                </a:solidFill>
              </a:rPr>
              <a:t>processus d’urbanisation sélectif </a:t>
            </a:r>
            <a:r>
              <a:rPr lang="fr-FR" sz="2000" dirty="0" smtClean="0"/>
              <a:t>qui concerne quelques agglomérations, </a:t>
            </a:r>
          </a:p>
          <a:p>
            <a:r>
              <a:rPr lang="fr-FR" sz="2000" dirty="0" smtClean="0"/>
              <a:t>- qui deviennent des </a:t>
            </a:r>
            <a:r>
              <a:rPr lang="fr-FR" sz="2000" b="1" dirty="0" smtClean="0">
                <a:solidFill>
                  <a:srgbClr val="0000FF"/>
                </a:solidFill>
              </a:rPr>
              <a:t>lieux centraux </a:t>
            </a:r>
            <a:r>
              <a:rPr lang="fr-FR" sz="2000" dirty="0" smtClean="0"/>
              <a:t>d’impulsion, de créativité, d’émission d’ordres, </a:t>
            </a:r>
          </a:p>
          <a:p>
            <a:r>
              <a:rPr lang="fr-FR" sz="2000" dirty="0" smtClean="0"/>
              <a:t>- qui articulent </a:t>
            </a:r>
            <a:r>
              <a:rPr lang="fr-FR" sz="2000" b="1" dirty="0" smtClean="0">
                <a:solidFill>
                  <a:srgbClr val="0000FF"/>
                </a:solidFill>
              </a:rPr>
              <a:t>le local </a:t>
            </a:r>
            <a:r>
              <a:rPr lang="fr-FR" sz="2000" dirty="0" smtClean="0"/>
              <a:t>et le </a:t>
            </a:r>
            <a:r>
              <a:rPr lang="fr-FR" sz="2000" b="1" dirty="0" smtClean="0">
                <a:solidFill>
                  <a:srgbClr val="0000FF"/>
                </a:solidFill>
              </a:rPr>
              <a:t>global</a:t>
            </a:r>
            <a:r>
              <a:rPr lang="fr-FR" sz="2000" dirty="0" smtClean="0"/>
              <a:t>,</a:t>
            </a:r>
          </a:p>
          <a:p>
            <a:r>
              <a:rPr lang="fr-FR" sz="2000" dirty="0" smtClean="0"/>
              <a:t>- qui concentrent des </a:t>
            </a:r>
            <a:r>
              <a:rPr lang="fr-FR" sz="2000" b="1" dirty="0" smtClean="0">
                <a:solidFill>
                  <a:srgbClr val="0000FF"/>
                </a:solidFill>
              </a:rPr>
              <a:t>fonctions de commandement</a:t>
            </a:r>
            <a:r>
              <a:rPr lang="fr-FR" sz="2000" dirty="0" smtClean="0"/>
              <a:t> (politique, économique, culturel) dites </a:t>
            </a:r>
            <a:r>
              <a:rPr lang="fr-FR" sz="2000" b="1" dirty="0" smtClean="0">
                <a:solidFill>
                  <a:srgbClr val="0000FF"/>
                </a:solidFill>
              </a:rPr>
              <a:t>de tertiaire supérieur</a:t>
            </a:r>
            <a:r>
              <a:rPr lang="fr-FR" sz="2000" dirty="0" smtClean="0"/>
              <a:t> (ex : services aux entreprises)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5351307" y="1584937"/>
            <a:ext cx="3818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Les </a:t>
            </a:r>
            <a:r>
              <a:rPr lang="fr-FR" sz="2000" b="1" dirty="0" smtClean="0">
                <a:solidFill>
                  <a:srgbClr val="0000FF"/>
                </a:solidFill>
              </a:rPr>
              <a:t>villes</a:t>
            </a:r>
            <a:r>
              <a:rPr lang="fr-FR" sz="2000" dirty="0" smtClean="0"/>
              <a:t> tissent des relations entre elles et forment des </a:t>
            </a:r>
            <a:r>
              <a:rPr lang="fr-FR" sz="2000" b="1" dirty="0" smtClean="0">
                <a:solidFill>
                  <a:srgbClr val="FF0000"/>
                </a:solidFill>
              </a:rPr>
              <a:t>réseaux urbains</a:t>
            </a:r>
            <a:r>
              <a:rPr lang="fr-FR" sz="2000" b="1" dirty="0" smtClean="0">
                <a:solidFill>
                  <a:srgbClr val="0000FF"/>
                </a:solidFill>
              </a:rPr>
              <a:t> hiérarchisés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1996231"/>
            <a:ext cx="128753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La ville globale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 anchorCtr="0"/>
          <a:lstStyle/>
          <a:p>
            <a:r>
              <a:rPr lang="fr-FR" b="1" dirty="0" smtClean="0"/>
              <a:t>Introduction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816"/>
            <a:ext cx="8686800" cy="559718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r-FR" b="1" dirty="0" smtClean="0"/>
              <a:t>Qu’est-ce qu’une ville ? </a:t>
            </a:r>
          </a:p>
          <a:p>
            <a:pPr>
              <a:buNone/>
            </a:pPr>
            <a:r>
              <a:rPr lang="fr-FR" dirty="0" smtClean="0"/>
              <a:t>	</a:t>
            </a:r>
            <a:r>
              <a:rPr lang="fr-FR" dirty="0" smtClean="0">
                <a:solidFill>
                  <a:srgbClr val="FF0000"/>
                </a:solidFill>
              </a:rPr>
              <a:t>4 propositions possibles </a:t>
            </a:r>
            <a:r>
              <a:rPr lang="fr-FR" dirty="0" smtClean="0"/>
              <a:t>pour répondre (selon une approche classique)</a:t>
            </a:r>
          </a:p>
          <a:p>
            <a:pPr>
              <a:buFontTx/>
              <a:buChar char="-"/>
            </a:pPr>
            <a:r>
              <a:rPr lang="fr-FR" i="1" u="sng" dirty="0" smtClean="0"/>
              <a:t>un ensemble important de bâtiments contigus </a:t>
            </a:r>
          </a:p>
          <a:p>
            <a:pPr>
              <a:buNone/>
            </a:pPr>
            <a:r>
              <a:rPr lang="fr-FR" dirty="0" smtClean="0">
                <a:solidFill>
                  <a:srgbClr val="0000FF"/>
                </a:solidFill>
              </a:rPr>
              <a:t>(APPROCHE VISUELLE)</a:t>
            </a:r>
          </a:p>
          <a:p>
            <a:pPr>
              <a:buFontTx/>
              <a:buChar char="-"/>
            </a:pPr>
            <a:r>
              <a:rPr lang="fr-FR" i="1" u="sng" dirty="0" smtClean="0"/>
              <a:t>une commune (« urbaine ») possédant plus de 2000 </a:t>
            </a:r>
            <a:r>
              <a:rPr lang="fr-FR" i="1" u="sng" dirty="0" err="1" smtClean="0"/>
              <a:t>hab</a:t>
            </a:r>
            <a:r>
              <a:rPr lang="fr-FR" i="1" u="sng" dirty="0" smtClean="0"/>
              <a:t> agglomérés </a:t>
            </a:r>
            <a:r>
              <a:rPr lang="fr-FR" i="1" dirty="0" smtClean="0"/>
              <a:t>(UNITE URBAINE) </a:t>
            </a:r>
          </a:p>
          <a:p>
            <a:pPr>
              <a:buNone/>
            </a:pPr>
            <a:r>
              <a:rPr lang="fr-FR" dirty="0" smtClean="0">
                <a:solidFill>
                  <a:srgbClr val="0000FF"/>
                </a:solidFill>
              </a:rPr>
              <a:t>(APPROCHE DEMOGRAPHIQUE)</a:t>
            </a:r>
          </a:p>
          <a:p>
            <a:pPr>
              <a:buFontTx/>
              <a:buChar char="-"/>
            </a:pPr>
            <a:r>
              <a:rPr lang="fr-FR" i="1" dirty="0" smtClean="0"/>
              <a:t>un lieu qui concentre </a:t>
            </a:r>
            <a:r>
              <a:rPr lang="fr-FR" i="1" u="sng" dirty="0" smtClean="0"/>
              <a:t>des activités de services </a:t>
            </a:r>
          </a:p>
          <a:p>
            <a:pPr>
              <a:buNone/>
            </a:pPr>
            <a:r>
              <a:rPr lang="fr-FR" dirty="0" smtClean="0">
                <a:solidFill>
                  <a:srgbClr val="0000FF"/>
                </a:solidFill>
              </a:rPr>
              <a:t>(APPROCHE ECONOMIQUE)</a:t>
            </a:r>
          </a:p>
          <a:p>
            <a:pPr>
              <a:buFontTx/>
              <a:buChar char="-"/>
            </a:pPr>
            <a:r>
              <a:rPr lang="fr-FR" i="1" dirty="0" smtClean="0"/>
              <a:t>c’est une mentalité et une pratique sociale marquées par </a:t>
            </a:r>
            <a:r>
              <a:rPr lang="fr-FR" i="1" u="sng" dirty="0" smtClean="0"/>
              <a:t>l’intensité relationnelle</a:t>
            </a:r>
          </a:p>
          <a:p>
            <a:pPr>
              <a:buNone/>
            </a:pPr>
            <a:r>
              <a:rPr lang="fr-FR" dirty="0" smtClean="0">
                <a:solidFill>
                  <a:srgbClr val="0000FF"/>
                </a:solidFill>
              </a:rPr>
              <a:t>(APPROCHE CULTURELLE)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5556"/>
          </a:xfrm>
        </p:spPr>
        <p:txBody>
          <a:bodyPr anchor="t" anchorCtr="0">
            <a:noAutofit/>
          </a:bodyPr>
          <a:lstStyle/>
          <a:p>
            <a:r>
              <a:rPr lang="fr-FR" sz="3600" b="1" dirty="0" smtClean="0"/>
              <a:t>III) Les réseaux urbains </a:t>
            </a:r>
            <a:r>
              <a:rPr lang="fr-FR" sz="3200" b="1" dirty="0" smtClean="0"/>
              <a:t>(en France et en Europe)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03250"/>
            <a:ext cx="8229600" cy="5720465"/>
          </a:xfrm>
        </p:spPr>
        <p:txBody>
          <a:bodyPr/>
          <a:lstStyle/>
          <a:p>
            <a:pPr>
              <a:buNone/>
            </a:pPr>
            <a:r>
              <a:rPr lang="fr-FR" u="sng" dirty="0" smtClean="0"/>
              <a:t>3.2. Le réseau urbain français</a:t>
            </a:r>
            <a:endParaRPr lang="fr-FR" u="sng" dirty="0"/>
          </a:p>
        </p:txBody>
      </p:sp>
      <p:pic>
        <p:nvPicPr>
          <p:cNvPr id="4" name="Image 3" descr="DocPhotGeoFrance8096-2013-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0964"/>
            <a:ext cx="4586105" cy="547703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43305" y="1691972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Réseau </a:t>
            </a:r>
            <a:r>
              <a:rPr lang="fr-FR" b="1" dirty="0" err="1" smtClean="0"/>
              <a:t>monocéphale</a:t>
            </a:r>
            <a:r>
              <a:rPr lang="fr-FR" b="1" dirty="0" smtClean="0"/>
              <a:t> à l’échelle </a:t>
            </a:r>
            <a:r>
              <a:rPr lang="fr-FR" b="1" dirty="0" smtClean="0"/>
              <a:t>nationale</a:t>
            </a:r>
            <a:endParaRPr lang="fr-FR" dirty="0" smtClean="0"/>
          </a:p>
          <a:p>
            <a:r>
              <a:rPr lang="fr-FR" dirty="0" smtClean="0"/>
              <a:t>(dominé par l’agglomération parisienne)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988046" y="3361634"/>
            <a:ext cx="3698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Réseaux régionaux divers </a:t>
            </a:r>
            <a:r>
              <a:rPr lang="fr-FR" dirty="0" smtClean="0"/>
              <a:t>(à l’échelle infranationale), linéaires au sud-est, </a:t>
            </a:r>
            <a:r>
              <a:rPr lang="fr-FR" dirty="0" err="1" smtClean="0"/>
              <a:t>monocéphales</a:t>
            </a:r>
            <a:r>
              <a:rPr lang="fr-FR" dirty="0" smtClean="0"/>
              <a:t> (Bordeaux, Toulouse), bicéphales (</a:t>
            </a:r>
            <a:r>
              <a:rPr lang="fr-FR" dirty="0" err="1" smtClean="0"/>
              <a:t>Nantes-Rennes</a:t>
            </a:r>
            <a:r>
              <a:rPr lang="fr-FR" dirty="0" smtClean="0"/>
              <a:t>), dense et articulé autour de Lille et Lyon, émiettés dans l’Est et faibles dans le Massif Central et au sud du BP.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flux-domicile-travail-metropoles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9" y="227638"/>
            <a:ext cx="5001133" cy="64027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98852" y="2277690"/>
            <a:ext cx="3645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Un flux particulier participant à l’identification des réseaux urbains : </a:t>
            </a:r>
            <a:r>
              <a:rPr lang="fr-FR" b="1" dirty="0" smtClean="0"/>
              <a:t>les flux </a:t>
            </a:r>
            <a:r>
              <a:rPr lang="fr-FR" b="1" dirty="0" err="1" smtClean="0"/>
              <a:t>domicile-travail</a:t>
            </a:r>
            <a:r>
              <a:rPr lang="fr-FR" dirty="0" smtClean="0"/>
              <a:t> entre les aires urbaines (permettant d’aboutir à la carte de la diapositive précédente</a:t>
            </a:r>
            <a:r>
              <a:rPr lang="fr-FR" dirty="0" smtClean="0"/>
              <a:t>)</a:t>
            </a:r>
          </a:p>
          <a:p>
            <a:pPr algn="just"/>
            <a:r>
              <a:rPr lang="fr-FR" dirty="0" smtClean="0"/>
              <a:t>La </a:t>
            </a:r>
            <a:r>
              <a:rPr lang="fr-FR" b="1" dirty="0" smtClean="0"/>
              <a:t>zone d’influence de Paris </a:t>
            </a:r>
            <a:r>
              <a:rPr lang="fr-FR" dirty="0" smtClean="0"/>
              <a:t>couvre pratiquement tout le Bassin Parisien (jusqu’au Berry au sud).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éseaux urbain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4" y="0"/>
            <a:ext cx="5099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5625462" y="2082125"/>
            <a:ext cx="335848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 smtClean="0"/>
          </a:p>
          <a:p>
            <a:r>
              <a:rPr lang="fr-FR" sz="2400" b="1" u="sng" dirty="0" smtClean="0">
                <a:solidFill>
                  <a:srgbClr val="0000FF"/>
                </a:solidFill>
              </a:rPr>
              <a:t>A l’échelle des Etats</a:t>
            </a:r>
            <a:r>
              <a:rPr lang="fr-FR" sz="2400" dirty="0" smtClean="0">
                <a:solidFill>
                  <a:srgbClr val="0000FF"/>
                </a:solidFill>
              </a:rPr>
              <a:t>, </a:t>
            </a:r>
          </a:p>
          <a:p>
            <a:r>
              <a:rPr lang="fr-FR" sz="2400" b="1" dirty="0" smtClean="0">
                <a:solidFill>
                  <a:srgbClr val="0000FF"/>
                </a:solidFill>
              </a:rPr>
              <a:t>2 modèles </a:t>
            </a:r>
            <a:r>
              <a:rPr lang="fr-FR" sz="2400" dirty="0" smtClean="0"/>
              <a:t>:</a:t>
            </a:r>
            <a:endParaRPr lang="fr-FR" sz="2400" dirty="0" smtClean="0"/>
          </a:p>
          <a:p>
            <a:pPr>
              <a:buFontTx/>
              <a:buChar char="-"/>
            </a:pPr>
            <a:r>
              <a:rPr lang="fr-FR" sz="2400" u="sng" dirty="0" smtClean="0"/>
              <a:t> p</a:t>
            </a:r>
            <a:r>
              <a:rPr lang="fr-FR" sz="2400" u="sng" dirty="0" smtClean="0"/>
              <a:t>olarisé avec un </a:t>
            </a:r>
            <a:r>
              <a:rPr lang="fr-FR" sz="2400" u="sng" dirty="0" smtClean="0"/>
              <a:t>pôle urbain dominant </a:t>
            </a:r>
            <a:r>
              <a:rPr lang="fr-FR" sz="2400" dirty="0" smtClean="0"/>
              <a:t>(</a:t>
            </a:r>
            <a:r>
              <a:rPr lang="fr-FR" sz="2400" dirty="0" smtClean="0"/>
              <a:t>France, Espagne, Grèce, Royaume-Uni)</a:t>
            </a:r>
            <a:endParaRPr lang="fr-FR" sz="2400" dirty="0" smtClean="0"/>
          </a:p>
          <a:p>
            <a:pPr>
              <a:buFontTx/>
              <a:buChar char="-"/>
            </a:pPr>
            <a:r>
              <a:rPr lang="fr-FR" sz="2400" u="sng" dirty="0" smtClean="0"/>
              <a:t> p</a:t>
            </a:r>
            <a:r>
              <a:rPr lang="fr-FR" sz="2400" u="sng" dirty="0" smtClean="0"/>
              <a:t>olycentrique avec plusieurs </a:t>
            </a:r>
            <a:r>
              <a:rPr lang="fr-FR" sz="2400" u="sng" dirty="0" smtClean="0"/>
              <a:t>pôles urbains dominants</a:t>
            </a:r>
            <a:r>
              <a:rPr lang="fr-FR" sz="2400" dirty="0" smtClean="0"/>
              <a:t> </a:t>
            </a:r>
            <a:r>
              <a:rPr lang="fr-FR" sz="2400" dirty="0" smtClean="0"/>
              <a:t>(Allemagne, Italie)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500"/>
            <a:ext cx="9144000" cy="985556"/>
          </a:xfrm>
        </p:spPr>
        <p:txBody>
          <a:bodyPr anchor="t" anchorCtr="0">
            <a:noAutofit/>
          </a:bodyPr>
          <a:lstStyle/>
          <a:p>
            <a:r>
              <a:rPr lang="fr-FR" sz="3600" b="1" dirty="0" smtClean="0"/>
              <a:t>III) Les réseaux urbains </a:t>
            </a:r>
            <a:r>
              <a:rPr lang="fr-FR" sz="3200" b="1" dirty="0" smtClean="0"/>
              <a:t>(en France et en Europe)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692761"/>
            <a:ext cx="8390309" cy="639222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u="sng" dirty="0" smtClean="0"/>
              <a:t>3.3. Les réseaux urbains à l’échelle européenne</a:t>
            </a:r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endParaRPr lang="fr-FR" sz="1800" dirty="0"/>
          </a:p>
          <a:p>
            <a:pPr>
              <a:buNone/>
            </a:pPr>
            <a:r>
              <a:rPr lang="fr-FR" sz="1800" dirty="0" smtClean="0"/>
              <a:t>Source : </a:t>
            </a:r>
            <a:r>
              <a:rPr lang="fr-FR" sz="1800" dirty="0" smtClean="0">
                <a:hlinkClick r:id="rId2"/>
              </a:rPr>
              <a:t>Europe, Europes (Auteur : sous la dir. de Michel Foucher)</a:t>
            </a:r>
            <a:r>
              <a:rPr lang="fr-FR" sz="1800" dirty="0" smtClean="0"/>
              <a:t> 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4" name="Image 3" descr="Reseaux-urbains-et-hierarchie-des-villes-europeennes-en-2010_large_car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7829"/>
            <a:ext cx="6289142" cy="49959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289142" y="1984965"/>
            <a:ext cx="28548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rgbClr val="0000FF"/>
                </a:solidFill>
              </a:rPr>
              <a:t>À l’échelle européenne</a:t>
            </a:r>
            <a:r>
              <a:rPr lang="fr-FR" sz="2000" dirty="0" smtClean="0"/>
              <a:t>, </a:t>
            </a:r>
            <a:r>
              <a:rPr lang="fr-FR" sz="2000" dirty="0" smtClean="0">
                <a:solidFill>
                  <a:srgbClr val="0000FF"/>
                </a:solidFill>
              </a:rPr>
              <a:t>la </a:t>
            </a:r>
            <a:r>
              <a:rPr lang="fr-FR" sz="2000" b="1" dirty="0" smtClean="0">
                <a:solidFill>
                  <a:srgbClr val="0000FF"/>
                </a:solidFill>
              </a:rPr>
              <a:t>mégalopole</a:t>
            </a:r>
            <a:r>
              <a:rPr lang="fr-FR" sz="2000" dirty="0" smtClean="0"/>
              <a:t>, colonne vertébrale de l’Europe </a:t>
            </a:r>
          </a:p>
          <a:p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289142" y="3596415"/>
            <a:ext cx="28548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Paris</a:t>
            </a:r>
            <a:r>
              <a:rPr lang="fr-FR" sz="2000" dirty="0" smtClean="0"/>
              <a:t> appartient au système métropolitain européen, mais aussi au </a:t>
            </a:r>
            <a:r>
              <a:rPr lang="fr-FR" sz="2000" b="1" dirty="0" smtClean="0">
                <a:solidFill>
                  <a:srgbClr val="0000FF"/>
                </a:solidFill>
              </a:rPr>
              <a:t>réseau des villes globales à l’échelle mondiale </a:t>
            </a:r>
            <a:r>
              <a:rPr lang="fr-FR" sz="2000" dirty="0" smtClean="0"/>
              <a:t>(au même titre que Londres, New-York, Tokyo</a:t>
            </a:r>
            <a:r>
              <a:rPr lang="mr-IN" sz="2000" dirty="0" smtClean="0"/>
              <a:t>…</a:t>
            </a:r>
            <a:r>
              <a:rPr lang="fr-FR" sz="2000" dirty="0" smtClean="0"/>
              <a:t>.)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ine_Louis_Vuitton_dans_la_champagne_berrichonne_pres_d_Issoudun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725" y="0"/>
            <a:ext cx="4232275" cy="3174206"/>
          </a:xfrm>
          <a:prstGeom prst="rect">
            <a:avLst/>
          </a:prstGeom>
        </p:spPr>
      </p:pic>
      <p:pic>
        <p:nvPicPr>
          <p:cNvPr id="4" name="Image 3" descr="UsineLouisVuitton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11725" cy="6858000"/>
          </a:xfrm>
          <a:prstGeom prst="rect">
            <a:avLst/>
          </a:prstGeom>
        </p:spPr>
      </p:pic>
      <p:pic>
        <p:nvPicPr>
          <p:cNvPr id="5" name="Image 4" descr="UsineLouisVuittonCond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229" y="3174206"/>
            <a:ext cx="5734771" cy="3683794"/>
          </a:xfrm>
          <a:prstGeom prst="rect">
            <a:avLst/>
          </a:prstGeom>
        </p:spPr>
      </p:pic>
      <p:pic>
        <p:nvPicPr>
          <p:cNvPr id="6" name="Image 5" descr="UsineLouisVuittonConde2Pannea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73385"/>
            <a:ext cx="1219182" cy="17124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2598003"/>
            <a:ext cx="8401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</a:rPr>
              <a:t>Ne pas associer l’activité industrielle à la « ville ».</a:t>
            </a:r>
          </a:p>
          <a:p>
            <a:r>
              <a:rPr lang="fr-FR" sz="2400" dirty="0" smtClean="0">
                <a:solidFill>
                  <a:srgbClr val="FFFF00"/>
                </a:solidFill>
              </a:rPr>
              <a:t>Exemple d’u</a:t>
            </a:r>
            <a:r>
              <a:rPr lang="fr-FR" sz="2400" dirty="0" smtClean="0">
                <a:solidFill>
                  <a:srgbClr val="FFFF00"/>
                </a:solidFill>
              </a:rPr>
              <a:t>ne </a:t>
            </a:r>
            <a:r>
              <a:rPr lang="fr-FR" sz="2400" dirty="0" smtClean="0">
                <a:solidFill>
                  <a:srgbClr val="FFFF00"/>
                </a:solidFill>
              </a:rPr>
              <a:t>usine en campagne : Louis Vuitton près d’Issoudun</a:t>
            </a:r>
            <a:endParaRPr lang="fr-FR" sz="2400" dirty="0">
              <a:solidFill>
                <a:srgbClr val="FFFF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10800000" flipV="1">
            <a:off x="2326847" y="3428999"/>
            <a:ext cx="899220" cy="6964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534374" y="3428999"/>
            <a:ext cx="1835521" cy="12712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937607" y="1733621"/>
            <a:ext cx="1533068" cy="10105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97246" y="139060"/>
            <a:ext cx="103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Issoudun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7220"/>
          </a:xfrm>
        </p:spPr>
        <p:txBody>
          <a:bodyPr/>
          <a:lstStyle/>
          <a:p>
            <a:r>
              <a:rPr lang="fr-FR" b="1" dirty="0" smtClean="0"/>
              <a:t>Introduction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787220"/>
            <a:ext cx="9144000" cy="591333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La nouvelle approche de l’INSEE (2010) : le zonage en aires urbaines (ZAU</a:t>
            </a:r>
            <a:r>
              <a:rPr lang="fr-FR" b="1" dirty="0" smtClean="0">
                <a:solidFill>
                  <a:srgbClr val="FF0000"/>
                </a:solidFill>
              </a:rPr>
              <a:t>) : 3 (4) types de communes</a:t>
            </a:r>
          </a:p>
          <a:p>
            <a:pPr>
              <a:buNone/>
            </a:pPr>
            <a:r>
              <a:rPr lang="fr-FR" b="1" dirty="0" smtClean="0">
                <a:solidFill>
                  <a:srgbClr val="008000"/>
                </a:solidFill>
              </a:rPr>
              <a:t>AIRE URBAINE </a:t>
            </a:r>
            <a:r>
              <a:rPr lang="fr-FR" dirty="0" smtClean="0"/>
              <a:t>= </a:t>
            </a:r>
            <a:r>
              <a:rPr lang="fr-FR" dirty="0" smtClean="0">
                <a:solidFill>
                  <a:srgbClr val="0000FF"/>
                </a:solidFill>
              </a:rPr>
              <a:t>PÔLE URBAIN (1) + COURONNE (2)</a:t>
            </a:r>
          </a:p>
          <a:p>
            <a:pPr>
              <a:buNone/>
            </a:pPr>
            <a:r>
              <a:rPr lang="fr-FR" dirty="0" smtClean="0">
                <a:solidFill>
                  <a:srgbClr val="0000FF"/>
                </a:solidFill>
              </a:rPr>
              <a:t>(1) PÔLE URBAIN </a:t>
            </a:r>
            <a:r>
              <a:rPr lang="fr-FR" dirty="0" smtClean="0"/>
              <a:t>: unité urbaine rassemblant plus de 1500 emplois</a:t>
            </a:r>
          </a:p>
          <a:p>
            <a:pPr>
              <a:buNone/>
            </a:pPr>
            <a:r>
              <a:rPr lang="fr-FR" dirty="0" smtClean="0">
                <a:solidFill>
                  <a:srgbClr val="0000FF"/>
                </a:solidFill>
              </a:rPr>
              <a:t>(2) COURONNE</a:t>
            </a:r>
            <a:r>
              <a:rPr lang="fr-FR" dirty="0" smtClean="0">
                <a:solidFill>
                  <a:srgbClr val="0000FF"/>
                </a:solidFill>
              </a:rPr>
              <a:t> (PERI)URBAINE </a:t>
            </a:r>
            <a:r>
              <a:rPr lang="fr-FR" dirty="0" smtClean="0"/>
              <a:t>: communes (parfois unités urbaines) ayant plus de 40% de population résidente ayant un emploi dans le pôle urbain</a:t>
            </a:r>
          </a:p>
          <a:p>
            <a:pPr>
              <a:buNone/>
            </a:pPr>
            <a:r>
              <a:rPr lang="fr-FR" b="1" dirty="0" smtClean="0">
                <a:solidFill>
                  <a:srgbClr val="008000"/>
                </a:solidFill>
              </a:rPr>
              <a:t>COMMUNES MULTIPOLARISEES </a:t>
            </a:r>
            <a:r>
              <a:rPr lang="fr-FR" dirty="0" smtClean="0"/>
              <a:t>: communes où au moins 40% de la population résidente a un emploi dans</a:t>
            </a:r>
            <a:r>
              <a:rPr lang="fr-FR" dirty="0" smtClean="0"/>
              <a:t> plusieurs </a:t>
            </a:r>
            <a:r>
              <a:rPr lang="fr-FR" dirty="0" smtClean="0"/>
              <a:t>aires urbaines</a:t>
            </a:r>
          </a:p>
          <a:p>
            <a:pPr>
              <a:buNone/>
            </a:pPr>
            <a:r>
              <a:rPr lang="fr-FR" b="1" dirty="0" smtClean="0">
                <a:solidFill>
                  <a:srgbClr val="008000"/>
                </a:solidFill>
              </a:rPr>
              <a:t>COMMUNES ISOLEES </a:t>
            </a:r>
            <a:r>
              <a:rPr lang="fr-FR" sz="3027" dirty="0" smtClean="0"/>
              <a:t>hors de l’influence des pôles urbains</a:t>
            </a:r>
            <a:endParaRPr lang="fr-FR" sz="3027" dirty="0"/>
          </a:p>
        </p:txBody>
      </p:sp>
      <p:sp>
        <p:nvSpPr>
          <p:cNvPr id="7" name="ZoneTexte 6"/>
          <p:cNvSpPr txBox="1"/>
          <p:nvPr/>
        </p:nvSpPr>
        <p:spPr>
          <a:xfrm>
            <a:off x="209905" y="6223502"/>
            <a:ext cx="893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fr-FR" sz="2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95% de la population française sous l’influence urbaine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 anchorCtr="0"/>
          <a:lstStyle/>
          <a:p>
            <a:r>
              <a:rPr lang="fr-FR" b="1" dirty="0" smtClean="0"/>
              <a:t>Introduction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23672"/>
            <a:ext cx="8686800" cy="4983163"/>
          </a:xfrm>
        </p:spPr>
        <p:txBody>
          <a:bodyPr/>
          <a:lstStyle/>
          <a:p>
            <a:pPr>
              <a:buNone/>
            </a:pPr>
            <a:r>
              <a:rPr lang="fr-FR" u="sng" dirty="0" smtClean="0"/>
              <a:t>La nouvelle approche de l’INSEE (2010</a:t>
            </a:r>
            <a:r>
              <a:rPr lang="fr-FR" u="sng" dirty="0" smtClean="0"/>
              <a:t>) en détail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Image 3" descr="DocPhot8096AireUrbaine-2013-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275"/>
            <a:ext cx="5551995" cy="5212515"/>
          </a:xfrm>
          <a:prstGeom prst="rect">
            <a:avLst/>
          </a:prstGeom>
        </p:spPr>
      </p:pic>
      <p:pic>
        <p:nvPicPr>
          <p:cNvPr id="5" name="Image 4" descr="INSEE-ville-metropole-F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507" y="1848695"/>
            <a:ext cx="3389299" cy="40581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02507" y="6008908"/>
            <a:ext cx="3389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Schéma simple de l’aire urbaine </a:t>
            </a:r>
          </a:p>
          <a:p>
            <a:r>
              <a:rPr lang="fr-FR" dirty="0" smtClean="0"/>
              <a:t>(</a:t>
            </a:r>
            <a:r>
              <a:rPr lang="fr-FR" dirty="0" smtClean="0"/>
              <a:t>pôle urbain + couronne)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 rot="10800000">
            <a:off x="7031584" y="5824772"/>
            <a:ext cx="1655216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ZonageAiresUrbaines2010_Inse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55" y="-1"/>
            <a:ext cx="5124450" cy="6858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29605" y="5976815"/>
            <a:ext cx="331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France d’après le zonage en aires urbaines (INSEE 2010)</a:t>
            </a:r>
            <a:endParaRPr lang="fr-FR" b="1" dirty="0"/>
          </a:p>
        </p:txBody>
      </p:sp>
      <p:pic>
        <p:nvPicPr>
          <p:cNvPr id="4" name="Image 3" descr="Schéma-aire-urba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55" y="1243923"/>
            <a:ext cx="2829523" cy="3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354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00px-Map_of_urban_areas_of_France,_with_communes_and_departments.svg c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7620001" cy="6858000"/>
          </a:xfrm>
          <a:prstGeom prst="rect">
            <a:avLst/>
          </a:prstGeom>
        </p:spPr>
      </p:pic>
      <p:pic>
        <p:nvPicPr>
          <p:cNvPr id="3" name="Image 2" descr="LegendeCarteFranceCommunesAiresUrbaines201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14564"/>
            <a:ext cx="4572000" cy="10434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" y="3999079"/>
            <a:ext cx="228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</a:t>
            </a:r>
            <a:r>
              <a:rPr lang="fr-FR" dirty="0" smtClean="0"/>
              <a:t>ême carte simplifiée</a:t>
            </a:r>
          </a:p>
          <a:p>
            <a:r>
              <a:rPr lang="fr-FR" dirty="0" smtClean="0"/>
              <a:t>(source : </a:t>
            </a:r>
            <a:r>
              <a:rPr lang="fr-FR" dirty="0" err="1" smtClean="0"/>
              <a:t>Wikipedia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550349" y="6098333"/>
            <a:ext cx="322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AIRES URBAINES (</a:t>
            </a:r>
            <a:r>
              <a:rPr lang="fr-FR" dirty="0" err="1" smtClean="0"/>
              <a:t>rouge+orange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7444"/>
            <a:ext cx="9144000" cy="985556"/>
          </a:xfrm>
        </p:spPr>
        <p:txBody>
          <a:bodyPr anchor="t" anchorCtr="0">
            <a:noAutofit/>
          </a:bodyPr>
          <a:lstStyle/>
          <a:p>
            <a:r>
              <a:rPr lang="fr-FR" sz="3600" b="1" dirty="0" smtClean="0"/>
              <a:t>I) Les paysages urbains </a:t>
            </a:r>
            <a:r>
              <a:rPr lang="fr-FR" sz="3200" b="1" dirty="0" smtClean="0"/>
              <a:t>(en France et en Europe)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55161"/>
            <a:ext cx="8229600" cy="5720465"/>
          </a:xfrm>
        </p:spPr>
        <p:txBody>
          <a:bodyPr/>
          <a:lstStyle/>
          <a:p>
            <a:pPr>
              <a:buNone/>
            </a:pPr>
            <a:r>
              <a:rPr lang="fr-FR" u="sng" dirty="0" smtClean="0"/>
              <a:t>1.1. A la recherche d’une définition visuelle</a:t>
            </a:r>
            <a:endParaRPr lang="fr-FR" u="sng" dirty="0"/>
          </a:p>
        </p:txBody>
      </p:sp>
      <p:pic>
        <p:nvPicPr>
          <p:cNvPr id="6" name="Image 5" descr="GeoportailChtx2_17-11-2014-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405" y="1496248"/>
            <a:ext cx="6229149" cy="48749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54480" y="6406991"/>
            <a:ext cx="681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Ensemble important et continu de constructions humaines (bâtiments)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1319</Words>
  <Application>Microsoft Macintosh PowerPoint</Application>
  <PresentationFormat>Présentation à l'écran (4:3)</PresentationFormat>
  <Paragraphs>165</Paragraphs>
  <Slides>33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Le phénomène urbain  en France (et en Europe)</vt:lpstr>
      <vt:lpstr>PLAN</vt:lpstr>
      <vt:lpstr>Introduction</vt:lpstr>
      <vt:lpstr>Diapositive 4</vt:lpstr>
      <vt:lpstr>Introduction</vt:lpstr>
      <vt:lpstr>Introduction</vt:lpstr>
      <vt:lpstr>Diapositive 7</vt:lpstr>
      <vt:lpstr>Diapositive 8</vt:lpstr>
      <vt:lpstr>I) Les paysages urbains (en France et en Europe)</vt:lpstr>
      <vt:lpstr>Diapositive 10</vt:lpstr>
      <vt:lpstr>I) Les paysages urbains (en France et en Europe)</vt:lpstr>
      <vt:lpstr>I) Les paysages urbains (en France et en Europe)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II) Les villes en France</vt:lpstr>
      <vt:lpstr>II) Les villes en France</vt:lpstr>
      <vt:lpstr>Diapositive 24</vt:lpstr>
      <vt:lpstr>Diapositive 25</vt:lpstr>
      <vt:lpstr>II) Les villes en France</vt:lpstr>
      <vt:lpstr>Diapositive 27</vt:lpstr>
      <vt:lpstr>Diapositive 28</vt:lpstr>
      <vt:lpstr>III) Les réseaux urbains (en France et en Europe)</vt:lpstr>
      <vt:lpstr>III) Les réseaux urbains (en France et en Europe)</vt:lpstr>
      <vt:lpstr>Diapositive 31</vt:lpstr>
      <vt:lpstr>Diapositive 32</vt:lpstr>
      <vt:lpstr>III) Les réseaux urbains (en France et en Europe)</vt:lpstr>
    </vt:vector>
  </TitlesOfParts>
  <Company>Iufm Orléans-Tours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phénomène urbain  en France et en Europe</dc:title>
  <dc:creator>Jean-Louis LAUBRY</dc:creator>
  <cp:lastModifiedBy>Jean-Louis LAUBRY</cp:lastModifiedBy>
  <cp:revision>135</cp:revision>
  <dcterms:created xsi:type="dcterms:W3CDTF">2020-09-27T07:07:29Z</dcterms:created>
  <dcterms:modified xsi:type="dcterms:W3CDTF">2020-09-27T08:19:04Z</dcterms:modified>
</cp:coreProperties>
</file>