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5"/>
  </p:notesMasterIdLst>
  <p:handoutMasterIdLst>
    <p:handoutMasterId r:id="rId16"/>
  </p:handoutMasterIdLst>
  <p:sldIdLst>
    <p:sldId id="261" r:id="rId2"/>
    <p:sldId id="260" r:id="rId3"/>
    <p:sldId id="259" r:id="rId4"/>
    <p:sldId id="263" r:id="rId5"/>
    <p:sldId id="264" r:id="rId6"/>
    <p:sldId id="262" r:id="rId7"/>
    <p:sldId id="265" r:id="rId8"/>
    <p:sldId id="266" r:id="rId9"/>
    <p:sldId id="267" r:id="rId10"/>
    <p:sldId id="268" r:id="rId11"/>
    <p:sldId id="271" r:id="rId12"/>
    <p:sldId id="269" r:id="rId13"/>
    <p:sldId id="270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tion par défaut" id="{58CC6E9D-9F30-4627-B33D-233540CB684E}">
          <p14:sldIdLst>
            <p14:sldId id="261"/>
            <p14:sldId id="260"/>
            <p14:sldId id="259"/>
            <p14:sldId id="263"/>
            <p14:sldId id="264"/>
            <p14:sldId id="262"/>
            <p14:sldId id="265"/>
            <p14:sldId id="266"/>
            <p14:sldId id="267"/>
            <p14:sldId id="268"/>
            <p14:sldId id="271"/>
            <p14:sldId id="269"/>
            <p14:sldId id="270"/>
          </p14:sldIdLst>
        </p14:section>
        <p14:section name="Section sans titre" id="{0617412A-E258-40D3-8333-F5D2CD9FD728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B8B4232F-6FAB-43C1-936C-943536043F95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1A8EE09-76CC-4000-B080-9F213DA7DCE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68124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42028E8-6472-4303-BED2-74C21458376C}" type="datetime1">
              <a:rPr lang="fr-FR" smtClean="0"/>
              <a:t>02/10/2023</a:t>
            </a:fld>
            <a:endParaRPr lang="en-US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Espace réservé des commentaires 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"/>
              <a:t>Modifiez les styles du texte du masque</a:t>
            </a:r>
            <a:endParaRPr lang="en-US"/>
          </a:p>
          <a:p>
            <a:pPr lvl="1" rtl="0"/>
            <a:r>
              <a:rPr lang="fr"/>
              <a:t>Deuxième niveau</a:t>
            </a:r>
          </a:p>
          <a:p>
            <a:pPr lvl="2" rtl="0"/>
            <a:r>
              <a:rPr lang="fr"/>
              <a:t>Troisième niveau</a:t>
            </a:r>
          </a:p>
          <a:p>
            <a:pPr lvl="3" rtl="0"/>
            <a:r>
              <a:rPr lang="fr"/>
              <a:t>Quatrième niveau</a:t>
            </a:r>
          </a:p>
          <a:p>
            <a:pPr lvl="4" rtl="0"/>
            <a:r>
              <a:rPr lang="fr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8E40627-AA7D-471F-B5F2-0BF9E4C68EB6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452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39CDD6-07D9-486D-9477-2F3BD687421E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648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65881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8526707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841804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1201033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846769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C02BAF83-0870-4ADD-AF32-6F5F332FC83D}" type="datetime1">
              <a:rPr lang="fr-FR" smtClean="0"/>
              <a:t>02/10/2023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8345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BA6F08D-9454-44AA-95AA-8DC511730138}" type="datetime1">
              <a:rPr lang="fr-FR" smtClean="0"/>
              <a:t>02/10/2023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194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40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584697"/>
      </p:ext>
    </p:extLst>
  </p:cSld>
  <p:clrMapOvr>
    <a:masterClrMapping/>
  </p:clrMapOvr>
  <p:hf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10959B2-24BA-47FE-BA3B-FFCC89C6DB3A}" type="datetime1">
              <a:rPr lang="fr-FR" smtClean="0"/>
              <a:t>02/10/2023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096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1BF967A-0606-4F57-B0A4-F2761A08CEDD}" type="datetime1">
              <a:rPr lang="fr-FR" smtClean="0"/>
              <a:t>02/10/2023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627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236305"/>
      </p:ext>
    </p:extLst>
  </p:cSld>
  <p:clrMapOvr>
    <a:masterClrMapping/>
  </p:clrMapOvr>
  <p:hf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9C1E471-B154-4158-8D84-427CE57F5088}" type="datetime1">
              <a:rPr lang="fr-FR" smtClean="0"/>
              <a:t>02/10/2023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642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17101B6-F1F4-4744-93F9-6A310264A374}" type="datetime1">
              <a:rPr lang="fr-FR" smtClean="0"/>
              <a:t>02/10/2023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0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7C59215-BDD9-4AEA-A2C8-635D45606F9E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09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DC30D81-28F2-4E40-9F3F-4C78BE785701}" type="datetime1">
              <a:rPr lang="fr-FR" smtClean="0"/>
              <a:t>02/10/2023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60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  <p:sldLayoutId id="2147483700" r:id="rId14"/>
    <p:sldLayoutId id="2147483701" r:id="rId15"/>
    <p:sldLayoutId id="2147483702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edd.ac-amiens.fr/006-monter-un-projet-edd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C9D0144-94AD-1D88-E0E3-EEEF04D2C8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Éducation au DD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222C0546-407F-751C-F9C8-FF1A2C3B29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S. Bourget</a:t>
            </a:r>
          </a:p>
          <a:p>
            <a:r>
              <a:rPr lang="fr-FR" dirty="0"/>
              <a:t>INSPE CVL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9F3998-65C0-16EF-67AE-0AE47FE55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339CDD6-07D9-486D-9477-2F3BD687421E}" type="datetime1">
              <a:rPr lang="fr-FR" smtClean="0"/>
              <a:t>02/10/2023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634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650BC29-7CB9-458E-874D-62FA821F9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de projet cycle 3 (6</a:t>
            </a:r>
            <a:r>
              <a:rPr lang="fr-FR" baseline="30000" dirty="0"/>
              <a:t>ième</a:t>
            </a:r>
            <a:r>
              <a:rPr lang="fr-FR" dirty="0"/>
              <a:t>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601054F-1863-481E-A29E-D0C569E3EA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/>
              <a:t>Projet Sciences Physiques /Technologie : « Déplacements écocitoyens »</a:t>
            </a:r>
          </a:p>
          <a:p>
            <a:endParaRPr lang="fr-FR" b="1" dirty="0"/>
          </a:p>
          <a:p>
            <a:pPr marL="0" indent="0">
              <a:buNone/>
            </a:pPr>
            <a:r>
              <a:rPr lang="fr-FR" dirty="0"/>
              <a:t>Les objectifs:</a:t>
            </a:r>
            <a:br>
              <a:rPr lang="fr-FR" dirty="0"/>
            </a:br>
            <a:r>
              <a:rPr lang="fr-FR" dirty="0"/>
              <a:t>─Identifier quelques impacts humains dans un environnement.</a:t>
            </a:r>
            <a:br>
              <a:rPr lang="fr-FR" dirty="0"/>
            </a:br>
            <a:r>
              <a:rPr lang="fr-FR" dirty="0"/>
              <a:t>─Décrire le fonctionnement d'objets techniques, leurs fonctions et leurs constitutions.</a:t>
            </a:r>
            <a:br>
              <a:rPr lang="fr-FR" dirty="0"/>
            </a:br>
            <a:r>
              <a:rPr lang="fr-FR" dirty="0"/>
              <a:t>─Identifier différentes formes de signaux (sonores, lumineux, ... ).</a:t>
            </a:r>
            <a:br>
              <a:rPr lang="fr-FR" dirty="0"/>
            </a:br>
            <a:r>
              <a:rPr lang="fr-FR" dirty="0"/>
              <a:t>─Reconnaître les situations où l'énergie est stockée, transformée, utilisée.</a:t>
            </a:r>
          </a:p>
          <a:p>
            <a:pPr marL="0" indent="0">
              <a:buNone/>
            </a:pPr>
            <a:br>
              <a:rPr lang="fr-FR" dirty="0"/>
            </a:br>
            <a:r>
              <a:rPr lang="fr-FR" dirty="0"/>
              <a:t>La fabrication et le fonctionnement d'un objet technique nécessite de l'énergie.</a:t>
            </a:r>
            <a:br>
              <a:rPr lang="fr-FR" dirty="0"/>
            </a:br>
            <a:r>
              <a:rPr lang="fr-FR" dirty="0"/>
              <a:t>─Observer et décrire différents types de mouvements.</a:t>
            </a:r>
            <a:br>
              <a:rPr lang="fr-FR" dirty="0"/>
            </a:br>
            <a:r>
              <a:rPr lang="fr-FR" dirty="0"/>
              <a:t>─Prendre conscience que l'être humain a besoin d’énergie pour vivre, se déplacer, s'éclairer..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1B0395F-F9FD-4FBD-A917-B44391C85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4780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EDE6E-5EF5-450C-9F99-22B151E7D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Projet pluridisciplinaire, des exemples d’apports…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1852E8-4A11-4797-A292-0048660482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>
                <a:hlinkClick r:id="rId2"/>
              </a:rPr>
              <a:t>http://edd.ac-amiens.fr/006-monter-un-projet-edd.html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1B0FE45-71AB-4C68-835C-91BDCA7FB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782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DF8FB81-9282-423F-8880-70B94E6FA8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 DD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030FD1-A3FD-47C1-B357-50CB4038D9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8722" y="1559954"/>
            <a:ext cx="8596668" cy="4688446"/>
          </a:xfrm>
        </p:spPr>
        <p:txBody>
          <a:bodyPr>
            <a:normAutofit/>
          </a:bodyPr>
          <a:lstStyle/>
          <a:p>
            <a:endParaRPr lang="fr-FR" b="1" dirty="0"/>
          </a:p>
          <a:p>
            <a:r>
              <a:rPr lang="fr-FR" b="1" dirty="0">
                <a:solidFill>
                  <a:srgbClr val="00B050"/>
                </a:solidFill>
              </a:rPr>
              <a:t>CONSIGNE:</a:t>
            </a:r>
          </a:p>
          <a:p>
            <a:pPr marL="0" indent="0">
              <a:buNone/>
            </a:pPr>
            <a:r>
              <a:rPr lang="fr-FR" b="1" dirty="0"/>
              <a:t>Construire la trame d’un projet DD en cycle 3.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i="1" dirty="0"/>
              <a:t>Pour cela vous aurez à définir:</a:t>
            </a:r>
          </a:p>
          <a:p>
            <a:pPr marL="0" indent="0">
              <a:buNone/>
            </a:pPr>
            <a:r>
              <a:rPr lang="fr-FR" i="1" dirty="0"/>
              <a:t>-une </a:t>
            </a:r>
            <a:r>
              <a:rPr lang="fr-FR" b="1" i="1" dirty="0"/>
              <a:t>observation de départ</a:t>
            </a:r>
            <a:r>
              <a:rPr lang="fr-FR" i="1" dirty="0"/>
              <a:t>, un fait, qui amène à un questionnement.</a:t>
            </a:r>
          </a:p>
          <a:p>
            <a:pPr marL="0" indent="0">
              <a:buNone/>
            </a:pPr>
            <a:r>
              <a:rPr lang="fr-FR" i="1" dirty="0"/>
              <a:t>-une </a:t>
            </a:r>
            <a:r>
              <a:rPr lang="fr-FR" b="1" i="1" dirty="0"/>
              <a:t>conception finale but du projet</a:t>
            </a:r>
          </a:p>
          <a:p>
            <a:pPr marL="0" indent="0">
              <a:buNone/>
            </a:pPr>
            <a:r>
              <a:rPr lang="fr-FR" i="1" dirty="0"/>
              <a:t>-les notions prises dans au moins </a:t>
            </a:r>
            <a:r>
              <a:rPr lang="fr-FR" b="1" i="1" dirty="0"/>
              <a:t>deux disciplines </a:t>
            </a:r>
            <a:r>
              <a:rPr lang="fr-FR" i="1" dirty="0"/>
              <a:t>en lien avec le projet</a:t>
            </a:r>
          </a:p>
          <a:p>
            <a:pPr marL="0" indent="0">
              <a:buNone/>
            </a:pPr>
            <a:r>
              <a:rPr lang="fr-FR" i="1" dirty="0"/>
              <a:t>-</a:t>
            </a:r>
            <a:r>
              <a:rPr lang="fr-FR" b="1" i="1" dirty="0"/>
              <a:t>les traces des élèves </a:t>
            </a:r>
            <a:r>
              <a:rPr lang="fr-FR" i="1" dirty="0"/>
              <a:t>et les compétences développées</a:t>
            </a:r>
          </a:p>
          <a:p>
            <a:pPr marL="0" indent="0">
              <a:buNone/>
            </a:pPr>
            <a:r>
              <a:rPr lang="fr-FR" i="1" dirty="0"/>
              <a:t>(vous montrerez en quoi il est acteur de ce projet lors de votre présentation orale)</a:t>
            </a:r>
          </a:p>
          <a:p>
            <a:pPr marL="0" indent="0">
              <a:buNone/>
            </a:pPr>
            <a:r>
              <a:rPr lang="fr-FR" i="1" dirty="0"/>
              <a:t>-le </a:t>
            </a:r>
            <a:r>
              <a:rPr lang="fr-FR" b="1" i="1" dirty="0"/>
              <a:t>calendrier</a:t>
            </a:r>
            <a:r>
              <a:rPr lang="fr-FR" i="1" dirty="0"/>
              <a:t> et action à mettre en œuvre.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D368E98-18DD-4A1B-B937-D0DD8E8DC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7467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259BEF6-86C0-44C6-BCDC-52BBB1E09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thématiques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160B0FE-B46B-43D1-A60C-B4F769F23B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L’eau</a:t>
            </a:r>
          </a:p>
          <a:p>
            <a:r>
              <a:rPr lang="fr-FR" dirty="0"/>
              <a:t>L’énergie</a:t>
            </a:r>
          </a:p>
          <a:p>
            <a:r>
              <a:rPr lang="fr-FR" dirty="0"/>
              <a:t>La biodiversité</a:t>
            </a:r>
          </a:p>
          <a:p>
            <a:r>
              <a:rPr lang="fr-FR" dirty="0"/>
              <a:t>Le gaspillage alimentaire</a:t>
            </a:r>
          </a:p>
          <a:p>
            <a:r>
              <a:rPr lang="fr-FR" dirty="0"/>
              <a:t>Le réchauffement climatique</a:t>
            </a:r>
          </a:p>
          <a:p>
            <a:endParaRPr lang="fr-FR" dirty="0"/>
          </a:p>
          <a:p>
            <a:pPr marL="0" indent="0">
              <a:buNone/>
            </a:pPr>
            <a:r>
              <a:rPr lang="fr-FR" dirty="0"/>
              <a:t>Pensez à apporter des connaissances, à faire réfléchir les élèves et à les rendre acteur de la communauté éducative (comme le seront les éco délégués au collège…)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E0F0F7A-044A-40DB-9219-38FB8D9A0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17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C7DECC7-D556-C022-FD88-CFEE90B93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Développement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714E206-7E73-C92E-AB1F-0C3AE64AF9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1987: « le développement durable est un développement qui répond aux besoins sans compromettre la capacité des générations futures à répondre aux leurs » citation de Mme Gro Harlem à Brundtland, première ministre norvégienne.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1992: au sommet de Rio, officialisation de DD et celles des trois piliers (économie/écologie/social): un développement économique efficace, socialement équitable, et économiquement soutenable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2FB7E30C-D8C0-2B20-4C67-8035A98742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0370" y="3197808"/>
            <a:ext cx="3424687" cy="3189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472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BC6FF-41A5-1122-B91E-21B99982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Education au développement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510326-97EC-049D-6480-24FE185F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DEFINITION:</a:t>
            </a:r>
          </a:p>
          <a:p>
            <a:pPr marL="0" indent="0">
              <a:buNone/>
            </a:pPr>
            <a:r>
              <a:rPr lang="fr-FR" dirty="0"/>
              <a:t>L’éducation au développement durable permet d’appréhender la complexité du monde dans ses dimensions scientifiques, éthique et civiques.</a:t>
            </a:r>
          </a:p>
          <a:p>
            <a:pPr marL="0" indent="0">
              <a:buNone/>
            </a:pPr>
            <a:r>
              <a:rPr lang="fr-FR" dirty="0"/>
              <a:t>Transversale, elle figure dans les programmes d’enseignement.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ENJEUX:</a:t>
            </a:r>
          </a:p>
          <a:p>
            <a:pPr marL="0" indent="0">
              <a:buNone/>
            </a:pPr>
            <a:r>
              <a:rPr lang="fr-FR" dirty="0"/>
              <a:t>La compréhension des relations entre les questions environnementales, économiques, sociales et culturelles, doit aider les élèves à mieux percevoir:</a:t>
            </a:r>
          </a:p>
          <a:p>
            <a:pPr marL="0" indent="0">
              <a:buNone/>
            </a:pPr>
            <a:r>
              <a:rPr lang="fr-FR" dirty="0"/>
              <a:t>-l’</a:t>
            </a:r>
            <a:r>
              <a:rPr lang="fr-FR" b="1" dirty="0"/>
              <a:t>interdépendance </a:t>
            </a:r>
            <a:r>
              <a:rPr lang="fr-FR" dirty="0"/>
              <a:t>des sociétés humaines et du système Terre</a:t>
            </a:r>
          </a:p>
          <a:p>
            <a:pPr marL="0" indent="0">
              <a:buNone/>
            </a:pPr>
            <a:r>
              <a:rPr lang="fr-FR" dirty="0"/>
              <a:t>-la nécessité de faire des </a:t>
            </a:r>
            <a:r>
              <a:rPr lang="fr-FR" b="1" dirty="0"/>
              <a:t>choix informés et responsables</a:t>
            </a:r>
          </a:p>
          <a:p>
            <a:pPr marL="0" indent="0">
              <a:buNone/>
            </a:pPr>
            <a:r>
              <a:rPr lang="fr-FR" dirty="0"/>
              <a:t>-l’importance </a:t>
            </a:r>
            <a:r>
              <a:rPr lang="fr-FR" b="1" dirty="0"/>
              <a:t>d’une solidarité à l’échelle mondiale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75C4C-98B4-2C14-996B-7DBC1095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449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FBC6FF-41A5-1122-B91E-21B999829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Education au développement durable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510326-97EC-049D-6480-24FE185F87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sz="2000" b="1" dirty="0">
                <a:solidFill>
                  <a:srgbClr val="00B050"/>
                </a:solidFill>
              </a:rPr>
              <a:t>Les objectifs et attendus de la formation DD: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-une </a:t>
            </a:r>
            <a:r>
              <a:rPr lang="fr-FR" b="1" dirty="0"/>
              <a:t>éducation ancrée dans toutes les disciplines</a:t>
            </a:r>
            <a:r>
              <a:rPr lang="fr-FR" dirty="0"/>
              <a:t>, avec des contenus d’enseignement relatifs au DD, afin de former l’esprit scientifique et de développer leur relation sensible au monde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-l’importance de </a:t>
            </a:r>
            <a:r>
              <a:rPr lang="fr-FR" b="1" dirty="0"/>
              <a:t>se fonder sur de l’observation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-la nécessité de développer </a:t>
            </a:r>
            <a:r>
              <a:rPr lang="fr-FR" b="1" dirty="0"/>
              <a:t>l’attitude rationnelle des élèves dans leur approche des questions environnementales.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75C4C-98B4-2C14-996B-7DBC10953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7460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EA9049-07CD-41E8-B638-F6A4A06D06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pédagogie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D0108A2-31B2-49D6-B8F9-5DE8748AE0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Quelle est votre définition?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A4C37EE-18B0-4D6E-9B6E-DE5B2DC5A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96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8CEB13-2CAE-6020-4F78-078D52B1DC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2182" y="882090"/>
            <a:ext cx="8596668" cy="1320800"/>
          </a:xfrm>
        </p:spPr>
        <p:txBody>
          <a:bodyPr/>
          <a:lstStyle/>
          <a:p>
            <a:r>
              <a:rPr lang="fr-FR" dirty="0"/>
              <a:t>La </a:t>
            </a:r>
            <a:r>
              <a:rPr lang="fr-FR" dirty="0" err="1"/>
              <a:t>péd</a:t>
            </a:r>
            <a:r>
              <a:rPr lang="fr-FR" dirty="0"/>
              <a:t>	</a:t>
            </a:r>
            <a:r>
              <a:rPr lang="fr-FR" dirty="0" err="1"/>
              <a:t>agogie</a:t>
            </a:r>
            <a:r>
              <a:rPr lang="fr-FR" dirty="0"/>
              <a:t>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DE200A7-0CCE-CEFB-DD9F-FCD11A67A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9028" y="2654403"/>
            <a:ext cx="8596668" cy="420359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2800" b="1" dirty="0">
                <a:solidFill>
                  <a:srgbClr val="00B050"/>
                </a:solidFill>
                <a:cs typeface="Calibri" panose="020F0502020204030204" pitchFamily="34" charset="0"/>
              </a:rPr>
              <a:t>Définition:</a:t>
            </a:r>
          </a:p>
          <a:p>
            <a:pPr marL="0" indent="0">
              <a:buNone/>
            </a:pPr>
            <a:r>
              <a:rPr lang="fr-FR" sz="2400" dirty="0">
                <a:cs typeface="Calibri" panose="020F0502020204030204" pitchFamily="34" charset="0"/>
              </a:rPr>
              <a:t>La pédagogie de projet est une pratique de pédagogie active qui permet de transmettre des savoirs et savoirs faire à travers la réalisation d’une production concrète.</a:t>
            </a:r>
          </a:p>
          <a:p>
            <a:pPr marL="0" indent="0">
              <a:buNone/>
            </a:pPr>
            <a:br>
              <a:rPr lang="fr-FR" sz="2400" b="1" dirty="0">
                <a:solidFill>
                  <a:srgbClr val="00B050"/>
                </a:solidFill>
                <a:cs typeface="Calibri" panose="020F0502020204030204" pitchFamily="34" charset="0"/>
              </a:rPr>
            </a:br>
            <a:endParaRPr lang="fr-FR" sz="2400" dirty="0">
              <a:cs typeface="Calibri" panose="020F0502020204030204" pitchFamily="34" charset="0"/>
            </a:endParaRP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F0C3F55-B220-C3F9-A29E-DF81DFBB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75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329C75-3A9D-4F0C-8B9A-4218C19F0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pédagogie de projet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E73E60B-E13E-4122-9CCF-CD12AADA9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CCCCF1F-26D0-4127-855D-AA8078FD71BC}"/>
              </a:ext>
            </a:extLst>
          </p:cNvPr>
          <p:cNvSpPr/>
          <p:nvPr/>
        </p:nvSpPr>
        <p:spPr>
          <a:xfrm>
            <a:off x="1057833" y="1543617"/>
            <a:ext cx="8139953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00B050"/>
                </a:solidFill>
                <a:cs typeface="Calibri" panose="020F0502020204030204" pitchFamily="34" charset="0"/>
              </a:rPr>
              <a:t>Objectifs principaux</a:t>
            </a:r>
          </a:p>
          <a:p>
            <a:br>
              <a:rPr lang="fr-FR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-Donner du sens à ce que l’on apprend</a:t>
            </a:r>
          </a:p>
          <a:p>
            <a:br>
              <a:rPr lang="fr-FR" sz="2400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-Créer de la motivation durant les temps de formation</a:t>
            </a:r>
          </a:p>
          <a:p>
            <a:br>
              <a:rPr lang="fr-FR" sz="2400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-Changer les modalités pour apprendre</a:t>
            </a:r>
          </a:p>
          <a:p>
            <a:br>
              <a:rPr lang="fr-FR" sz="2400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-Développer des compétences à caractère transversal</a:t>
            </a:r>
          </a:p>
          <a:p>
            <a:br>
              <a:rPr lang="fr-FR" sz="2400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-Contribuer à la socialisation des élèves</a:t>
            </a:r>
          </a:p>
          <a:p>
            <a:br>
              <a:rPr lang="fr-FR" sz="2400" dirty="0">
                <a:cs typeface="Calibri" panose="020F0502020204030204" pitchFamily="34" charset="0"/>
              </a:rPr>
            </a:br>
            <a:r>
              <a:rPr lang="fr-FR" sz="2400" dirty="0">
                <a:cs typeface="Calibri" panose="020F0502020204030204" pitchFamily="34" charset="0"/>
              </a:rPr>
              <a:t>-Prendre en compte la diversité des élèves</a:t>
            </a:r>
          </a:p>
        </p:txBody>
      </p:sp>
    </p:spTree>
    <p:extLst>
      <p:ext uri="{BB962C8B-B14F-4D97-AF65-F5344CB8AC3E}">
        <p14:creationId xmlns:p14="http://schemas.microsoft.com/office/powerpoint/2010/main" val="1708088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432C3C8-2A5C-4221-B132-26CD59DFA9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Pédagogie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B74E7FE-1686-4F1C-B9B0-A35A55899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800" b="1" dirty="0">
                <a:solidFill>
                  <a:srgbClr val="00B050"/>
                </a:solidFill>
              </a:rPr>
              <a:t>Les conditions de réussite d'un projet</a:t>
            </a:r>
          </a:p>
          <a:p>
            <a:pPr marL="0" indent="0">
              <a:buNone/>
            </a:pPr>
            <a:br>
              <a:rPr lang="fr-FR" sz="2800" dirty="0"/>
            </a:br>
            <a:r>
              <a:rPr lang="fr-FR" sz="2800" dirty="0"/>
              <a:t>-</a:t>
            </a:r>
            <a:r>
              <a:rPr lang="fr-FR" sz="2800" b="1" dirty="0"/>
              <a:t>l'adhésion des acteurs </a:t>
            </a:r>
            <a:r>
              <a:rPr lang="fr-FR" sz="2800" dirty="0"/>
              <a:t>au projet ;</a:t>
            </a:r>
            <a:br>
              <a:rPr lang="fr-FR" sz="2800" dirty="0"/>
            </a:br>
            <a:r>
              <a:rPr lang="fr-FR" sz="2800" dirty="0"/>
              <a:t>-une </a:t>
            </a:r>
            <a:r>
              <a:rPr lang="fr-FR" sz="2800" b="1" dirty="0"/>
              <a:t>définition compréhensible des attentes</a:t>
            </a:r>
            <a:r>
              <a:rPr lang="fr-FR" sz="2800" dirty="0"/>
              <a:t>;</a:t>
            </a:r>
            <a:br>
              <a:rPr lang="fr-FR" sz="2800" dirty="0"/>
            </a:br>
            <a:r>
              <a:rPr lang="fr-FR" sz="2800" dirty="0"/>
              <a:t>-un </a:t>
            </a:r>
            <a:r>
              <a:rPr lang="fr-FR" sz="2800" b="1" dirty="0"/>
              <a:t>calendrier</a:t>
            </a:r>
            <a:r>
              <a:rPr lang="fr-FR" sz="2800" dirty="0"/>
              <a:t> prévisionnel</a:t>
            </a:r>
            <a:br>
              <a:rPr lang="fr-FR" sz="2800" dirty="0"/>
            </a:br>
            <a:r>
              <a:rPr lang="fr-FR" sz="2800" dirty="0"/>
              <a:t>-la </a:t>
            </a:r>
            <a:r>
              <a:rPr lang="fr-FR" sz="2800" b="1" dirty="0"/>
              <a:t>communication permanente </a:t>
            </a:r>
            <a:r>
              <a:rPr lang="fr-FR" sz="2800" dirty="0"/>
              <a:t>; revues de projet</a:t>
            </a:r>
            <a:br>
              <a:rPr lang="fr-FR" sz="2800" dirty="0"/>
            </a:br>
            <a:r>
              <a:rPr lang="fr-FR" sz="2800" dirty="0"/>
              <a:t>-la </a:t>
            </a:r>
            <a:r>
              <a:rPr lang="fr-FR" sz="2800" b="1" dirty="0"/>
              <a:t>valorisation</a:t>
            </a:r>
            <a:r>
              <a:rPr lang="fr-FR" sz="2800" dirty="0"/>
              <a:t> de l'investissement des élèves.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145476-326D-4AC6-A4B4-B87B75070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64C5855-D2F6-4325-A90E-B3A89D9E0477}" type="datetime1">
              <a:rPr lang="fr-FR" smtClean="0"/>
              <a:t>02/10/2023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8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AE782BD-C2B7-43E7-BA61-31A254A29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Pédagogie de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ECFD2C-8F21-4DD9-9A4A-327BC433F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solidFill>
                  <a:srgbClr val="00B050"/>
                </a:solidFill>
              </a:rPr>
              <a:t>Les différents temps du projet:</a:t>
            </a:r>
          </a:p>
          <a:p>
            <a:endParaRPr lang="fr-FR" dirty="0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5B1D80-7569-40CE-8C06-FD1A537FDA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E5616D68-FB25-4452-B065-B671EFE056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2132" t="27696" r="22133" b="32729"/>
          <a:stretch/>
        </p:blipFill>
        <p:spPr>
          <a:xfrm>
            <a:off x="2805952" y="2653552"/>
            <a:ext cx="4715435" cy="381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57176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te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te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te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127</TotalTime>
  <Words>671</Words>
  <Application>Microsoft Office PowerPoint</Application>
  <PresentationFormat>Grand écran</PresentationFormat>
  <Paragraphs>81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Trebuchet MS</vt:lpstr>
      <vt:lpstr>Wingdings 3</vt:lpstr>
      <vt:lpstr>Facette</vt:lpstr>
      <vt:lpstr>Éducation au DD</vt:lpstr>
      <vt:lpstr>Développement durable</vt:lpstr>
      <vt:lpstr>Education au développement durable</vt:lpstr>
      <vt:lpstr>Education au développement durable</vt:lpstr>
      <vt:lpstr>La pédagogie de projet</vt:lpstr>
      <vt:lpstr>La péd agogie de projet</vt:lpstr>
      <vt:lpstr>La pédagogie de projet</vt:lpstr>
      <vt:lpstr>Pédagogie de projet</vt:lpstr>
      <vt:lpstr>Pédagogie de projet</vt:lpstr>
      <vt:lpstr>Exemple de projet cycle 3 (6ième)</vt:lpstr>
      <vt:lpstr>Projet pluridisciplinaire, des exemples d’apports…</vt:lpstr>
      <vt:lpstr>Défi DD</vt:lpstr>
      <vt:lpstr>Les thématiques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Éducation au DD</dc:title>
  <dc:creator>sylvia bourget</dc:creator>
  <cp:lastModifiedBy>Sylvia Bourget</cp:lastModifiedBy>
  <cp:revision>8</cp:revision>
  <dcterms:created xsi:type="dcterms:W3CDTF">2022-09-27T20:51:58Z</dcterms:created>
  <dcterms:modified xsi:type="dcterms:W3CDTF">2023-10-02T06:56:57Z</dcterms:modified>
</cp:coreProperties>
</file>