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1" r:id="rId2"/>
    <p:sldId id="272" r:id="rId3"/>
    <p:sldId id="271" r:id="rId4"/>
    <p:sldId id="275" r:id="rId5"/>
    <p:sldId id="274" r:id="rId6"/>
    <p:sldId id="276" r:id="rId7"/>
    <p:sldId id="277" r:id="rId8"/>
    <p:sldId id="279" r:id="rId9"/>
    <p:sldId id="278" r:id="rId10"/>
    <p:sldId id="283" r:id="rId11"/>
    <p:sldId id="281" r:id="rId12"/>
    <p:sldId id="284" r:id="rId13"/>
    <p:sldId id="282" r:id="rId14"/>
    <p:sldId id="285"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924"/>
    <a:srgbClr val="7E7564"/>
    <a:srgbClr val="334D57"/>
    <a:srgbClr val="BA002A"/>
    <a:srgbClr val="FEFEFE"/>
    <a:srgbClr val="344D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879" autoAdjust="0"/>
    <p:restoredTop sz="94063" autoAdjust="0"/>
  </p:normalViewPr>
  <p:slideViewPr>
    <p:cSldViewPr snapToGrid="0" showGuides="1">
      <p:cViewPr>
        <p:scale>
          <a:sx n="44" d="100"/>
          <a:sy n="44" d="100"/>
        </p:scale>
        <p:origin x="30" y="52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137A8-FEC5-4D7D-934E-D62C1BEC6A71}" type="datetimeFigureOut">
              <a:rPr lang="fr-FR" smtClean="0"/>
              <a:t>18/10/2020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106F0-B59C-4FB9-B56D-73F1CFCD057D}" type="slidenum">
              <a:rPr lang="fr-FR" smtClean="0"/>
              <a:t>‹N°›</a:t>
            </a:fld>
            <a:endParaRPr lang="fr-FR"/>
          </a:p>
        </p:txBody>
      </p:sp>
    </p:spTree>
    <p:extLst>
      <p:ext uri="{BB962C8B-B14F-4D97-AF65-F5344CB8AC3E}">
        <p14:creationId xmlns:p14="http://schemas.microsoft.com/office/powerpoint/2010/main" val="1454010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82496-B900-44BF-9072-4E4205A1B4E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25B0A7C-D10B-4EDB-B3AC-AC7788022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C5FACB3-5203-4369-B879-00F8DADBFE7E}"/>
              </a:ext>
            </a:extLst>
          </p:cNvPr>
          <p:cNvSpPr>
            <a:spLocks noGrp="1"/>
          </p:cNvSpPr>
          <p:nvPr>
            <p:ph type="dt" sz="half" idx="10"/>
          </p:nvPr>
        </p:nvSpPr>
        <p:spPr/>
        <p:txBody>
          <a:bodyPr/>
          <a:lstStyle/>
          <a:p>
            <a:fld id="{1F6DE250-D89D-4DA7-B522-C22FCE079503}" type="datetime1">
              <a:rPr lang="fr-FR" smtClean="0"/>
              <a:t>18/10/2020</a:t>
            </a:fld>
            <a:endParaRPr lang="fr-FR"/>
          </a:p>
        </p:txBody>
      </p:sp>
      <p:sp>
        <p:nvSpPr>
          <p:cNvPr id="5" name="Espace réservé du pied de page 4">
            <a:extLst>
              <a:ext uri="{FF2B5EF4-FFF2-40B4-BE49-F238E27FC236}">
                <a16:creationId xmlns:a16="http://schemas.microsoft.com/office/drawing/2014/main" id="{3862D646-B01E-4971-A88E-38AF813F67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183857-D183-4895-A51C-795B7F5CE3D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60653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2DB57E-3C3F-40E0-82CD-B24047A34DE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0687470-77AD-4EBA-BD54-BEADFA51E60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0477D5-4517-4C22-9407-6708A1D91DDA}"/>
              </a:ext>
            </a:extLst>
          </p:cNvPr>
          <p:cNvSpPr>
            <a:spLocks noGrp="1"/>
          </p:cNvSpPr>
          <p:nvPr>
            <p:ph type="dt" sz="half" idx="10"/>
          </p:nvPr>
        </p:nvSpPr>
        <p:spPr/>
        <p:txBody>
          <a:bodyPr/>
          <a:lstStyle/>
          <a:p>
            <a:fld id="{76363A30-EE22-4D0D-95E1-697088837635}" type="datetime1">
              <a:rPr lang="fr-FR" smtClean="0"/>
              <a:t>18/10/2020</a:t>
            </a:fld>
            <a:endParaRPr lang="fr-FR"/>
          </a:p>
        </p:txBody>
      </p:sp>
      <p:sp>
        <p:nvSpPr>
          <p:cNvPr id="5" name="Espace réservé du pied de page 4">
            <a:extLst>
              <a:ext uri="{FF2B5EF4-FFF2-40B4-BE49-F238E27FC236}">
                <a16:creationId xmlns:a16="http://schemas.microsoft.com/office/drawing/2014/main" id="{C7035478-365B-4FE0-A44E-D96B37C1E5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A4A3BC-85A1-4E56-B2CB-0BC89D206AA7}"/>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2332821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33C795B-1AC6-489B-9586-600A42A6604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22CAF4E-55D3-4F48-AC0B-138BC62E733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A35F40-69E6-4794-ACC9-F566EA7F5AA7}"/>
              </a:ext>
            </a:extLst>
          </p:cNvPr>
          <p:cNvSpPr>
            <a:spLocks noGrp="1"/>
          </p:cNvSpPr>
          <p:nvPr>
            <p:ph type="dt" sz="half" idx="10"/>
          </p:nvPr>
        </p:nvSpPr>
        <p:spPr/>
        <p:txBody>
          <a:bodyPr/>
          <a:lstStyle/>
          <a:p>
            <a:fld id="{3B87F691-D3C2-4481-B31C-EEF2B4D4E202}" type="datetime1">
              <a:rPr lang="fr-FR" smtClean="0"/>
              <a:t>18/10/2020</a:t>
            </a:fld>
            <a:endParaRPr lang="fr-FR"/>
          </a:p>
        </p:txBody>
      </p:sp>
      <p:sp>
        <p:nvSpPr>
          <p:cNvPr id="5" name="Espace réservé du pied de page 4">
            <a:extLst>
              <a:ext uri="{FF2B5EF4-FFF2-40B4-BE49-F238E27FC236}">
                <a16:creationId xmlns:a16="http://schemas.microsoft.com/office/drawing/2014/main" id="{8D72500E-B63B-445A-9EBC-7BF74F0F99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31E941-CFF0-471A-AC8D-08BC03091976}"/>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1167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E04FCA-E9C1-468B-8D5E-FB3D23CFF7B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5256523-B25E-40F5-AD2D-B484A3D1503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F578CDC-63B6-46ED-AD24-A84985C9FC93}"/>
              </a:ext>
            </a:extLst>
          </p:cNvPr>
          <p:cNvSpPr>
            <a:spLocks noGrp="1"/>
          </p:cNvSpPr>
          <p:nvPr>
            <p:ph type="dt" sz="half" idx="10"/>
          </p:nvPr>
        </p:nvSpPr>
        <p:spPr/>
        <p:txBody>
          <a:bodyPr/>
          <a:lstStyle/>
          <a:p>
            <a:fld id="{00877E71-17C3-44E2-9142-E0073A370DE3}" type="datetime1">
              <a:rPr lang="fr-FR" smtClean="0"/>
              <a:t>18/10/2020</a:t>
            </a:fld>
            <a:endParaRPr lang="fr-FR"/>
          </a:p>
        </p:txBody>
      </p:sp>
      <p:sp>
        <p:nvSpPr>
          <p:cNvPr id="5" name="Espace réservé du pied de page 4">
            <a:extLst>
              <a:ext uri="{FF2B5EF4-FFF2-40B4-BE49-F238E27FC236}">
                <a16:creationId xmlns:a16="http://schemas.microsoft.com/office/drawing/2014/main" id="{13BA325E-43B6-48EE-ABBD-3E0292F3E5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187104-7C1E-48E2-8496-8138C9766FA6}"/>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7662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3E060B-B80C-4A23-8576-FDAEDA9E5C8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7BA0083-D5BC-4EC2-8AA6-0821B1172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443A12D-C859-4295-93CB-5409D034A121}"/>
              </a:ext>
            </a:extLst>
          </p:cNvPr>
          <p:cNvSpPr>
            <a:spLocks noGrp="1"/>
          </p:cNvSpPr>
          <p:nvPr>
            <p:ph type="dt" sz="half" idx="10"/>
          </p:nvPr>
        </p:nvSpPr>
        <p:spPr/>
        <p:txBody>
          <a:bodyPr/>
          <a:lstStyle/>
          <a:p>
            <a:fld id="{0D806C77-F12B-4B85-87C6-2C16D26FFBE8}" type="datetime1">
              <a:rPr lang="fr-FR" smtClean="0"/>
              <a:t>18/10/2020</a:t>
            </a:fld>
            <a:endParaRPr lang="fr-FR"/>
          </a:p>
        </p:txBody>
      </p:sp>
      <p:sp>
        <p:nvSpPr>
          <p:cNvPr id="5" name="Espace réservé du pied de page 4">
            <a:extLst>
              <a:ext uri="{FF2B5EF4-FFF2-40B4-BE49-F238E27FC236}">
                <a16:creationId xmlns:a16="http://schemas.microsoft.com/office/drawing/2014/main" id="{B75BDCE5-D58B-4FE2-B89F-3BBF608FEC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4EF750-359B-49D7-9393-0C4D7D62E4A5}"/>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80131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5BE338-1B7D-4D1D-8AB5-60A0EDEB7C8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3ABD00F-DA41-4923-ABD2-DB14D1F5107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2B82B9-D105-48F7-9024-A1DD7B3EB2A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127C539-68E3-420B-A57D-876272E239EE}"/>
              </a:ext>
            </a:extLst>
          </p:cNvPr>
          <p:cNvSpPr>
            <a:spLocks noGrp="1"/>
          </p:cNvSpPr>
          <p:nvPr>
            <p:ph type="dt" sz="half" idx="10"/>
          </p:nvPr>
        </p:nvSpPr>
        <p:spPr/>
        <p:txBody>
          <a:bodyPr/>
          <a:lstStyle/>
          <a:p>
            <a:fld id="{97549E8D-0F0C-4174-B01D-4463850DD0C6}" type="datetime1">
              <a:rPr lang="fr-FR" smtClean="0"/>
              <a:t>18/10/2020</a:t>
            </a:fld>
            <a:endParaRPr lang="fr-FR"/>
          </a:p>
        </p:txBody>
      </p:sp>
      <p:sp>
        <p:nvSpPr>
          <p:cNvPr id="6" name="Espace réservé du pied de page 5">
            <a:extLst>
              <a:ext uri="{FF2B5EF4-FFF2-40B4-BE49-F238E27FC236}">
                <a16:creationId xmlns:a16="http://schemas.microsoft.com/office/drawing/2014/main" id="{95425E26-A794-4D4B-8580-87C2A240430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4B1DE0A-54AA-47E0-8FDE-2D5ED4FD8CD4}"/>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18996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6029B-2904-461F-8ABB-26551DE9BBD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035D53E-CEC6-4912-9904-19658F1F56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2521F56-DAF6-45CC-91C0-C49D71538B1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24983AB-F8E5-4B4C-8C5F-62131B51F2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D2D1EE-2DC0-4B3D-A633-634C48D3EDF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EC7441E-5C76-4914-93CB-F44773DA9BA4}"/>
              </a:ext>
            </a:extLst>
          </p:cNvPr>
          <p:cNvSpPr>
            <a:spLocks noGrp="1"/>
          </p:cNvSpPr>
          <p:nvPr>
            <p:ph type="dt" sz="half" idx="10"/>
          </p:nvPr>
        </p:nvSpPr>
        <p:spPr/>
        <p:txBody>
          <a:bodyPr/>
          <a:lstStyle/>
          <a:p>
            <a:fld id="{B199D6DC-2B80-4766-9E22-EFC906215F79}" type="datetime1">
              <a:rPr lang="fr-FR" smtClean="0"/>
              <a:t>18/10/2020</a:t>
            </a:fld>
            <a:endParaRPr lang="fr-FR"/>
          </a:p>
        </p:txBody>
      </p:sp>
      <p:sp>
        <p:nvSpPr>
          <p:cNvPr id="8" name="Espace réservé du pied de page 7">
            <a:extLst>
              <a:ext uri="{FF2B5EF4-FFF2-40B4-BE49-F238E27FC236}">
                <a16:creationId xmlns:a16="http://schemas.microsoft.com/office/drawing/2014/main" id="{CC6EC196-DD0B-45E9-9037-97A74DB2BF8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935B7BD-77E8-4B90-A9F4-57A1A3B413E0}"/>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10" name="Image 9">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8258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AD958-E250-433B-9EB2-CCE4FB83A2B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605A34F-6B93-4FC2-84F9-7E6372F95BD0}"/>
              </a:ext>
            </a:extLst>
          </p:cNvPr>
          <p:cNvSpPr>
            <a:spLocks noGrp="1"/>
          </p:cNvSpPr>
          <p:nvPr>
            <p:ph type="dt" sz="half" idx="10"/>
          </p:nvPr>
        </p:nvSpPr>
        <p:spPr/>
        <p:txBody>
          <a:bodyPr/>
          <a:lstStyle/>
          <a:p>
            <a:fld id="{C4CD105F-DF07-4C30-841B-51ECCF82FBB8}" type="datetime1">
              <a:rPr lang="fr-FR" smtClean="0"/>
              <a:t>18/10/2020</a:t>
            </a:fld>
            <a:endParaRPr lang="fr-FR"/>
          </a:p>
        </p:txBody>
      </p:sp>
      <p:sp>
        <p:nvSpPr>
          <p:cNvPr id="4" name="Espace réservé du pied de page 3">
            <a:extLst>
              <a:ext uri="{FF2B5EF4-FFF2-40B4-BE49-F238E27FC236}">
                <a16:creationId xmlns:a16="http://schemas.microsoft.com/office/drawing/2014/main" id="{00E4E43F-9694-42DF-AA47-0A0A5FD2D73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1F7E31B-9A8B-44EB-AF44-FBDD53512A3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6" name="Image 5">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80173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111B5A7-193B-499F-BAEB-D3812687B080}"/>
              </a:ext>
            </a:extLst>
          </p:cNvPr>
          <p:cNvSpPr>
            <a:spLocks noGrp="1"/>
          </p:cNvSpPr>
          <p:nvPr>
            <p:ph type="dt" sz="half" idx="10"/>
          </p:nvPr>
        </p:nvSpPr>
        <p:spPr/>
        <p:txBody>
          <a:bodyPr/>
          <a:lstStyle/>
          <a:p>
            <a:fld id="{FA9C9DD4-3C4D-49AE-9C79-379B31C4E6D4}" type="datetime1">
              <a:rPr lang="fr-FR" smtClean="0"/>
              <a:t>18/10/2020</a:t>
            </a:fld>
            <a:endParaRPr lang="fr-FR"/>
          </a:p>
        </p:txBody>
      </p:sp>
      <p:sp>
        <p:nvSpPr>
          <p:cNvPr id="3" name="Espace réservé du pied de page 2">
            <a:extLst>
              <a:ext uri="{FF2B5EF4-FFF2-40B4-BE49-F238E27FC236}">
                <a16:creationId xmlns:a16="http://schemas.microsoft.com/office/drawing/2014/main" id="{AEA3811C-BE36-4E8A-A28F-E8A82074426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A176D7D-583D-40E7-AFC6-F5D4D9D5AE94}"/>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5" name="Image 4">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09009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3F4D42-D84C-4456-B516-5EAB11AB4F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FCF9B10-495A-45C4-94B7-B4CE5FF68D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A75D8DD-DC40-4AEC-BAD8-62847D988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F8965EE-73C2-44BB-9D15-6951EE556A5B}"/>
              </a:ext>
            </a:extLst>
          </p:cNvPr>
          <p:cNvSpPr>
            <a:spLocks noGrp="1"/>
          </p:cNvSpPr>
          <p:nvPr>
            <p:ph type="dt" sz="half" idx="10"/>
          </p:nvPr>
        </p:nvSpPr>
        <p:spPr/>
        <p:txBody>
          <a:bodyPr/>
          <a:lstStyle/>
          <a:p>
            <a:fld id="{7CF74F5C-B7E8-4741-839A-9C0DCE4ADCAD}" type="datetime1">
              <a:rPr lang="fr-FR" smtClean="0"/>
              <a:t>18/10/2020</a:t>
            </a:fld>
            <a:endParaRPr lang="fr-FR"/>
          </a:p>
        </p:txBody>
      </p:sp>
      <p:sp>
        <p:nvSpPr>
          <p:cNvPr id="6" name="Espace réservé du pied de page 5">
            <a:extLst>
              <a:ext uri="{FF2B5EF4-FFF2-40B4-BE49-F238E27FC236}">
                <a16:creationId xmlns:a16="http://schemas.microsoft.com/office/drawing/2014/main" id="{B9E8F126-9588-40A2-9B65-7C1FBBEAD54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6E6CE2F-E027-4B20-8C4E-C1036FB1E0F8}"/>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55924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63753-5149-4C50-B0B9-5C5BDCCF491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AD85404-9582-42D2-8E76-F56CD7C566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FEA3596-E7F8-431F-9018-0BC231A30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49D4905-0EEC-4A94-8C3E-4E2062DBB05D}"/>
              </a:ext>
            </a:extLst>
          </p:cNvPr>
          <p:cNvSpPr>
            <a:spLocks noGrp="1"/>
          </p:cNvSpPr>
          <p:nvPr>
            <p:ph type="dt" sz="half" idx="10"/>
          </p:nvPr>
        </p:nvSpPr>
        <p:spPr/>
        <p:txBody>
          <a:bodyPr/>
          <a:lstStyle/>
          <a:p>
            <a:fld id="{14130CC4-2ED9-4A6F-915A-FD9484DC1C06}" type="datetime1">
              <a:rPr lang="fr-FR" smtClean="0"/>
              <a:t>18/10/2020</a:t>
            </a:fld>
            <a:endParaRPr lang="fr-FR"/>
          </a:p>
        </p:txBody>
      </p:sp>
      <p:sp>
        <p:nvSpPr>
          <p:cNvPr id="6" name="Espace réservé du pied de page 5">
            <a:extLst>
              <a:ext uri="{FF2B5EF4-FFF2-40B4-BE49-F238E27FC236}">
                <a16:creationId xmlns:a16="http://schemas.microsoft.com/office/drawing/2014/main" id="{97A55E92-0164-4B62-A5C8-D82BD80BB40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6E2B67-8995-4B7D-97E1-9733A8C93B9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90235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761225-C887-44BE-B92D-820650FF4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781D86A-9B32-46C4-9F7A-9A6C28A8F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6AFDCA-668B-4321-BD5B-6BC5BF209B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911A8-7866-4299-A921-8141F3229D7D}" type="datetime1">
              <a:rPr lang="fr-FR" smtClean="0"/>
              <a:t>18/10/2020</a:t>
            </a:fld>
            <a:endParaRPr lang="fr-FR"/>
          </a:p>
        </p:txBody>
      </p:sp>
      <p:sp>
        <p:nvSpPr>
          <p:cNvPr id="5" name="Espace réservé du pied de page 4">
            <a:extLst>
              <a:ext uri="{FF2B5EF4-FFF2-40B4-BE49-F238E27FC236}">
                <a16:creationId xmlns:a16="http://schemas.microsoft.com/office/drawing/2014/main" id="{60151C72-AA3F-4F62-BD5F-5B2F8C6647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0B6983F-D852-46B4-959E-16C6483361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528638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99309" y="869709"/>
            <a:ext cx="9144000" cy="2387600"/>
          </a:xfrm>
        </p:spPr>
        <p:txBody>
          <a:bodyPr>
            <a:normAutofit fontScale="90000"/>
          </a:bodyPr>
          <a:lstStyle/>
          <a:p>
            <a:r>
              <a:rPr lang="fr-FR" b="1" dirty="0"/>
              <a:t>UE 21: Capteurs Proprioceptifs et Extéroceptifs</a:t>
            </a:r>
          </a:p>
        </p:txBody>
      </p:sp>
      <p:pic>
        <p:nvPicPr>
          <p:cNvPr id="15" name="Image 14"/>
          <p:cNvPicPr>
            <a:picLocks noChangeAspect="1"/>
          </p:cNvPicPr>
          <p:nvPr/>
        </p:nvPicPr>
        <p:blipFill>
          <a:blip r:embed="rId2"/>
          <a:stretch>
            <a:fillRect/>
          </a:stretch>
        </p:blipFill>
        <p:spPr>
          <a:xfrm>
            <a:off x="4854690" y="3843054"/>
            <a:ext cx="2469483" cy="1824892"/>
          </a:xfrm>
          <a:prstGeom prst="rect">
            <a:avLst/>
          </a:prstGeom>
        </p:spPr>
      </p:pic>
      <p:sp>
        <p:nvSpPr>
          <p:cNvPr id="4" name="Espace réservé du numéro de diapositive 3"/>
          <p:cNvSpPr>
            <a:spLocks noGrp="1"/>
          </p:cNvSpPr>
          <p:nvPr>
            <p:ph type="sldNum" sz="quarter" idx="12"/>
          </p:nvPr>
        </p:nvSpPr>
        <p:spPr/>
        <p:txBody>
          <a:bodyPr/>
          <a:lstStyle/>
          <a:p>
            <a:fld id="{3A214FC8-7A6B-454A-ADA5-8A1A54B328A5}" type="slidenum">
              <a:rPr lang="fr-FR" smtClean="0"/>
              <a:t>1</a:t>
            </a:fld>
            <a:endParaRPr lang="fr-FR"/>
          </a:p>
        </p:txBody>
      </p:sp>
      <p:sp>
        <p:nvSpPr>
          <p:cNvPr id="5" name="Espace réservé du texte 2"/>
          <p:cNvSpPr txBox="1">
            <a:spLocks/>
          </p:cNvSpPr>
          <p:nvPr/>
        </p:nvSpPr>
        <p:spPr>
          <a:xfrm>
            <a:off x="205317" y="6253692"/>
            <a:ext cx="10515600" cy="4677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800" dirty="0">
                <a:solidFill>
                  <a:schemeClr val="tx1">
                    <a:lumMod val="50000"/>
                    <a:lumOff val="50000"/>
                  </a:schemeClr>
                </a:solidFill>
              </a:rPr>
              <a:t>Aïcha FONTE                                                                                                                                         </a:t>
            </a:r>
            <a:r>
              <a:rPr lang="fr-FR" sz="1800" b="1" dirty="0">
                <a:solidFill>
                  <a:schemeClr val="tx1">
                    <a:lumMod val="50000"/>
                    <a:lumOff val="50000"/>
                  </a:schemeClr>
                </a:solidFill>
              </a:rPr>
              <a:t>Licence Robotique</a:t>
            </a:r>
          </a:p>
        </p:txBody>
      </p:sp>
      <p:pic>
        <p:nvPicPr>
          <p:cNvPr id="13" name="Image 12"/>
          <p:cNvPicPr>
            <a:picLocks noChangeAspect="1"/>
          </p:cNvPicPr>
          <p:nvPr/>
        </p:nvPicPr>
        <p:blipFill>
          <a:blip r:embed="rId3"/>
          <a:stretch>
            <a:fillRect/>
          </a:stretch>
        </p:blipFill>
        <p:spPr>
          <a:xfrm>
            <a:off x="10187567" y="2464572"/>
            <a:ext cx="1866850" cy="2454562"/>
          </a:xfrm>
          <a:prstGeom prst="rect">
            <a:avLst/>
          </a:prstGeom>
        </p:spPr>
      </p:pic>
      <p:pic>
        <p:nvPicPr>
          <p:cNvPr id="17" name="Image 16"/>
          <p:cNvPicPr>
            <a:picLocks noChangeAspect="1"/>
          </p:cNvPicPr>
          <p:nvPr/>
        </p:nvPicPr>
        <p:blipFill>
          <a:blip r:embed="rId4"/>
          <a:stretch>
            <a:fillRect/>
          </a:stretch>
        </p:blipFill>
        <p:spPr>
          <a:xfrm>
            <a:off x="8356600" y="3227104"/>
            <a:ext cx="1625600" cy="1231900"/>
          </a:xfrm>
          <a:prstGeom prst="rect">
            <a:avLst/>
          </a:prstGeom>
        </p:spPr>
      </p:pic>
      <p:pic>
        <p:nvPicPr>
          <p:cNvPr id="18" name="Image 17"/>
          <p:cNvPicPr>
            <a:picLocks noChangeAspect="1"/>
          </p:cNvPicPr>
          <p:nvPr/>
        </p:nvPicPr>
        <p:blipFill>
          <a:blip r:embed="rId5"/>
          <a:stretch>
            <a:fillRect/>
          </a:stretch>
        </p:blipFill>
        <p:spPr>
          <a:xfrm>
            <a:off x="1710880" y="2784309"/>
            <a:ext cx="2111383" cy="2193290"/>
          </a:xfrm>
          <a:prstGeom prst="rect">
            <a:avLst/>
          </a:prstGeom>
        </p:spPr>
      </p:pic>
    </p:spTree>
    <p:extLst>
      <p:ext uri="{BB962C8B-B14F-4D97-AF65-F5344CB8AC3E}">
        <p14:creationId xmlns:p14="http://schemas.microsoft.com/office/powerpoint/2010/main" val="967764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ZoneTexte 11">
            <a:extLst>
              <a:ext uri="{FF2B5EF4-FFF2-40B4-BE49-F238E27FC236}">
                <a16:creationId xmlns:a16="http://schemas.microsoft.com/office/drawing/2014/main" id="{FCA36265-EA03-45D3-B0B7-F150FB1C3FDB}"/>
              </a:ext>
            </a:extLst>
          </p:cNvPr>
          <p:cNvSpPr txBox="1"/>
          <p:nvPr/>
        </p:nvSpPr>
        <p:spPr>
          <a:xfrm>
            <a:off x="6831955" y="981832"/>
            <a:ext cx="5360045" cy="343994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0" i="0" dirty="0">
                <a:solidFill>
                  <a:srgbClr val="303030"/>
                </a:solidFill>
                <a:effectLst/>
                <a:ea typeface="+mj-ea"/>
                <a:cs typeface="+mj-cs"/>
              </a:rPr>
              <a:t>On </a:t>
            </a:r>
            <a:r>
              <a:rPr lang="en-US" sz="2400" b="0" i="0" dirty="0" err="1">
                <a:solidFill>
                  <a:srgbClr val="303030"/>
                </a:solidFill>
                <a:effectLst/>
                <a:ea typeface="+mj-ea"/>
                <a:cs typeface="+mj-cs"/>
              </a:rPr>
              <a:t>mesure</a:t>
            </a:r>
            <a:r>
              <a:rPr lang="en-US" sz="2400" b="0" i="0" dirty="0">
                <a:solidFill>
                  <a:srgbClr val="303030"/>
                </a:solidFill>
                <a:effectLst/>
                <a:ea typeface="+mj-ea"/>
                <a:cs typeface="+mj-cs"/>
              </a:rPr>
              <a:t>  </a:t>
            </a:r>
            <a:r>
              <a:rPr lang="en-US" sz="2400" b="0" i="0" dirty="0" err="1">
                <a:solidFill>
                  <a:srgbClr val="303030"/>
                </a:solidFill>
                <a:effectLst/>
                <a:ea typeface="+mj-ea"/>
                <a:cs typeface="+mj-cs"/>
              </a:rPr>
              <a:t>une</a:t>
            </a:r>
            <a:r>
              <a:rPr lang="en-US" sz="2400" b="0" i="0" dirty="0">
                <a:solidFill>
                  <a:srgbClr val="303030"/>
                </a:solidFill>
                <a:effectLst/>
                <a:ea typeface="+mj-ea"/>
                <a:cs typeface="+mj-cs"/>
              </a:rPr>
              <a:t> position </a:t>
            </a:r>
            <a:r>
              <a:rPr lang="en-US" sz="2400" b="0" i="0" dirty="0" err="1">
                <a:solidFill>
                  <a:srgbClr val="303030"/>
                </a:solidFill>
                <a:effectLst/>
                <a:ea typeface="+mj-ea"/>
                <a:cs typeface="+mj-cs"/>
              </a:rPr>
              <a:t>linéaire</a:t>
            </a:r>
            <a:r>
              <a:rPr lang="en-US" sz="2400" b="0" i="0" dirty="0">
                <a:solidFill>
                  <a:srgbClr val="303030"/>
                </a:solidFill>
                <a:effectLst/>
                <a:ea typeface="+mj-ea"/>
                <a:cs typeface="+mj-cs"/>
              </a:rPr>
              <a:t> </a:t>
            </a:r>
            <a:r>
              <a:rPr lang="en-US" sz="2400" b="0" i="0" dirty="0" err="1">
                <a:solidFill>
                  <a:srgbClr val="303030"/>
                </a:solidFill>
                <a:effectLst/>
                <a:ea typeface="+mj-ea"/>
                <a:cs typeface="+mj-cs"/>
              </a:rPr>
              <a:t>en</a:t>
            </a:r>
            <a:r>
              <a:rPr lang="en-US" sz="2400" b="0" i="0" dirty="0">
                <a:solidFill>
                  <a:srgbClr val="303030"/>
                </a:solidFill>
                <a:effectLst/>
                <a:ea typeface="+mj-ea"/>
                <a:cs typeface="+mj-cs"/>
              </a:rPr>
              <a:t> </a:t>
            </a:r>
            <a:r>
              <a:rPr lang="en-US" sz="2400" b="0" i="0" dirty="0" err="1">
                <a:solidFill>
                  <a:srgbClr val="303030"/>
                </a:solidFill>
                <a:effectLst/>
                <a:ea typeface="+mj-ea"/>
                <a:cs typeface="+mj-cs"/>
              </a:rPr>
              <a:t>mesurant</a:t>
            </a:r>
            <a:r>
              <a:rPr lang="en-US" sz="2400" b="0" i="0" dirty="0">
                <a:solidFill>
                  <a:srgbClr val="303030"/>
                </a:solidFill>
                <a:effectLst/>
                <a:ea typeface="+mj-ea"/>
                <a:cs typeface="+mj-cs"/>
              </a:rPr>
              <a:t> </a:t>
            </a:r>
            <a:r>
              <a:rPr lang="en-US" sz="2400" b="0" i="0" dirty="0" err="1">
                <a:solidFill>
                  <a:srgbClr val="303030"/>
                </a:solidFill>
                <a:effectLst/>
                <a:ea typeface="+mj-ea"/>
                <a:cs typeface="+mj-cs"/>
              </a:rPr>
              <a:t>une</a:t>
            </a:r>
            <a:r>
              <a:rPr lang="en-US" sz="2400" b="0" i="0" dirty="0">
                <a:solidFill>
                  <a:srgbClr val="303030"/>
                </a:solidFill>
                <a:effectLst/>
                <a:ea typeface="+mj-ea"/>
                <a:cs typeface="+mj-cs"/>
              </a:rPr>
              <a:t> variation de tension aux </a:t>
            </a:r>
            <a:r>
              <a:rPr lang="en-US" sz="2400" b="0" i="0" dirty="0" err="1">
                <a:solidFill>
                  <a:srgbClr val="303030"/>
                </a:solidFill>
                <a:effectLst/>
                <a:ea typeface="+mj-ea"/>
                <a:cs typeface="+mj-cs"/>
              </a:rPr>
              <a:t>bornes</a:t>
            </a:r>
            <a:r>
              <a:rPr lang="en-US" sz="2400" b="0" i="0" dirty="0">
                <a:solidFill>
                  <a:srgbClr val="303030"/>
                </a:solidFill>
                <a:effectLst/>
                <a:ea typeface="+mj-ea"/>
                <a:cs typeface="+mj-cs"/>
              </a:rPr>
              <a:t> A et C de la </a:t>
            </a:r>
            <a:r>
              <a:rPr lang="en-US" sz="2400" b="0" i="0" dirty="0" err="1">
                <a:solidFill>
                  <a:srgbClr val="303030"/>
                </a:solidFill>
                <a:effectLst/>
                <a:ea typeface="+mj-ea"/>
                <a:cs typeface="+mj-cs"/>
              </a:rPr>
              <a:t>résistance</a:t>
            </a:r>
            <a:r>
              <a:rPr lang="en-US" sz="2400" b="0" i="0" dirty="0">
                <a:solidFill>
                  <a:srgbClr val="303030"/>
                </a:solidFill>
                <a:effectLst/>
                <a:ea typeface="+mj-ea"/>
                <a:cs typeface="+mj-cs"/>
              </a:rPr>
              <a:t> variable. </a:t>
            </a:r>
          </a:p>
          <a:p>
            <a:pPr>
              <a:lnSpc>
                <a:spcPct val="90000"/>
              </a:lnSpc>
              <a:spcBef>
                <a:spcPct val="0"/>
              </a:spcBef>
              <a:spcAft>
                <a:spcPts val="600"/>
              </a:spcAft>
            </a:pPr>
            <a:endParaRPr lang="en-US" sz="2400" dirty="0">
              <a:solidFill>
                <a:srgbClr val="303030"/>
              </a:solidFill>
              <a:ea typeface="+mj-ea"/>
              <a:cs typeface="+mj-cs"/>
            </a:endParaRPr>
          </a:p>
          <a:p>
            <a:pPr>
              <a:lnSpc>
                <a:spcPct val="90000"/>
              </a:lnSpc>
              <a:spcBef>
                <a:spcPct val="0"/>
              </a:spcBef>
              <a:spcAft>
                <a:spcPts val="600"/>
              </a:spcAft>
            </a:pPr>
            <a:r>
              <a:rPr lang="en-US" sz="2400" b="0" i="0" dirty="0">
                <a:solidFill>
                  <a:srgbClr val="303030"/>
                </a:solidFill>
                <a:effectLst/>
                <a:ea typeface="+mj-ea"/>
                <a:cs typeface="+mj-cs"/>
              </a:rPr>
              <a:t>La </a:t>
            </a:r>
            <a:r>
              <a:rPr lang="en-US" sz="2400" b="0" i="0" dirty="0" err="1">
                <a:solidFill>
                  <a:srgbClr val="303030"/>
                </a:solidFill>
                <a:effectLst/>
                <a:ea typeface="+mj-ea"/>
                <a:cs typeface="+mj-cs"/>
              </a:rPr>
              <a:t>résistance</a:t>
            </a:r>
            <a:r>
              <a:rPr lang="en-US" sz="2400" b="0" i="0" dirty="0">
                <a:solidFill>
                  <a:srgbClr val="303030"/>
                </a:solidFill>
                <a:effectLst/>
                <a:ea typeface="+mj-ea"/>
                <a:cs typeface="+mj-cs"/>
              </a:rPr>
              <a:t> </a:t>
            </a:r>
            <a:r>
              <a:rPr lang="en-US" sz="2400" b="0" i="0" dirty="0" err="1">
                <a:solidFill>
                  <a:srgbClr val="303030"/>
                </a:solidFill>
                <a:effectLst/>
                <a:ea typeface="+mj-ea"/>
                <a:cs typeface="+mj-cs"/>
              </a:rPr>
              <a:t>est</a:t>
            </a:r>
            <a:r>
              <a:rPr lang="en-US" sz="2400" b="0" i="0" dirty="0">
                <a:solidFill>
                  <a:srgbClr val="303030"/>
                </a:solidFill>
                <a:effectLst/>
                <a:ea typeface="+mj-ea"/>
                <a:cs typeface="+mj-cs"/>
              </a:rPr>
              <a:t> </a:t>
            </a:r>
            <a:r>
              <a:rPr lang="en-US" sz="2400" b="0" i="0" dirty="0" err="1">
                <a:solidFill>
                  <a:srgbClr val="303030"/>
                </a:solidFill>
                <a:effectLst/>
                <a:ea typeface="+mj-ea"/>
                <a:cs typeface="+mj-cs"/>
              </a:rPr>
              <a:t>proportionnelle</a:t>
            </a:r>
            <a:r>
              <a:rPr lang="en-US" sz="2400" b="0" i="0" dirty="0">
                <a:solidFill>
                  <a:srgbClr val="303030"/>
                </a:solidFill>
                <a:effectLst/>
                <a:ea typeface="+mj-ea"/>
                <a:cs typeface="+mj-cs"/>
              </a:rPr>
              <a:t> à la longueur du fil </a:t>
            </a:r>
            <a:r>
              <a:rPr lang="en-US" sz="2400" b="0" i="0" dirty="0" err="1">
                <a:solidFill>
                  <a:srgbClr val="303030"/>
                </a:solidFill>
                <a:effectLst/>
                <a:ea typeface="+mj-ea"/>
                <a:cs typeface="+mj-cs"/>
              </a:rPr>
              <a:t>résistant</a:t>
            </a:r>
            <a:r>
              <a:rPr lang="en-US" sz="2400" b="0" i="0" dirty="0">
                <a:solidFill>
                  <a:srgbClr val="303030"/>
                </a:solidFill>
                <a:effectLst/>
                <a:ea typeface="+mj-ea"/>
                <a:cs typeface="+mj-cs"/>
              </a:rPr>
              <a:t>.</a:t>
            </a:r>
          </a:p>
        </p:txBody>
      </p:sp>
      <p:sp>
        <p:nvSpPr>
          <p:cNvPr id="7" name="Espace réservé du numéro de diapositive 6">
            <a:extLst>
              <a:ext uri="{FF2B5EF4-FFF2-40B4-BE49-F238E27FC236}">
                <a16:creationId xmlns:a16="http://schemas.microsoft.com/office/drawing/2014/main" id="{5889C550-A607-4513-83DB-5E855076B5FC}"/>
              </a:ext>
            </a:extLst>
          </p:cNvPr>
          <p:cNvSpPr>
            <a:spLocks noGrp="1"/>
          </p:cNvSpPr>
          <p:nvPr>
            <p:ph type="sldNum" sz="quarter" idx="12"/>
          </p:nvPr>
        </p:nvSpPr>
        <p:spPr>
          <a:xfrm>
            <a:off x="10198279" y="5532120"/>
            <a:ext cx="1344477" cy="365125"/>
          </a:xfrm>
        </p:spPr>
        <p:txBody>
          <a:bodyPr vert="horz" lIns="91440" tIns="45720" rIns="91440" bIns="45720" rtlCol="0" anchor="ctr">
            <a:normAutofit/>
          </a:bodyPr>
          <a:lstStyle/>
          <a:p>
            <a:pPr>
              <a:spcAft>
                <a:spcPts val="600"/>
              </a:spcAft>
              <a:defRPr/>
            </a:pPr>
            <a:fld id="{3A214FC8-7A6B-454A-ADA5-8A1A54B328A5}" type="slidenum">
              <a:rPr lang="en-US">
                <a:solidFill>
                  <a:srgbClr val="FFFFFF">
                    <a:alpha val="80000"/>
                  </a:srgbClr>
                </a:solidFill>
                <a:latin typeface="Calibri" panose="020F0502020204030204"/>
              </a:rPr>
              <a:pPr>
                <a:spcAft>
                  <a:spcPts val="600"/>
                </a:spcAft>
                <a:defRPr/>
              </a:pPr>
              <a:t>10</a:t>
            </a:fld>
            <a:endParaRPr lang="en-US">
              <a:solidFill>
                <a:srgbClr val="FFFFFF">
                  <a:alpha val="80000"/>
                </a:srgbClr>
              </a:solidFill>
              <a:latin typeface="Calibri" panose="020F0502020204030204"/>
            </a:endParaRPr>
          </a:p>
        </p:txBody>
      </p:sp>
      <p:sp>
        <p:nvSpPr>
          <p:cNvPr id="15" name="Titre 1">
            <a:extLst>
              <a:ext uri="{FF2B5EF4-FFF2-40B4-BE49-F238E27FC236}">
                <a16:creationId xmlns:a16="http://schemas.microsoft.com/office/drawing/2014/main" id="{9E9C1ECB-967B-4566-9589-DD96AA51AE92}"/>
              </a:ext>
            </a:extLst>
          </p:cNvPr>
          <p:cNvSpPr>
            <a:spLocks noGrp="1"/>
          </p:cNvSpPr>
          <p:nvPr>
            <p:ph type="title"/>
          </p:nvPr>
        </p:nvSpPr>
        <p:spPr>
          <a:xfrm>
            <a:off x="649244" y="5467764"/>
            <a:ext cx="5806440" cy="1096331"/>
          </a:xfrm>
        </p:spPr>
        <p:txBody>
          <a:bodyPr>
            <a:normAutofit/>
          </a:bodyPr>
          <a:lstStyle/>
          <a:p>
            <a:r>
              <a:rPr kumimoji="0" lang="fr-FR" altLang="fr-FR" sz="2800" b="1" i="0" u="none" strike="noStrike" cap="none" normalizeH="0" baseline="0" dirty="0">
                <a:ln>
                  <a:noFill/>
                </a:ln>
                <a:solidFill>
                  <a:schemeClr val="accent1">
                    <a:lumMod val="75000"/>
                  </a:schemeClr>
                </a:solidFill>
                <a:effectLst/>
                <a:latin typeface="Calibri" panose="020F0502020204030204" pitchFamily="34" charset="0"/>
                <a:cs typeface="Calibri" panose="020F0502020204030204" pitchFamily="34" charset="0"/>
              </a:rPr>
              <a:t>II-2 Principe de fonctionnement</a:t>
            </a:r>
            <a:endParaRPr lang="fr-FR" sz="2800" dirty="0">
              <a:solidFill>
                <a:srgbClr val="303030"/>
              </a:solidFill>
              <a:latin typeface="Calibri" panose="020F0502020204030204" pitchFamily="34" charset="0"/>
              <a:cs typeface="Calibri" panose="020F0502020204030204" pitchFamily="34" charset="0"/>
            </a:endParaRPr>
          </a:p>
        </p:txBody>
      </p:sp>
      <p:pic>
        <p:nvPicPr>
          <p:cNvPr id="10244" name="Picture 4" descr="principe de fonctionnement">
            <a:extLst>
              <a:ext uri="{FF2B5EF4-FFF2-40B4-BE49-F238E27FC236}">
                <a16:creationId xmlns:a16="http://schemas.microsoft.com/office/drawing/2014/main" id="{3B20DD0C-DED0-4045-8197-C224C73B5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44" y="1131598"/>
            <a:ext cx="5548346" cy="3290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775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609D1C-25D6-4283-95AE-3E6237593F79}"/>
              </a:ext>
            </a:extLst>
          </p:cNvPr>
          <p:cNvSpPr>
            <a:spLocks noGrp="1"/>
          </p:cNvSpPr>
          <p:nvPr>
            <p:ph type="title"/>
          </p:nvPr>
        </p:nvSpPr>
        <p:spPr>
          <a:xfrm>
            <a:off x="2159180" y="251261"/>
            <a:ext cx="8016101" cy="1608328"/>
          </a:xfrm>
        </p:spPr>
        <p:txBody>
          <a:bodyPr vert="horz" lIns="91440" tIns="45720" rIns="91440" bIns="45720" rtlCol="0">
            <a:normAutofit/>
          </a:bodyPr>
          <a:lstStyle/>
          <a:p>
            <a:r>
              <a:rPr lang="en-US" sz="3600" b="1" dirty="0">
                <a:solidFill>
                  <a:schemeClr val="accent1"/>
                </a:solidFill>
              </a:rPr>
              <a:t>LA MESURE DE LA POSITION</a:t>
            </a:r>
          </a:p>
        </p:txBody>
      </p:sp>
      <p:sp>
        <p:nvSpPr>
          <p:cNvPr id="3" name="Espace réservé du contenu 2">
            <a:extLst>
              <a:ext uri="{FF2B5EF4-FFF2-40B4-BE49-F238E27FC236}">
                <a16:creationId xmlns:a16="http://schemas.microsoft.com/office/drawing/2014/main" id="{9D203285-899B-48DE-AA71-5AC3A9EA40ED}"/>
              </a:ext>
            </a:extLst>
          </p:cNvPr>
          <p:cNvSpPr>
            <a:spLocks noGrp="1"/>
          </p:cNvSpPr>
          <p:nvPr>
            <p:ph idx="1"/>
          </p:nvPr>
        </p:nvSpPr>
        <p:spPr>
          <a:xfrm>
            <a:off x="3819270" y="779929"/>
            <a:ext cx="6675627" cy="1605083"/>
          </a:xfrm>
        </p:spPr>
        <p:txBody>
          <a:bodyPr vert="horz" lIns="91440" tIns="45720" rIns="91440" bIns="45720" rtlCol="0" anchor="ctr">
            <a:normAutofit/>
          </a:bodyPr>
          <a:lstStyle/>
          <a:p>
            <a:pPr marL="0" indent="0">
              <a:buNone/>
            </a:pPr>
            <a:r>
              <a:rPr lang="en-US" sz="2000" b="1" i="0" dirty="0">
                <a:effectLst/>
              </a:rPr>
              <a:t>III- Les </a:t>
            </a:r>
            <a:r>
              <a:rPr lang="en-US" sz="2000" b="1" i="0" dirty="0" err="1">
                <a:effectLst/>
              </a:rPr>
              <a:t>résolveurs</a:t>
            </a:r>
            <a:endParaRPr lang="en-US" sz="2000" b="1" i="0" dirty="0">
              <a:effectLst/>
            </a:endParaRPr>
          </a:p>
        </p:txBody>
      </p:sp>
      <p:sp>
        <p:nvSpPr>
          <p:cNvPr id="71" name="Rectangle 70">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A587E12C-9E0E-46AF-8448-C34DE97298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4726" y="2645732"/>
            <a:ext cx="3511296" cy="3291840"/>
          </a:xfrm>
          <a:prstGeom prst="rect">
            <a:avLst/>
          </a:prstGeom>
          <a:noFill/>
          <a:extLst>
            <a:ext uri="{909E8E84-426E-40DD-AFC4-6F175D3DCCD1}">
              <a14:hiddenFill xmlns:a14="http://schemas.microsoft.com/office/drawing/2010/main">
                <a:solidFill>
                  <a:srgbClr val="FFFFFF"/>
                </a:solidFill>
              </a14:hiddenFill>
            </a:ext>
          </a:extLst>
        </p:spPr>
      </p:pic>
      <p:sp>
        <p:nvSpPr>
          <p:cNvPr id="75"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numéro de diapositive 3">
            <a:extLst>
              <a:ext uri="{FF2B5EF4-FFF2-40B4-BE49-F238E27FC236}">
                <a16:creationId xmlns:a16="http://schemas.microsoft.com/office/drawing/2014/main" id="{4CDBE11F-4FFF-477A-8E22-DB64330A69F4}"/>
              </a:ext>
            </a:extLst>
          </p:cNvPr>
          <p:cNvSpPr>
            <a:spLocks noGrp="1"/>
          </p:cNvSpPr>
          <p:nvPr>
            <p:ph type="sldNum" sz="quarter" idx="12"/>
          </p:nvPr>
        </p:nvSpPr>
        <p:spPr>
          <a:xfrm>
            <a:off x="10853928" y="6356350"/>
            <a:ext cx="685800" cy="365125"/>
          </a:xfrm>
        </p:spPr>
        <p:txBody>
          <a:bodyPr vert="horz" lIns="91440" tIns="45720" rIns="91440" bIns="45720" rtlCol="0">
            <a:normAutofit/>
          </a:bodyPr>
          <a:lstStyle/>
          <a:p>
            <a:pPr>
              <a:spcAft>
                <a:spcPts val="600"/>
              </a:spcAft>
            </a:pPr>
            <a:fld id="{3A214FC8-7A6B-454A-ADA5-8A1A54B328A5}" type="slidenum">
              <a:rPr lang="en-US">
                <a:solidFill>
                  <a:srgbClr val="595959"/>
                </a:solidFill>
              </a:rPr>
              <a:pPr>
                <a:spcAft>
                  <a:spcPts val="600"/>
                </a:spcAft>
              </a:pPr>
              <a:t>11</a:t>
            </a:fld>
            <a:endParaRPr lang="en-US">
              <a:solidFill>
                <a:srgbClr val="595959"/>
              </a:solidFill>
            </a:endParaRPr>
          </a:p>
        </p:txBody>
      </p:sp>
      <p:graphicFrame>
        <p:nvGraphicFramePr>
          <p:cNvPr id="10" name="Tableau 9">
            <a:extLst>
              <a:ext uri="{FF2B5EF4-FFF2-40B4-BE49-F238E27FC236}">
                <a16:creationId xmlns:a16="http://schemas.microsoft.com/office/drawing/2014/main" id="{2EB67D74-25A7-49F4-A694-F7AC67852C59}"/>
              </a:ext>
            </a:extLst>
          </p:cNvPr>
          <p:cNvGraphicFramePr>
            <a:graphicFrameLocks noGrp="1"/>
          </p:cNvGraphicFramePr>
          <p:nvPr>
            <p:extLst>
              <p:ext uri="{D42A27DB-BD31-4B8C-83A1-F6EECF244321}">
                <p14:modId xmlns:p14="http://schemas.microsoft.com/office/powerpoint/2010/main" val="2852400240"/>
              </p:ext>
            </p:extLst>
          </p:nvPr>
        </p:nvGraphicFramePr>
        <p:xfrm>
          <a:off x="6576484" y="3137929"/>
          <a:ext cx="4974336" cy="2500777"/>
        </p:xfrm>
        <a:graphic>
          <a:graphicData uri="http://schemas.openxmlformats.org/drawingml/2006/table">
            <a:tbl>
              <a:tblPr>
                <a:noFill/>
              </a:tblPr>
              <a:tblGrid>
                <a:gridCol w="4974336">
                  <a:extLst>
                    <a:ext uri="{9D8B030D-6E8A-4147-A177-3AD203B41FA5}">
                      <a16:colId xmlns:a16="http://schemas.microsoft.com/office/drawing/2014/main" val="596279045"/>
                    </a:ext>
                  </a:extLst>
                </a:gridCol>
              </a:tblGrid>
              <a:tr h="2500777">
                <a:tc>
                  <a:txBody>
                    <a:bodyPr/>
                    <a:lstStyle/>
                    <a:p>
                      <a:pPr algn="just"/>
                      <a:r>
                        <a:rPr lang="fr-FR" sz="2000" b="0" i="0">
                          <a:solidFill>
                            <a:schemeClr val="tx1">
                              <a:lumMod val="75000"/>
                              <a:lumOff val="25000"/>
                            </a:schemeClr>
                          </a:solidFill>
                          <a:effectLst/>
                          <a:latin typeface="Calibri" panose="020F0502020204030204" pitchFamily="34" charset="0"/>
                          <a:cs typeface="Calibri" panose="020F0502020204030204" pitchFamily="34" charset="0"/>
                        </a:rPr>
                        <a:t>Les résolveurs sont les capteurs </a:t>
                      </a:r>
                      <a:r>
                        <a:rPr lang="fr-FR" sz="2000" b="0" i="0">
                          <a:solidFill>
                            <a:schemeClr val="tx1">
                              <a:lumMod val="75000"/>
                              <a:lumOff val="25000"/>
                            </a:schemeClr>
                          </a:solidFill>
                          <a:effectLst/>
                          <a:latin typeface="+mn-lt"/>
                          <a:cs typeface="Calibri" panose="020F0502020204030204" pitchFamily="34" charset="0"/>
                        </a:rPr>
                        <a:t>de </a:t>
                      </a:r>
                      <a:r>
                        <a:rPr lang="fr-FR" sz="2000" b="0" i="0">
                          <a:solidFill>
                            <a:schemeClr val="tx1">
                              <a:lumMod val="75000"/>
                              <a:lumOff val="25000"/>
                            </a:schemeClr>
                          </a:solidFill>
                          <a:effectLst/>
                          <a:latin typeface="+mn-lt"/>
                        </a:rPr>
                        <a:t>déplacement les plus utilisés après les codeurs rotatifs optiques. </a:t>
                      </a:r>
                    </a:p>
                    <a:p>
                      <a:pPr algn="just"/>
                      <a:r>
                        <a:rPr lang="fr-FR" sz="2000" b="0" i="0">
                          <a:solidFill>
                            <a:schemeClr val="tx1">
                              <a:lumMod val="75000"/>
                              <a:lumOff val="25000"/>
                            </a:schemeClr>
                          </a:solidFill>
                          <a:effectLst/>
                          <a:latin typeface="+mn-lt"/>
                        </a:rPr>
                        <a:t>Ils convertissent la position angulaire d’un rotor en deux tensions, ce qui permet une représentation claire et absolue de la position.</a:t>
                      </a:r>
                    </a:p>
                  </a:txBody>
                  <a:tcPr marL="323376" marR="168156" marT="168156" marB="168156" anchor="ctr">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221276980"/>
                  </a:ext>
                </a:extLst>
              </a:tr>
            </a:tbl>
          </a:graphicData>
        </a:graphic>
      </p:graphicFrame>
      <p:sp>
        <p:nvSpPr>
          <p:cNvPr id="11" name="Rectangle 6">
            <a:extLst>
              <a:ext uri="{FF2B5EF4-FFF2-40B4-BE49-F238E27FC236}">
                <a16:creationId xmlns:a16="http://schemas.microsoft.com/office/drawing/2014/main" id="{73566ED3-763E-4D95-9DF5-DAB73B7E0EEF}"/>
              </a:ext>
            </a:extLst>
          </p:cNvPr>
          <p:cNvSpPr>
            <a:spLocks noChangeArrowheads="1"/>
          </p:cNvSpPr>
          <p:nvPr/>
        </p:nvSpPr>
        <p:spPr bwMode="auto">
          <a:xfrm>
            <a:off x="1240410" y="2174837"/>
            <a:ext cx="3535611" cy="210175"/>
          </a:xfrm>
          <a:prstGeom prst="rect">
            <a:avLst/>
          </a:prstGeom>
          <a:ln>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125373" tIns="45720" rIns="91440" bIns="45720" numCol="1" anchor="ctr" anchorCtr="0" compatLnSpc="1">
            <a:prstTxWarp prst="textNoShape">
              <a:avLst/>
            </a:prstTxWarp>
            <a:noAutofit/>
          </a:bodyPr>
          <a:lstStyle/>
          <a:p>
            <a:pPr marL="0" marR="0" lvl="0" indent="0" algn="ctr" defTabSz="914400" rtl="0" eaLnBrk="0" fontAlgn="base" latinLnBrk="0" hangingPunct="0">
              <a:spcBef>
                <a:spcPct val="0"/>
              </a:spcBef>
              <a:spcAft>
                <a:spcPts val="600"/>
              </a:spcAft>
              <a:buClrTx/>
              <a:buSzTx/>
              <a:buFontTx/>
              <a:buNone/>
              <a:tabLst/>
            </a:pPr>
            <a:r>
              <a:rPr kumimoji="0" lang="fr-FR" altLang="fr-FR" sz="2800" b="1" i="0" u="none" strike="noStrike" cap="none" normalizeH="0" baseline="0" dirty="0">
                <a:ln>
                  <a:noFill/>
                </a:ln>
                <a:solidFill>
                  <a:schemeClr val="accent1"/>
                </a:solidFill>
                <a:effectLst/>
                <a:latin typeface="Tahoma" panose="020B0604030504040204" pitchFamily="34" charset="0"/>
                <a:ea typeface="Tahoma" panose="020B0604030504040204" pitchFamily="34" charset="0"/>
                <a:cs typeface="Tahoma" panose="020B0604030504040204" pitchFamily="34" charset="0"/>
              </a:rPr>
              <a:t>III-1 Définition</a:t>
            </a:r>
          </a:p>
        </p:txBody>
      </p:sp>
    </p:spTree>
    <p:extLst>
      <p:ext uri="{BB962C8B-B14F-4D97-AF65-F5344CB8AC3E}">
        <p14:creationId xmlns:p14="http://schemas.microsoft.com/office/powerpoint/2010/main" val="147536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re 1">
            <a:extLst>
              <a:ext uri="{FF2B5EF4-FFF2-40B4-BE49-F238E27FC236}">
                <a16:creationId xmlns:a16="http://schemas.microsoft.com/office/drawing/2014/main" id="{793C65D0-C6CE-43CA-94B8-C5BFDF05D50A}"/>
              </a:ext>
            </a:extLst>
          </p:cNvPr>
          <p:cNvSpPr>
            <a:spLocks noGrp="1"/>
          </p:cNvSpPr>
          <p:nvPr>
            <p:ph type="title"/>
          </p:nvPr>
        </p:nvSpPr>
        <p:spPr>
          <a:xfrm>
            <a:off x="841249" y="5529884"/>
            <a:ext cx="5802656" cy="1096331"/>
          </a:xfrm>
        </p:spPr>
        <p:txBody>
          <a:bodyPr>
            <a:normAutofit/>
          </a:bodyPr>
          <a:lstStyle/>
          <a:p>
            <a:r>
              <a:rPr kumimoji="0" lang="fr-FR" altLang="fr-FR" sz="2800" b="1" i="0" u="none" strike="noStrike" cap="none" normalizeH="0" baseline="0" dirty="0">
                <a:ln>
                  <a:noFill/>
                </a:ln>
                <a:solidFill>
                  <a:srgbClr val="0070C0"/>
                </a:solidFill>
                <a:effectLst/>
                <a:latin typeface="Calibri" panose="020F0502020204030204" pitchFamily="34" charset="0"/>
                <a:cs typeface="Calibri" panose="020F0502020204030204" pitchFamily="34" charset="0"/>
              </a:rPr>
              <a:t>III-2 Principe de fonctionnement</a:t>
            </a:r>
            <a:endParaRPr lang="fr-FR" sz="2800" dirty="0">
              <a:solidFill>
                <a:srgbClr val="0070C0"/>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E7F2459A-7F62-4C17-8C59-D6C7F73B6103}"/>
              </a:ext>
            </a:extLst>
          </p:cNvPr>
          <p:cNvSpPr>
            <a:spLocks noGrp="1"/>
          </p:cNvSpPr>
          <p:nvPr>
            <p:ph idx="1"/>
          </p:nvPr>
        </p:nvSpPr>
        <p:spPr>
          <a:xfrm>
            <a:off x="841249" y="731520"/>
            <a:ext cx="5407152" cy="4254137"/>
          </a:xfrm>
        </p:spPr>
        <p:txBody>
          <a:bodyPr anchor="ctr">
            <a:normAutofit fontScale="92500"/>
          </a:bodyPr>
          <a:lstStyle/>
          <a:p>
            <a:r>
              <a:rPr lang="fr-FR" sz="2400" dirty="0"/>
              <a:t>Un transformateur, dont le primaire P0 est sur le stator et le secondaire S0 sur le rotor, est alimenté par une tension alternative de fréquence proche de 10 kHz</a:t>
            </a:r>
          </a:p>
          <a:p>
            <a:r>
              <a:rPr lang="fr-FR" sz="2400" dirty="0"/>
              <a:t>Un autre enroulement rotorique P1 reçoit son alimentation par le secondaire S0 du transformateur précédent. Il produit un champ tournant qui induit dans deux enroulements secondaires S1 et S2 placés au stator et décalés de 90°, deux tensions dont la combinaison permet de déterminer la position du rotor</a:t>
            </a:r>
          </a:p>
        </p:txBody>
      </p:sp>
      <p:pic>
        <p:nvPicPr>
          <p:cNvPr id="8" name="Espace réservé du contenu 7">
            <a:extLst>
              <a:ext uri="{FF2B5EF4-FFF2-40B4-BE49-F238E27FC236}">
                <a16:creationId xmlns:a16="http://schemas.microsoft.com/office/drawing/2014/main" id="{A598734F-AA27-4AAC-8F85-68CC5CBCDE3A}"/>
              </a:ext>
            </a:extLst>
          </p:cNvPr>
          <p:cNvPicPr>
            <a:picLocks noChangeAspect="1"/>
          </p:cNvPicPr>
          <p:nvPr/>
        </p:nvPicPr>
        <p:blipFill>
          <a:blip r:embed="rId2"/>
          <a:stretch>
            <a:fillRect/>
          </a:stretch>
        </p:blipFill>
        <p:spPr>
          <a:xfrm>
            <a:off x="6639950" y="960755"/>
            <a:ext cx="4710801" cy="3887921"/>
          </a:xfrm>
          <a:prstGeom prst="rect">
            <a:avLst/>
          </a:prstGeom>
        </p:spPr>
      </p:pic>
      <p:sp>
        <p:nvSpPr>
          <p:cNvPr id="4" name="Espace réservé du numéro de diapositive 3">
            <a:extLst>
              <a:ext uri="{FF2B5EF4-FFF2-40B4-BE49-F238E27FC236}">
                <a16:creationId xmlns:a16="http://schemas.microsoft.com/office/drawing/2014/main" id="{E30A6DF3-ADD4-40D2-865E-1C6F3D64C6EB}"/>
              </a:ext>
            </a:extLst>
          </p:cNvPr>
          <p:cNvSpPr>
            <a:spLocks noGrp="1"/>
          </p:cNvSpPr>
          <p:nvPr>
            <p:ph type="sldNum" sz="quarter" idx="12"/>
          </p:nvPr>
        </p:nvSpPr>
        <p:spPr>
          <a:xfrm>
            <a:off x="10198279" y="5532120"/>
            <a:ext cx="1344477" cy="365125"/>
          </a:xfrm>
        </p:spPr>
        <p:txBody>
          <a:bodyPr>
            <a:normAutofit/>
          </a:bodyPr>
          <a:lstStyle/>
          <a:p>
            <a:pPr>
              <a:spcAft>
                <a:spcPts val="600"/>
              </a:spcAft>
            </a:pPr>
            <a:fld id="{3A214FC8-7A6B-454A-ADA5-8A1A54B328A5}" type="slidenum">
              <a:rPr lang="fr-FR">
                <a:solidFill>
                  <a:srgbClr val="FFFFFF">
                    <a:alpha val="80000"/>
                  </a:srgbClr>
                </a:solidFill>
              </a:rPr>
              <a:pPr>
                <a:spcAft>
                  <a:spcPts val="600"/>
                </a:spcAft>
              </a:pPr>
              <a:t>12</a:t>
            </a:fld>
            <a:endParaRPr lang="fr-FR">
              <a:solidFill>
                <a:srgbClr val="FFFFFF">
                  <a:alpha val="80000"/>
                </a:srgbClr>
              </a:solidFill>
            </a:endParaRPr>
          </a:p>
        </p:txBody>
      </p:sp>
    </p:spTree>
    <p:extLst>
      <p:ext uri="{BB962C8B-B14F-4D97-AF65-F5344CB8AC3E}">
        <p14:creationId xmlns:p14="http://schemas.microsoft.com/office/powerpoint/2010/main" val="1144464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re 1">
            <a:extLst>
              <a:ext uri="{FF2B5EF4-FFF2-40B4-BE49-F238E27FC236}">
                <a16:creationId xmlns:a16="http://schemas.microsoft.com/office/drawing/2014/main" id="{793C65D0-C6CE-43CA-94B8-C5BFDF05D50A}"/>
              </a:ext>
            </a:extLst>
          </p:cNvPr>
          <p:cNvSpPr>
            <a:spLocks noGrp="1"/>
          </p:cNvSpPr>
          <p:nvPr>
            <p:ph type="title"/>
          </p:nvPr>
        </p:nvSpPr>
        <p:spPr>
          <a:xfrm>
            <a:off x="841249" y="5529884"/>
            <a:ext cx="5802656" cy="1096331"/>
          </a:xfrm>
        </p:spPr>
        <p:txBody>
          <a:bodyPr>
            <a:normAutofit/>
          </a:bodyPr>
          <a:lstStyle/>
          <a:p>
            <a:r>
              <a:rPr kumimoji="0" lang="fr-FR" altLang="fr-FR" sz="2800" b="1" i="0" u="none" strike="noStrike" cap="none" normalizeH="0" baseline="0" dirty="0">
                <a:ln>
                  <a:noFill/>
                </a:ln>
                <a:solidFill>
                  <a:srgbClr val="0070C0"/>
                </a:solidFill>
                <a:effectLst/>
                <a:latin typeface="Calibri" panose="020F0502020204030204" pitchFamily="34" charset="0"/>
                <a:cs typeface="Calibri" panose="020F0502020204030204" pitchFamily="34" charset="0"/>
              </a:rPr>
              <a:t>III-2 Principe de fonctionnement</a:t>
            </a:r>
            <a:endParaRPr lang="fr-FR" sz="2800" dirty="0">
              <a:solidFill>
                <a:srgbClr val="0070C0"/>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E7F2459A-7F62-4C17-8C59-D6C7F73B6103}"/>
              </a:ext>
            </a:extLst>
          </p:cNvPr>
          <p:cNvSpPr>
            <a:spLocks noGrp="1"/>
          </p:cNvSpPr>
          <p:nvPr>
            <p:ph idx="1"/>
          </p:nvPr>
        </p:nvSpPr>
        <p:spPr>
          <a:xfrm>
            <a:off x="841249" y="731520"/>
            <a:ext cx="5407152" cy="4254137"/>
          </a:xfrm>
        </p:spPr>
        <p:txBody>
          <a:bodyPr anchor="ctr">
            <a:normAutofit/>
          </a:bodyPr>
          <a:lstStyle/>
          <a:p>
            <a:r>
              <a:rPr lang="fr-FR" sz="2000" b="0" i="0" dirty="0">
                <a:effectLst/>
                <a:latin typeface="Tahoma" panose="020B0604030504040204" pitchFamily="34" charset="0"/>
              </a:rPr>
              <a:t>Le résolveur est un transformateur rotatif. Le bobinage du rotor est alimenté par un signal sinusoïdal à haute fréquence. </a:t>
            </a:r>
          </a:p>
          <a:p>
            <a:r>
              <a:rPr lang="fr-FR" sz="2000" b="0" i="0" dirty="0">
                <a:effectLst/>
                <a:latin typeface="Tahoma" panose="020B0604030504040204" pitchFamily="34" charset="0"/>
              </a:rPr>
              <a:t>Il induit une tension de même fréquence dans les deux enroulements du stator disposés à 90 degrés l'un par rapport à l'autre. </a:t>
            </a:r>
          </a:p>
          <a:p>
            <a:r>
              <a:rPr lang="fr-FR" sz="2000" b="0" i="0" dirty="0">
                <a:effectLst/>
                <a:latin typeface="Tahoma" panose="020B0604030504040204" pitchFamily="34" charset="0"/>
              </a:rPr>
              <a:t>L'amplitude de ces tensions induites dépend du sinus, respectivement du cosinus de l'angle de rotation. </a:t>
            </a:r>
          </a:p>
        </p:txBody>
      </p:sp>
      <p:sp>
        <p:nvSpPr>
          <p:cNvPr id="4" name="Espace réservé du numéro de diapositive 3">
            <a:extLst>
              <a:ext uri="{FF2B5EF4-FFF2-40B4-BE49-F238E27FC236}">
                <a16:creationId xmlns:a16="http://schemas.microsoft.com/office/drawing/2014/main" id="{E30A6DF3-ADD4-40D2-865E-1C6F3D64C6EB}"/>
              </a:ext>
            </a:extLst>
          </p:cNvPr>
          <p:cNvSpPr>
            <a:spLocks noGrp="1"/>
          </p:cNvSpPr>
          <p:nvPr>
            <p:ph type="sldNum" sz="quarter" idx="12"/>
          </p:nvPr>
        </p:nvSpPr>
        <p:spPr>
          <a:xfrm>
            <a:off x="10198279" y="5532120"/>
            <a:ext cx="1344477" cy="365125"/>
          </a:xfrm>
        </p:spPr>
        <p:txBody>
          <a:bodyPr>
            <a:normAutofit/>
          </a:bodyPr>
          <a:lstStyle/>
          <a:p>
            <a:pPr>
              <a:spcAft>
                <a:spcPts val="600"/>
              </a:spcAft>
            </a:pPr>
            <a:fld id="{3A214FC8-7A6B-454A-ADA5-8A1A54B328A5}" type="slidenum">
              <a:rPr lang="fr-FR">
                <a:solidFill>
                  <a:srgbClr val="FFFFFF">
                    <a:alpha val="80000"/>
                  </a:srgbClr>
                </a:solidFill>
              </a:rPr>
              <a:pPr>
                <a:spcAft>
                  <a:spcPts val="600"/>
                </a:spcAft>
              </a:pPr>
              <a:t>13</a:t>
            </a:fld>
            <a:endParaRPr lang="fr-FR">
              <a:solidFill>
                <a:srgbClr val="FFFFFF">
                  <a:alpha val="80000"/>
                </a:srgbClr>
              </a:solidFill>
            </a:endParaRPr>
          </a:p>
        </p:txBody>
      </p:sp>
      <p:pic>
        <p:nvPicPr>
          <p:cNvPr id="11268" name="Picture 4" descr="Mesures de la rotation à l'aide de résolveurs | DigiKey">
            <a:extLst>
              <a:ext uri="{FF2B5EF4-FFF2-40B4-BE49-F238E27FC236}">
                <a16:creationId xmlns:a16="http://schemas.microsoft.com/office/drawing/2014/main" id="{6A8F9BFA-E74F-49EE-BE02-23E15B446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905" y="884555"/>
            <a:ext cx="5096271" cy="3788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417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re 1">
            <a:extLst>
              <a:ext uri="{FF2B5EF4-FFF2-40B4-BE49-F238E27FC236}">
                <a16:creationId xmlns:a16="http://schemas.microsoft.com/office/drawing/2014/main" id="{793C65D0-C6CE-43CA-94B8-C5BFDF05D50A}"/>
              </a:ext>
            </a:extLst>
          </p:cNvPr>
          <p:cNvSpPr>
            <a:spLocks noGrp="1"/>
          </p:cNvSpPr>
          <p:nvPr>
            <p:ph type="title"/>
          </p:nvPr>
        </p:nvSpPr>
        <p:spPr>
          <a:xfrm>
            <a:off x="841249" y="5529884"/>
            <a:ext cx="5802656" cy="1096331"/>
          </a:xfrm>
        </p:spPr>
        <p:txBody>
          <a:bodyPr>
            <a:normAutofit/>
          </a:bodyPr>
          <a:lstStyle/>
          <a:p>
            <a:r>
              <a:rPr kumimoji="0" lang="fr-FR" altLang="fr-FR" sz="2800" b="1" i="0" u="none" strike="noStrike" cap="none" normalizeH="0" baseline="0" dirty="0">
                <a:ln>
                  <a:noFill/>
                </a:ln>
                <a:solidFill>
                  <a:srgbClr val="0070C0"/>
                </a:solidFill>
                <a:effectLst/>
                <a:latin typeface="Calibri" panose="020F0502020204030204" pitchFamily="34" charset="0"/>
                <a:cs typeface="Calibri" panose="020F0502020204030204" pitchFamily="34" charset="0"/>
              </a:rPr>
              <a:t>III-3 Avantages et inconvénients</a:t>
            </a:r>
            <a:br>
              <a:rPr kumimoji="0" lang="fr-FR" altLang="fr-FR" sz="2800" b="1" i="0" u="none" strike="noStrike" cap="none" normalizeH="0" baseline="0" dirty="0">
                <a:ln>
                  <a:noFill/>
                </a:ln>
                <a:solidFill>
                  <a:srgbClr val="0070C0"/>
                </a:solidFill>
                <a:effectLst/>
                <a:latin typeface="Calibri" panose="020F0502020204030204" pitchFamily="34" charset="0"/>
                <a:cs typeface="Calibri" panose="020F0502020204030204" pitchFamily="34" charset="0"/>
              </a:rPr>
            </a:br>
            <a:endParaRPr lang="fr-FR" sz="2800" dirty="0">
              <a:solidFill>
                <a:srgbClr val="0070C0"/>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E7F2459A-7F62-4C17-8C59-D6C7F73B6103}"/>
              </a:ext>
            </a:extLst>
          </p:cNvPr>
          <p:cNvSpPr>
            <a:spLocks noGrp="1"/>
          </p:cNvSpPr>
          <p:nvPr>
            <p:ph idx="1"/>
          </p:nvPr>
        </p:nvSpPr>
        <p:spPr>
          <a:xfrm>
            <a:off x="291792" y="1110873"/>
            <a:ext cx="5407152" cy="4507326"/>
          </a:xfrm>
        </p:spPr>
        <p:txBody>
          <a:bodyPr anchor="ctr">
            <a:normAutofit fontScale="85000" lnSpcReduction="20000"/>
          </a:bodyPr>
          <a:lstStyle/>
          <a:p>
            <a:pPr marL="0" indent="0" algn="just">
              <a:buNone/>
            </a:pPr>
            <a:r>
              <a:rPr lang="fr-FR" sz="2400" b="1" i="1" dirty="0"/>
              <a:t> </a:t>
            </a:r>
            <a:r>
              <a:rPr lang="fr-FR" b="1" i="1" dirty="0">
                <a:latin typeface="Calibri" panose="020F0502020204030204" pitchFamily="34" charset="0"/>
                <a:cs typeface="Calibri" panose="020F0502020204030204" pitchFamily="34" charset="0"/>
              </a:rPr>
              <a:t>Limites : </a:t>
            </a:r>
          </a:p>
          <a:p>
            <a:pPr marL="0" indent="0" algn="just">
              <a:lnSpc>
                <a:spcPct val="120000"/>
              </a:lnSpc>
              <a:buNone/>
            </a:pPr>
            <a:r>
              <a:rPr lang="fr-FR" sz="3000" dirty="0">
                <a:latin typeface="Calibri" panose="020F0502020204030204" pitchFamily="34" charset="0"/>
                <a:cs typeface="Calibri" panose="020F0502020204030204" pitchFamily="34" charset="0"/>
              </a:rPr>
              <a:t>• </a:t>
            </a:r>
            <a:r>
              <a:rPr lang="fr-FR" sz="3000" dirty="0">
                <a:solidFill>
                  <a:schemeClr val="accent1">
                    <a:lumMod val="75000"/>
                  </a:schemeClr>
                </a:solidFill>
                <a:latin typeface="Calibri" panose="020F0502020204030204" pitchFamily="34" charset="0"/>
                <a:cs typeface="Calibri" panose="020F0502020204030204" pitchFamily="34" charset="0"/>
              </a:rPr>
              <a:t>Résolution sur position dépend de la résolution du CAN (12 ou 16 bits) ; typiquement 12 bits pour 4096 points/ tr </a:t>
            </a:r>
          </a:p>
          <a:p>
            <a:pPr marL="0" indent="0" algn="just">
              <a:lnSpc>
                <a:spcPct val="110000"/>
              </a:lnSpc>
              <a:buNone/>
            </a:pPr>
            <a:r>
              <a:rPr lang="fr-FR" sz="3000" dirty="0">
                <a:latin typeface="Calibri" panose="020F0502020204030204" pitchFamily="34" charset="0"/>
                <a:cs typeface="Calibri" panose="020F0502020204030204" pitchFamily="34" charset="0"/>
              </a:rPr>
              <a:t>• La vitesse étant dérivée de la position, une erreur de quantification sur le calcul de celle-ci entraîne un bruit sur le calcul de la vitesse. </a:t>
            </a:r>
          </a:p>
          <a:p>
            <a:pPr marL="0" indent="0" algn="just">
              <a:lnSpc>
                <a:spcPct val="110000"/>
              </a:lnSpc>
              <a:buNone/>
            </a:pPr>
            <a:r>
              <a:rPr lang="fr-FR" sz="3000" dirty="0">
                <a:latin typeface="Calibri" panose="020F0502020204030204" pitchFamily="34" charset="0"/>
                <a:cs typeface="Calibri" panose="020F0502020204030204" pitchFamily="34" charset="0"/>
                <a:sym typeface="Wingdings" panose="05000000000000000000" pitchFamily="2" charset="2"/>
              </a:rPr>
              <a:t> </a:t>
            </a:r>
            <a:r>
              <a:rPr lang="fr-FR" sz="3000" dirty="0">
                <a:latin typeface="Calibri" panose="020F0502020204030204" pitchFamily="34" charset="0"/>
                <a:cs typeface="Calibri" panose="020F0502020204030204" pitchFamily="34" charset="0"/>
              </a:rPr>
              <a:t>se répercuter au courant du moteur.</a:t>
            </a:r>
          </a:p>
          <a:p>
            <a:pPr algn="just"/>
            <a:endParaRPr lang="fr-FR" sz="2400" b="1" i="0" dirty="0">
              <a:solidFill>
                <a:srgbClr val="00B050"/>
              </a:solidFill>
              <a:effectLst/>
            </a:endParaRPr>
          </a:p>
        </p:txBody>
      </p:sp>
      <p:sp>
        <p:nvSpPr>
          <p:cNvPr id="4" name="Espace réservé du numéro de diapositive 3">
            <a:extLst>
              <a:ext uri="{FF2B5EF4-FFF2-40B4-BE49-F238E27FC236}">
                <a16:creationId xmlns:a16="http://schemas.microsoft.com/office/drawing/2014/main" id="{E30A6DF3-ADD4-40D2-865E-1C6F3D64C6EB}"/>
              </a:ext>
            </a:extLst>
          </p:cNvPr>
          <p:cNvSpPr>
            <a:spLocks noGrp="1"/>
          </p:cNvSpPr>
          <p:nvPr>
            <p:ph type="sldNum" sz="quarter" idx="12"/>
          </p:nvPr>
        </p:nvSpPr>
        <p:spPr>
          <a:xfrm>
            <a:off x="10198279" y="5532120"/>
            <a:ext cx="1344477" cy="365125"/>
          </a:xfrm>
        </p:spPr>
        <p:txBody>
          <a:bodyPr>
            <a:normAutofit/>
          </a:bodyPr>
          <a:lstStyle/>
          <a:p>
            <a:pPr>
              <a:spcAft>
                <a:spcPts val="600"/>
              </a:spcAft>
            </a:pPr>
            <a:fld id="{3A214FC8-7A6B-454A-ADA5-8A1A54B328A5}" type="slidenum">
              <a:rPr lang="fr-FR">
                <a:solidFill>
                  <a:srgbClr val="FFFFFF">
                    <a:alpha val="80000"/>
                  </a:srgbClr>
                </a:solidFill>
              </a:rPr>
              <a:pPr>
                <a:spcAft>
                  <a:spcPts val="600"/>
                </a:spcAft>
              </a:pPr>
              <a:t>14</a:t>
            </a:fld>
            <a:endParaRPr lang="fr-FR">
              <a:solidFill>
                <a:srgbClr val="FFFFFF">
                  <a:alpha val="80000"/>
                </a:srgbClr>
              </a:solidFill>
            </a:endParaRPr>
          </a:p>
        </p:txBody>
      </p:sp>
      <p:sp>
        <p:nvSpPr>
          <p:cNvPr id="9" name="ZoneTexte 8">
            <a:extLst>
              <a:ext uri="{FF2B5EF4-FFF2-40B4-BE49-F238E27FC236}">
                <a16:creationId xmlns:a16="http://schemas.microsoft.com/office/drawing/2014/main" id="{F94F1A54-1AA3-491B-AACF-1B4147D211FB}"/>
              </a:ext>
            </a:extLst>
          </p:cNvPr>
          <p:cNvSpPr txBox="1"/>
          <p:nvPr/>
        </p:nvSpPr>
        <p:spPr>
          <a:xfrm>
            <a:off x="6119568" y="839368"/>
            <a:ext cx="6096000" cy="4832092"/>
          </a:xfrm>
          <a:prstGeom prst="rect">
            <a:avLst/>
          </a:prstGeom>
          <a:noFill/>
        </p:spPr>
        <p:txBody>
          <a:bodyPr wrap="square">
            <a:spAutoFit/>
          </a:bodyPr>
          <a:lstStyle/>
          <a:p>
            <a:r>
              <a:rPr lang="fr-FR" sz="2800" b="0" i="0" dirty="0">
                <a:solidFill>
                  <a:srgbClr val="1D1D1B"/>
                </a:solidFill>
                <a:effectLst/>
                <a:latin typeface="Calibri" panose="020F0502020204030204" pitchFamily="34" charset="0"/>
                <a:cs typeface="Calibri" panose="020F0502020204030204" pitchFamily="34" charset="0"/>
              </a:rPr>
              <a:t>Les résolveurs sont réputés pour leur grande fiabilité et ils sont souvent le choix systématique pour les applications de sécurité nécessitant un haut degré de fiabilité.</a:t>
            </a:r>
          </a:p>
          <a:p>
            <a:endParaRPr lang="fr-FR" sz="2800" dirty="0">
              <a:solidFill>
                <a:srgbClr val="1D1D1B"/>
              </a:solidFill>
              <a:latin typeface="Calibri" panose="020F0502020204030204" pitchFamily="34" charset="0"/>
              <a:cs typeface="Calibri" panose="020F0502020204030204" pitchFamily="34" charset="0"/>
            </a:endParaRPr>
          </a:p>
          <a:p>
            <a:r>
              <a:rPr lang="fr-FR" sz="2800" b="1" i="0" dirty="0">
                <a:solidFill>
                  <a:srgbClr val="00B050"/>
                </a:solidFill>
                <a:effectLst/>
              </a:rPr>
              <a:t>Avantages</a:t>
            </a:r>
            <a:r>
              <a:rPr lang="fr-FR" sz="2800" b="0" i="0" dirty="0">
                <a:solidFill>
                  <a:srgbClr val="1D1D1B"/>
                </a:solidFill>
                <a:effectLst/>
              </a:rPr>
              <a:t> – Fiable, robuste, précis, longue durée de vie.</a:t>
            </a:r>
            <a:br>
              <a:rPr lang="fr-FR" sz="2800" dirty="0"/>
            </a:br>
            <a:r>
              <a:rPr lang="fr-FR" sz="2800" b="1" i="0" dirty="0">
                <a:solidFill>
                  <a:srgbClr val="FF0000"/>
                </a:solidFill>
                <a:effectLst/>
              </a:rPr>
              <a:t>Inconvénients</a:t>
            </a:r>
            <a:r>
              <a:rPr lang="fr-FR" sz="2800" b="0" i="0" dirty="0">
                <a:solidFill>
                  <a:srgbClr val="FF0000"/>
                </a:solidFill>
                <a:effectLst/>
              </a:rPr>
              <a:t> </a:t>
            </a:r>
            <a:r>
              <a:rPr lang="fr-FR" sz="2800" b="0" i="0" dirty="0">
                <a:solidFill>
                  <a:srgbClr val="1D1D1B"/>
                </a:solidFill>
                <a:effectLst/>
              </a:rPr>
              <a:t>– Encombrant, lourd, coûteux.</a:t>
            </a:r>
            <a:endParaRPr lang="fr-FR" sz="2800" b="0" i="0" dirty="0">
              <a:effectLst/>
            </a:endParaRPr>
          </a:p>
          <a:p>
            <a:endParaRPr lang="fr-F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7188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983456"/>
            <a:ext cx="10515600" cy="1325563"/>
          </a:xfrm>
        </p:spPr>
        <p:txBody>
          <a:bodyPr/>
          <a:lstStyle/>
          <a:p>
            <a:pPr algn="ctr"/>
            <a:r>
              <a:rPr lang="fr-FR" b="1" i="1" dirty="0">
                <a:solidFill>
                  <a:srgbClr val="FF0000"/>
                </a:solidFill>
              </a:rPr>
              <a:t>Séquence II</a:t>
            </a:r>
            <a:br>
              <a:rPr lang="fr-FR" b="1" i="1" dirty="0">
                <a:solidFill>
                  <a:srgbClr val="FF0000"/>
                </a:solidFill>
              </a:rPr>
            </a:br>
            <a:endParaRPr lang="fr-FR" dirty="0"/>
          </a:p>
        </p:txBody>
      </p:sp>
      <p:sp>
        <p:nvSpPr>
          <p:cNvPr id="3" name="Espace réservé du contenu 2"/>
          <p:cNvSpPr>
            <a:spLocks noGrp="1"/>
          </p:cNvSpPr>
          <p:nvPr>
            <p:ph idx="1"/>
          </p:nvPr>
        </p:nvSpPr>
        <p:spPr/>
        <p:txBody>
          <a:bodyPr/>
          <a:lstStyle/>
          <a:p>
            <a:r>
              <a:rPr lang="fr-FR" b="1" i="1" u="sng" dirty="0"/>
              <a:t>Les capteurs proprioceptifs: Définition</a:t>
            </a:r>
          </a:p>
          <a:p>
            <a:r>
              <a:rPr lang="fr-FR" b="1" i="1" u="sng" dirty="0"/>
              <a:t>La mesure de la position en robotique</a:t>
            </a:r>
          </a:p>
          <a:p>
            <a:r>
              <a:rPr lang="fr-FR" b="1" i="1" u="sng" dirty="0"/>
              <a:t>Les potentiomètres: Principe, avantages et inconvénients</a:t>
            </a:r>
          </a:p>
          <a:p>
            <a:r>
              <a:rPr lang="fr-FR" b="1" i="1" u="sng" dirty="0"/>
              <a:t>Les résolveurs: Principe, avantages et inconvénients</a:t>
            </a:r>
          </a:p>
        </p:txBody>
      </p:sp>
      <p:sp>
        <p:nvSpPr>
          <p:cNvPr id="4" name="Espace réservé du numéro de diapositive 3"/>
          <p:cNvSpPr>
            <a:spLocks noGrp="1"/>
          </p:cNvSpPr>
          <p:nvPr>
            <p:ph type="sldNum" sz="quarter" idx="12"/>
          </p:nvPr>
        </p:nvSpPr>
        <p:spPr/>
        <p:txBody>
          <a:bodyPr/>
          <a:lstStyle/>
          <a:p>
            <a:fld id="{3A214FC8-7A6B-454A-ADA5-8A1A54B328A5}" type="slidenum">
              <a:rPr lang="fr-FR" smtClean="0"/>
              <a:t>2</a:t>
            </a:fld>
            <a:endParaRPr lang="fr-FR"/>
          </a:p>
        </p:txBody>
      </p:sp>
    </p:spTree>
    <p:extLst>
      <p:ext uri="{BB962C8B-B14F-4D97-AF65-F5344CB8AC3E}">
        <p14:creationId xmlns:p14="http://schemas.microsoft.com/office/powerpoint/2010/main" val="357436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8C3E0ED-0BE1-458F-91AA-D6DE77E2DA09}"/>
              </a:ext>
            </a:extLst>
          </p:cNvPr>
          <p:cNvSpPr txBox="1"/>
          <p:nvPr/>
        </p:nvSpPr>
        <p:spPr>
          <a:xfrm>
            <a:off x="6417733" y="490537"/>
            <a:ext cx="5291663" cy="1628775"/>
          </a:xfrm>
          <a:prstGeom prst="rect">
            <a:avLst/>
          </a:prstGeom>
        </p:spPr>
        <p:txBody>
          <a:bodyPr vert="horz" lIns="91440" tIns="45720" rIns="91440" bIns="45720" rtlCol="0" anchor="b">
            <a:normAutofit/>
          </a:bodyPr>
          <a:lstStyle/>
          <a:p>
            <a:pPr marL="0" indent="0">
              <a:lnSpc>
                <a:spcPct val="90000"/>
              </a:lnSpc>
              <a:spcBef>
                <a:spcPct val="0"/>
              </a:spcBef>
              <a:spcAft>
                <a:spcPts val="600"/>
              </a:spcAft>
            </a:pPr>
            <a:endParaRPr lang="en-US" sz="4000" dirty="0">
              <a:latin typeface="+mj-lt"/>
              <a:ea typeface="+mj-ea"/>
              <a:cs typeface="+mj-cs"/>
            </a:endParaRPr>
          </a:p>
          <a:p>
            <a:pPr marL="0" indent="0">
              <a:lnSpc>
                <a:spcPct val="90000"/>
              </a:lnSpc>
              <a:spcBef>
                <a:spcPct val="0"/>
              </a:spcBef>
              <a:spcAft>
                <a:spcPts val="600"/>
              </a:spcAft>
            </a:pPr>
            <a:r>
              <a:rPr lang="en-US" sz="3200" b="1" dirty="0">
                <a:solidFill>
                  <a:schemeClr val="accent1"/>
                </a:solidFill>
                <a:latin typeface="+mj-lt"/>
                <a:ea typeface="+mj-ea"/>
                <a:cs typeface="+mj-cs"/>
              </a:rPr>
              <a:t>INTRODUCTION:</a:t>
            </a:r>
          </a:p>
        </p:txBody>
      </p:sp>
      <p:pic>
        <p:nvPicPr>
          <p:cNvPr id="3074" name="Picture 2" descr="Le devenir robot de l'humain">
            <a:extLst>
              <a:ext uri="{FF2B5EF4-FFF2-40B4-BE49-F238E27FC236}">
                <a16:creationId xmlns:a16="http://schemas.microsoft.com/office/drawing/2014/main" id="{17BB715C-A0E6-488F-B27F-6329DD17F1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952" r="16036"/>
          <a:stretch/>
        </p:blipFill>
        <p:spPr bwMode="auto">
          <a:xfrm>
            <a:off x="2" y="742950"/>
            <a:ext cx="5436857" cy="6115050"/>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a:xfrm>
            <a:off x="481013" y="6356350"/>
            <a:ext cx="685800" cy="365125"/>
          </a:xfrm>
        </p:spPr>
        <p:txBody>
          <a:bodyPr vert="horz" lIns="91440" tIns="45720" rIns="91440" bIns="45720" rtlCol="0" anchor="ctr">
            <a:normAutofit/>
          </a:bodyPr>
          <a:lstStyle/>
          <a:p>
            <a:pPr algn="l">
              <a:spcAft>
                <a:spcPts val="600"/>
              </a:spcAft>
              <a:defRPr/>
            </a:pPr>
            <a:fld id="{3A214FC8-7A6B-454A-ADA5-8A1A54B328A5}" type="slidenum">
              <a:rPr lang="en-US">
                <a:solidFill>
                  <a:srgbClr val="FFFFFF"/>
                </a:solidFill>
                <a:latin typeface="Calibri" panose="020F0502020204030204"/>
              </a:rPr>
              <a:pPr algn="l">
                <a:spcAft>
                  <a:spcPts val="600"/>
                </a:spcAft>
                <a:defRPr/>
              </a:pPr>
              <a:t>3</a:t>
            </a:fld>
            <a:endParaRPr lang="en-US">
              <a:solidFill>
                <a:srgbClr val="FFFFFF"/>
              </a:solidFill>
              <a:latin typeface="Calibri" panose="020F0502020204030204"/>
            </a:endParaRPr>
          </a:p>
        </p:txBody>
      </p:sp>
      <p:sp>
        <p:nvSpPr>
          <p:cNvPr id="3" name="Espace réservé du contenu 2"/>
          <p:cNvSpPr>
            <a:spLocks noGrp="1"/>
          </p:cNvSpPr>
          <p:nvPr>
            <p:ph idx="1"/>
          </p:nvPr>
        </p:nvSpPr>
        <p:spPr>
          <a:xfrm>
            <a:off x="5917870" y="2400300"/>
            <a:ext cx="5969330" cy="3967161"/>
          </a:xfrm>
        </p:spPr>
        <p:txBody>
          <a:bodyPr vert="horz" lIns="91440" tIns="45720" rIns="91440" bIns="45720" rtlCol="0">
            <a:normAutofit lnSpcReduction="10000"/>
          </a:bodyPr>
          <a:lstStyle/>
          <a:p>
            <a:pPr marL="0" algn="just"/>
            <a:r>
              <a:rPr lang="en-US" b="0" i="1" dirty="0">
                <a:effectLst/>
              </a:rPr>
              <a:t>Un robot </a:t>
            </a:r>
            <a:r>
              <a:rPr lang="en-US" b="0" i="1" dirty="0" err="1">
                <a:effectLst/>
              </a:rPr>
              <a:t>est</a:t>
            </a:r>
            <a:r>
              <a:rPr lang="en-US" b="0" i="1" dirty="0">
                <a:effectLst/>
              </a:rPr>
              <a:t> </a:t>
            </a:r>
            <a:r>
              <a:rPr lang="en-US" b="0" i="1" dirty="0" err="1">
                <a:effectLst/>
              </a:rPr>
              <a:t>une</a:t>
            </a:r>
            <a:r>
              <a:rPr lang="en-US" b="0" i="1" dirty="0">
                <a:effectLst/>
              </a:rPr>
              <a:t> machine </a:t>
            </a:r>
            <a:r>
              <a:rPr lang="en-US" b="0" i="1" dirty="0" err="1">
                <a:effectLst/>
              </a:rPr>
              <a:t>équipée</a:t>
            </a:r>
            <a:r>
              <a:rPr lang="en-US" b="0" i="1" dirty="0">
                <a:effectLst/>
              </a:rPr>
              <a:t> de </a:t>
            </a:r>
            <a:r>
              <a:rPr lang="en-US" b="0" i="1" dirty="0" err="1">
                <a:effectLst/>
              </a:rPr>
              <a:t>capacités</a:t>
            </a:r>
            <a:r>
              <a:rPr lang="en-US" b="0" i="1" dirty="0">
                <a:effectLst/>
              </a:rPr>
              <a:t> de </a:t>
            </a:r>
            <a:r>
              <a:rPr lang="en-US" b="0" i="1" dirty="0">
                <a:solidFill>
                  <a:srgbClr val="C00000"/>
                </a:solidFill>
                <a:effectLst/>
              </a:rPr>
              <a:t>perception</a:t>
            </a:r>
            <a:r>
              <a:rPr lang="en-US" b="0" i="1" dirty="0">
                <a:effectLst/>
              </a:rPr>
              <a:t>, de </a:t>
            </a:r>
            <a:r>
              <a:rPr lang="en-US" b="0" i="1" dirty="0" err="1">
                <a:solidFill>
                  <a:srgbClr val="C00000"/>
                </a:solidFill>
                <a:effectLst/>
              </a:rPr>
              <a:t>décision</a:t>
            </a:r>
            <a:r>
              <a:rPr lang="en-US" b="0" i="1" dirty="0">
                <a:effectLst/>
              </a:rPr>
              <a:t> et </a:t>
            </a:r>
            <a:r>
              <a:rPr lang="en-US" b="0" i="1" dirty="0" err="1">
                <a:solidFill>
                  <a:srgbClr val="C00000"/>
                </a:solidFill>
                <a:effectLst/>
              </a:rPr>
              <a:t>d'action</a:t>
            </a:r>
            <a:r>
              <a:rPr lang="en-US" b="0" i="1" dirty="0">
                <a:effectLst/>
              </a:rPr>
              <a:t> qui </a:t>
            </a:r>
            <a:r>
              <a:rPr lang="en-US" b="0" i="1" dirty="0" err="1">
                <a:effectLst/>
              </a:rPr>
              <a:t>lui</a:t>
            </a:r>
            <a:r>
              <a:rPr lang="en-US" b="0" i="1" dirty="0">
                <a:effectLst/>
              </a:rPr>
              <a:t> </a:t>
            </a:r>
            <a:r>
              <a:rPr lang="en-US" b="0" i="1" dirty="0" err="1">
                <a:effectLst/>
              </a:rPr>
              <a:t>permettent</a:t>
            </a:r>
            <a:r>
              <a:rPr lang="en-US" b="0" i="1" dirty="0">
                <a:effectLst/>
              </a:rPr>
              <a:t> </a:t>
            </a:r>
            <a:r>
              <a:rPr lang="en-US" b="0" i="1" dirty="0" err="1">
                <a:effectLst/>
              </a:rPr>
              <a:t>d'agir</a:t>
            </a:r>
            <a:r>
              <a:rPr lang="en-US" b="0" i="1" dirty="0">
                <a:effectLst/>
              </a:rPr>
              <a:t> de manière </a:t>
            </a:r>
            <a:r>
              <a:rPr lang="en-US" b="0" i="1" dirty="0" err="1">
                <a:effectLst/>
              </a:rPr>
              <a:t>autonome</a:t>
            </a:r>
            <a:r>
              <a:rPr lang="en-US" b="0" i="1" dirty="0">
                <a:effectLst/>
              </a:rPr>
              <a:t> dans son </a:t>
            </a:r>
            <a:r>
              <a:rPr lang="en-US" b="0" i="1" dirty="0" err="1">
                <a:effectLst/>
              </a:rPr>
              <a:t>environnement</a:t>
            </a:r>
            <a:r>
              <a:rPr lang="en-US" b="0" i="1" dirty="0">
                <a:effectLst/>
              </a:rPr>
              <a:t> </a:t>
            </a:r>
            <a:r>
              <a:rPr lang="en-US" b="0" i="1" dirty="0" err="1">
                <a:effectLst/>
              </a:rPr>
              <a:t>en</a:t>
            </a:r>
            <a:r>
              <a:rPr lang="en-US" b="0" i="1" dirty="0">
                <a:effectLst/>
              </a:rPr>
              <a:t> </a:t>
            </a:r>
            <a:r>
              <a:rPr lang="en-US" b="0" i="1" dirty="0" err="1">
                <a:effectLst/>
              </a:rPr>
              <a:t>fonction</a:t>
            </a:r>
            <a:r>
              <a:rPr lang="en-US" b="0" i="1" dirty="0">
                <a:effectLst/>
              </a:rPr>
              <a:t> de la perception </a:t>
            </a:r>
            <a:r>
              <a:rPr lang="en-US" b="0" i="1" dirty="0" err="1">
                <a:effectLst/>
              </a:rPr>
              <a:t>qu'il</a:t>
            </a:r>
            <a:r>
              <a:rPr lang="en-US" b="0" i="1" dirty="0">
                <a:effectLst/>
              </a:rPr>
              <a:t> </a:t>
            </a:r>
            <a:r>
              <a:rPr lang="en-US" b="0" i="1" dirty="0" err="1">
                <a:effectLst/>
              </a:rPr>
              <a:t>en</a:t>
            </a:r>
            <a:r>
              <a:rPr lang="en-US" b="0" i="1" dirty="0">
                <a:effectLst/>
              </a:rPr>
              <a:t> a.</a:t>
            </a:r>
            <a:endParaRPr lang="en-US" i="1" dirty="0"/>
          </a:p>
          <a:p>
            <a:pPr marL="0" algn="just"/>
            <a:r>
              <a:rPr lang="en-US" i="1" dirty="0"/>
              <a:t>La perception </a:t>
            </a:r>
            <a:r>
              <a:rPr lang="en-US" i="1" dirty="0" err="1"/>
              <a:t>est</a:t>
            </a:r>
            <a:r>
              <a:rPr lang="en-US" i="1" dirty="0"/>
              <a:t> possible grâce aux </a:t>
            </a:r>
            <a:r>
              <a:rPr lang="en-US" i="1" dirty="0" err="1"/>
              <a:t>capteurs</a:t>
            </a:r>
            <a:r>
              <a:rPr lang="en-US" i="1" dirty="0"/>
              <a:t> </a:t>
            </a:r>
            <a:r>
              <a:rPr lang="en-US" i="1" dirty="0" err="1"/>
              <a:t>proprioceptifs</a:t>
            </a:r>
            <a:r>
              <a:rPr lang="en-US" i="1" dirty="0"/>
              <a:t> et </a:t>
            </a:r>
            <a:r>
              <a:rPr lang="en-US" i="1" dirty="0" err="1"/>
              <a:t>extéroceptifs</a:t>
            </a:r>
            <a:endParaRPr lang="en-US" i="1" dirty="0"/>
          </a:p>
          <a:p>
            <a:pPr marL="0" algn="just"/>
            <a:r>
              <a:rPr lang="en-US" dirty="0"/>
              <a:t>Nous </a:t>
            </a:r>
            <a:r>
              <a:rPr lang="en-US" dirty="0" err="1"/>
              <a:t>allons</a:t>
            </a:r>
            <a:r>
              <a:rPr lang="en-US" dirty="0"/>
              <a:t> </a:t>
            </a:r>
            <a:r>
              <a:rPr lang="en-US" dirty="0" err="1"/>
              <a:t>aborder</a:t>
            </a:r>
            <a:r>
              <a:rPr lang="en-US" dirty="0"/>
              <a:t> les </a:t>
            </a:r>
            <a:r>
              <a:rPr lang="en-US" dirty="0" err="1"/>
              <a:t>capteurs</a:t>
            </a:r>
            <a:r>
              <a:rPr lang="en-US" dirty="0"/>
              <a:t> </a:t>
            </a:r>
            <a:r>
              <a:rPr lang="en-US" dirty="0" err="1"/>
              <a:t>proprioceptifs</a:t>
            </a:r>
            <a:r>
              <a:rPr lang="en-US" dirty="0"/>
              <a:t> dans un premier temps.</a:t>
            </a:r>
            <a:endParaRPr lang="en-US" b="0" i="0" u="none" strike="noStrike" baseline="0" dirty="0"/>
          </a:p>
          <a:p>
            <a:pPr marL="0"/>
            <a:endParaRPr lang="en-US" sz="1800" dirty="0"/>
          </a:p>
        </p:txBody>
      </p:sp>
    </p:spTree>
    <p:extLst>
      <p:ext uri="{BB962C8B-B14F-4D97-AF65-F5344CB8AC3E}">
        <p14:creationId xmlns:p14="http://schemas.microsoft.com/office/powerpoint/2010/main" val="343019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6568833-C19D-4497-843F-8C29D19E6099}"/>
              </a:ext>
            </a:extLst>
          </p:cNvPr>
          <p:cNvSpPr>
            <a:spLocks noGrp="1"/>
          </p:cNvSpPr>
          <p:nvPr>
            <p:ph type="title"/>
          </p:nvPr>
        </p:nvSpPr>
        <p:spPr>
          <a:xfrm>
            <a:off x="838200" y="963877"/>
            <a:ext cx="3494362" cy="4930246"/>
          </a:xfrm>
        </p:spPr>
        <p:txBody>
          <a:bodyPr>
            <a:normAutofit/>
          </a:bodyPr>
          <a:lstStyle/>
          <a:p>
            <a:pPr algn="r"/>
            <a:r>
              <a:rPr lang="fr-FR" sz="3700" b="1" dirty="0">
                <a:solidFill>
                  <a:schemeClr val="accent1"/>
                </a:solidFill>
              </a:rPr>
              <a:t>LES CAPTEURS PROPRIOCEPTIFS</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3BE5905F-6720-4FB5-A9C5-E6A0B0E67754}"/>
              </a:ext>
            </a:extLst>
          </p:cNvPr>
          <p:cNvSpPr>
            <a:spLocks noGrp="1"/>
          </p:cNvSpPr>
          <p:nvPr>
            <p:ph idx="1"/>
          </p:nvPr>
        </p:nvSpPr>
        <p:spPr>
          <a:xfrm>
            <a:off x="5115391" y="3445061"/>
            <a:ext cx="6377769" cy="1680617"/>
          </a:xfrm>
        </p:spPr>
        <p:txBody>
          <a:bodyPr anchor="ctr">
            <a:normAutofit/>
          </a:bodyPr>
          <a:lstStyle/>
          <a:p>
            <a:pPr marL="0" indent="0" algn="just">
              <a:buNone/>
            </a:pPr>
            <a:r>
              <a:rPr lang="fr-FR" sz="2400" dirty="0"/>
              <a:t>Il existe plusieurs technologies de capteurs proprioceptifs qui servent à mesurer la position d’un robot. </a:t>
            </a:r>
          </a:p>
        </p:txBody>
      </p:sp>
      <p:sp>
        <p:nvSpPr>
          <p:cNvPr id="4" name="Espace réservé du numéro de diapositive 3">
            <a:extLst>
              <a:ext uri="{FF2B5EF4-FFF2-40B4-BE49-F238E27FC236}">
                <a16:creationId xmlns:a16="http://schemas.microsoft.com/office/drawing/2014/main" id="{B18D3BD9-E5F1-4382-A46B-4528535F927A}"/>
              </a:ext>
            </a:extLst>
          </p:cNvPr>
          <p:cNvSpPr>
            <a:spLocks noGrp="1"/>
          </p:cNvSpPr>
          <p:nvPr>
            <p:ph type="sldNum" sz="quarter" idx="12"/>
          </p:nvPr>
        </p:nvSpPr>
        <p:spPr>
          <a:xfrm>
            <a:off x="10571516" y="6033479"/>
            <a:ext cx="782283" cy="365125"/>
          </a:xfrm>
        </p:spPr>
        <p:txBody>
          <a:bodyPr>
            <a:normAutofit/>
          </a:bodyPr>
          <a:lstStyle/>
          <a:p>
            <a:pPr>
              <a:spcAft>
                <a:spcPts val="600"/>
              </a:spcAft>
            </a:pPr>
            <a:fld id="{3A214FC8-7A6B-454A-ADA5-8A1A54B328A5}" type="slidenum">
              <a:rPr lang="fr-FR" sz="1050">
                <a:solidFill>
                  <a:schemeClr val="tx1">
                    <a:alpha val="80000"/>
                  </a:schemeClr>
                </a:solidFill>
              </a:rPr>
              <a:pPr>
                <a:spcAft>
                  <a:spcPts val="600"/>
                </a:spcAft>
              </a:pPr>
              <a:t>4</a:t>
            </a:fld>
            <a:endParaRPr lang="fr-FR" sz="1050">
              <a:solidFill>
                <a:schemeClr val="tx1">
                  <a:alpha val="80000"/>
                </a:schemeClr>
              </a:solidFill>
            </a:endParaRPr>
          </a:p>
        </p:txBody>
      </p:sp>
      <p:sp>
        <p:nvSpPr>
          <p:cNvPr id="8" name="ZoneTexte 7">
            <a:extLst>
              <a:ext uri="{FF2B5EF4-FFF2-40B4-BE49-F238E27FC236}">
                <a16:creationId xmlns:a16="http://schemas.microsoft.com/office/drawing/2014/main" id="{3B1966D6-A819-49CE-93D3-16A7B7518D1F}"/>
              </a:ext>
            </a:extLst>
          </p:cNvPr>
          <p:cNvSpPr txBox="1"/>
          <p:nvPr/>
        </p:nvSpPr>
        <p:spPr>
          <a:xfrm>
            <a:off x="5115391" y="963877"/>
            <a:ext cx="6099048" cy="2677656"/>
          </a:xfrm>
          <a:prstGeom prst="rect">
            <a:avLst/>
          </a:prstGeom>
          <a:noFill/>
        </p:spPr>
        <p:txBody>
          <a:bodyPr wrap="square">
            <a:spAutoFit/>
          </a:bodyPr>
          <a:lstStyle/>
          <a:p>
            <a:r>
              <a:rPr lang="fr-FR" sz="2400" b="0" i="0" dirty="0">
                <a:solidFill>
                  <a:srgbClr val="222222"/>
                </a:solidFill>
                <a:effectLst/>
              </a:rPr>
              <a:t>Les </a:t>
            </a:r>
            <a:r>
              <a:rPr lang="fr-FR" sz="2400" b="1" i="0" dirty="0">
                <a:solidFill>
                  <a:srgbClr val="222222"/>
                </a:solidFill>
                <a:effectLst/>
              </a:rPr>
              <a:t>capteurs proprioceptifs</a:t>
            </a:r>
            <a:r>
              <a:rPr lang="fr-FR" sz="2400" b="0" i="0" dirty="0">
                <a:solidFill>
                  <a:srgbClr val="222222"/>
                </a:solidFill>
                <a:effectLst/>
              </a:rPr>
              <a:t> permettent de mesurer l'état du robot lui-même (position ou vitesse, charge de la batterie, etc.) tandis que les </a:t>
            </a:r>
            <a:r>
              <a:rPr lang="fr-FR" sz="2400" b="1" i="0" dirty="0">
                <a:solidFill>
                  <a:srgbClr val="222222"/>
                </a:solidFill>
                <a:effectLst/>
              </a:rPr>
              <a:t>capteurs</a:t>
            </a:r>
            <a:r>
              <a:rPr lang="fr-FR" sz="2400" b="0" i="0" dirty="0">
                <a:solidFill>
                  <a:srgbClr val="222222"/>
                </a:solidFill>
                <a:effectLst/>
              </a:rPr>
              <a:t> </a:t>
            </a:r>
            <a:r>
              <a:rPr lang="fr-FR" sz="2400" b="1" i="0" dirty="0">
                <a:solidFill>
                  <a:srgbClr val="222222"/>
                </a:solidFill>
                <a:effectLst/>
              </a:rPr>
              <a:t>extéroceptifs </a:t>
            </a:r>
            <a:r>
              <a:rPr lang="fr-FR" sz="2400" b="0" i="0" dirty="0">
                <a:solidFill>
                  <a:srgbClr val="222222"/>
                </a:solidFill>
                <a:effectLst/>
              </a:rPr>
              <a:t>permettent de mesurer l'état de l'environnement (cartographie, température, etc.)</a:t>
            </a:r>
          </a:p>
          <a:p>
            <a:endParaRPr lang="fr-FR" sz="2400" dirty="0"/>
          </a:p>
        </p:txBody>
      </p:sp>
    </p:spTree>
    <p:extLst>
      <p:ext uri="{BB962C8B-B14F-4D97-AF65-F5344CB8AC3E}">
        <p14:creationId xmlns:p14="http://schemas.microsoft.com/office/powerpoint/2010/main" val="2861257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609D1C-25D6-4283-95AE-3E6237593F79}"/>
              </a:ext>
            </a:extLst>
          </p:cNvPr>
          <p:cNvSpPr>
            <a:spLocks noGrp="1"/>
          </p:cNvSpPr>
          <p:nvPr>
            <p:ph type="title"/>
          </p:nvPr>
        </p:nvSpPr>
        <p:spPr>
          <a:xfrm>
            <a:off x="990600" y="338328"/>
            <a:ext cx="10210800" cy="1078992"/>
          </a:xfrm>
        </p:spPr>
        <p:txBody>
          <a:bodyPr vert="horz" lIns="91440" tIns="45720" rIns="91440" bIns="45720" rtlCol="0" anchor="b">
            <a:normAutofit/>
          </a:bodyPr>
          <a:lstStyle/>
          <a:p>
            <a:pPr algn="ctr"/>
            <a:r>
              <a:rPr lang="en-US" sz="5400" b="1" dirty="0">
                <a:solidFill>
                  <a:schemeClr val="accent1"/>
                </a:solidFill>
              </a:rPr>
              <a:t>LA MESURE DE LA POSITION</a:t>
            </a:r>
          </a:p>
        </p:txBody>
      </p:sp>
      <p:sp>
        <p:nvSpPr>
          <p:cNvPr id="3" name="Espace réservé du contenu 2">
            <a:extLst>
              <a:ext uri="{FF2B5EF4-FFF2-40B4-BE49-F238E27FC236}">
                <a16:creationId xmlns:a16="http://schemas.microsoft.com/office/drawing/2014/main" id="{9D203285-899B-48DE-AA71-5AC3A9EA40ED}"/>
              </a:ext>
            </a:extLst>
          </p:cNvPr>
          <p:cNvSpPr>
            <a:spLocks noGrp="1"/>
          </p:cNvSpPr>
          <p:nvPr>
            <p:ph idx="1"/>
          </p:nvPr>
        </p:nvSpPr>
        <p:spPr>
          <a:xfrm>
            <a:off x="990600" y="1419083"/>
            <a:ext cx="10210800" cy="528429"/>
          </a:xfrm>
        </p:spPr>
        <p:txBody>
          <a:bodyPr vert="horz" lIns="91440" tIns="45720" rIns="91440" bIns="45720" rtlCol="0">
            <a:normAutofit/>
          </a:bodyPr>
          <a:lstStyle/>
          <a:p>
            <a:pPr marL="0" indent="0" algn="ctr">
              <a:buNone/>
            </a:pPr>
            <a:r>
              <a:rPr lang="en-US" sz="2400" b="1" i="0" dirty="0">
                <a:effectLst/>
              </a:rPr>
              <a:t>I- Les </a:t>
            </a:r>
            <a:r>
              <a:rPr lang="en-US" sz="2400" b="1" i="0" dirty="0" err="1">
                <a:effectLst/>
              </a:rPr>
              <a:t>potentiomètres</a:t>
            </a:r>
            <a:r>
              <a:rPr lang="en-US" sz="2400" b="1" i="0" dirty="0">
                <a:effectLst/>
              </a:rPr>
              <a:t> </a:t>
            </a:r>
            <a:r>
              <a:rPr lang="en-US" sz="2400" b="1" i="0" dirty="0" err="1">
                <a:effectLst/>
              </a:rPr>
              <a:t>angulaires</a:t>
            </a:r>
            <a:r>
              <a:rPr lang="en-US" sz="2400" b="1" i="0" dirty="0">
                <a:effectLst/>
              </a:rPr>
              <a:t> et </a:t>
            </a:r>
            <a:r>
              <a:rPr lang="en-US" sz="2400" b="1" i="0" dirty="0" err="1">
                <a:effectLst/>
              </a:rPr>
              <a:t>rotatifs</a:t>
            </a:r>
            <a:endParaRPr lang="en-US" sz="2400" b="1" i="0" dirty="0">
              <a:effectLst/>
            </a:endParaRPr>
          </a:p>
        </p:txBody>
      </p:sp>
      <p:sp>
        <p:nvSpPr>
          <p:cNvPr id="79" name="Rectangle 78">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Capteurs-Actionneurs : technologie - Les potentiomètres angulaires et  rotatifs">
            <a:extLst>
              <a:ext uri="{FF2B5EF4-FFF2-40B4-BE49-F238E27FC236}">
                <a16:creationId xmlns:a16="http://schemas.microsoft.com/office/drawing/2014/main" id="{447BAEE2-209D-4FF1-B197-A4FF91A41E9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4413" y="2853955"/>
            <a:ext cx="4418577" cy="3291840"/>
          </a:xfrm>
          <a:prstGeom prst="rect">
            <a:avLst/>
          </a:prstGeom>
          <a:noFill/>
          <a:extLst>
            <a:ext uri="{909E8E84-426E-40DD-AFC4-6F175D3DCCD1}">
              <a14:hiddenFill xmlns:a14="http://schemas.microsoft.com/office/drawing/2010/main">
                <a:solidFill>
                  <a:srgbClr val="FFFFFF"/>
                </a:solidFill>
              </a14:hiddenFill>
            </a:ext>
          </a:extLst>
        </p:spPr>
      </p:pic>
      <p:sp>
        <p:nvSpPr>
          <p:cNvPr id="83"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numéro de diapositive 3">
            <a:extLst>
              <a:ext uri="{FF2B5EF4-FFF2-40B4-BE49-F238E27FC236}">
                <a16:creationId xmlns:a16="http://schemas.microsoft.com/office/drawing/2014/main" id="{4CDBE11F-4FFF-477A-8E22-DB64330A69F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A214FC8-7A6B-454A-ADA5-8A1A54B328A5}" type="slidenum">
              <a:rPr lang="en-US">
                <a:solidFill>
                  <a:srgbClr val="898989"/>
                </a:solidFill>
              </a:rPr>
              <a:pPr>
                <a:spcAft>
                  <a:spcPts val="600"/>
                </a:spcAft>
              </a:pPr>
              <a:t>5</a:t>
            </a:fld>
            <a:endParaRPr lang="en-US">
              <a:solidFill>
                <a:srgbClr val="898989"/>
              </a:solidFill>
            </a:endParaRPr>
          </a:p>
        </p:txBody>
      </p:sp>
      <p:sp>
        <p:nvSpPr>
          <p:cNvPr id="11" name="Rectangle 6">
            <a:extLst>
              <a:ext uri="{FF2B5EF4-FFF2-40B4-BE49-F238E27FC236}">
                <a16:creationId xmlns:a16="http://schemas.microsoft.com/office/drawing/2014/main" id="{73566ED3-763E-4D95-9DF5-DAB73B7E0EEF}"/>
              </a:ext>
            </a:extLst>
          </p:cNvPr>
          <p:cNvSpPr>
            <a:spLocks noChangeArrowheads="1"/>
          </p:cNvSpPr>
          <p:nvPr/>
        </p:nvSpPr>
        <p:spPr bwMode="auto">
          <a:xfrm>
            <a:off x="1025770" y="2166967"/>
            <a:ext cx="2661907"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5373"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fr-FR" altLang="fr-FR" sz="2800" b="1" i="0" u="none" strike="noStrike" cap="none" normalizeH="0" baseline="0" dirty="0">
                <a:ln>
                  <a:noFill/>
                </a:ln>
                <a:solidFill>
                  <a:schemeClr val="accent1">
                    <a:lumMod val="75000"/>
                  </a:schemeClr>
                </a:solidFill>
                <a:effectLst/>
                <a:latin typeface="Tahoma" panose="020B0604030504040204" pitchFamily="34" charset="0"/>
                <a:cs typeface="Tahoma" panose="020B0604030504040204" pitchFamily="34" charset="0"/>
              </a:rPr>
              <a:t>I-1 Définition</a:t>
            </a:r>
            <a:endParaRPr kumimoji="0" lang="fr-FR" altLang="fr-FR" sz="2800" b="1" i="0" u="none" strike="noStrike" cap="none" normalizeH="0" baseline="0" dirty="0">
              <a:ln>
                <a:noFill/>
              </a:ln>
              <a:solidFill>
                <a:schemeClr val="accent1">
                  <a:lumMod val="75000"/>
                </a:schemeClr>
              </a:solidFill>
              <a:effectLst/>
              <a:latin typeface="Arial" panose="020B0604020202020204" pitchFamily="34" charset="0"/>
            </a:endParaRPr>
          </a:p>
        </p:txBody>
      </p:sp>
      <p:graphicFrame>
        <p:nvGraphicFramePr>
          <p:cNvPr id="10" name="Tableau 9">
            <a:extLst>
              <a:ext uri="{FF2B5EF4-FFF2-40B4-BE49-F238E27FC236}">
                <a16:creationId xmlns:a16="http://schemas.microsoft.com/office/drawing/2014/main" id="{2EB67D74-25A7-49F4-A694-F7AC67852C59}"/>
              </a:ext>
            </a:extLst>
          </p:cNvPr>
          <p:cNvGraphicFramePr>
            <a:graphicFrameLocks noGrp="1"/>
          </p:cNvGraphicFramePr>
          <p:nvPr>
            <p:extLst>
              <p:ext uri="{D42A27DB-BD31-4B8C-83A1-F6EECF244321}">
                <p14:modId xmlns:p14="http://schemas.microsoft.com/office/powerpoint/2010/main" val="3032227530"/>
              </p:ext>
            </p:extLst>
          </p:nvPr>
        </p:nvGraphicFramePr>
        <p:xfrm>
          <a:off x="6578516" y="2987817"/>
          <a:ext cx="4974336" cy="2805669"/>
        </p:xfrm>
        <a:graphic>
          <a:graphicData uri="http://schemas.openxmlformats.org/drawingml/2006/table">
            <a:tbl>
              <a:tblPr/>
              <a:tblGrid>
                <a:gridCol w="4974336">
                  <a:extLst>
                    <a:ext uri="{9D8B030D-6E8A-4147-A177-3AD203B41FA5}">
                      <a16:colId xmlns:a16="http://schemas.microsoft.com/office/drawing/2014/main" val="596279045"/>
                    </a:ext>
                  </a:extLst>
                </a:gridCol>
              </a:tblGrid>
              <a:tr h="2805669">
                <a:tc>
                  <a:txBody>
                    <a:bodyPr/>
                    <a:lstStyle/>
                    <a:p>
                      <a:pPr algn="just"/>
                      <a:r>
                        <a:rPr lang="fr-FR" sz="2900" dirty="0">
                          <a:effectLst/>
                        </a:rPr>
                        <a:t>Un potentiomètre est un type de résistance variable à trois bornes, dont une est reliée à un curseur se déplaçant sur une piste résistive terminée par les deux autres bornes.</a:t>
                      </a:r>
                    </a:p>
                  </a:txBody>
                  <a:tcPr marL="95431" marR="95431" marT="47715" marB="47715" anchor="ctr">
                    <a:lnL>
                      <a:noFill/>
                    </a:lnL>
                    <a:lnR>
                      <a:noFill/>
                    </a:lnR>
                    <a:lnT>
                      <a:noFill/>
                    </a:lnT>
                    <a:lnB>
                      <a:noFill/>
                    </a:lnB>
                    <a:solidFill>
                      <a:srgbClr val="FFFFFF"/>
                    </a:solidFill>
                  </a:tcPr>
                </a:tc>
                <a:extLst>
                  <a:ext uri="{0D108BD9-81ED-4DB2-BD59-A6C34878D82A}">
                    <a16:rowId xmlns:a16="http://schemas.microsoft.com/office/drawing/2014/main" val="221276980"/>
                  </a:ext>
                </a:extLst>
              </a:tr>
            </a:tbl>
          </a:graphicData>
        </a:graphic>
      </p:graphicFrame>
    </p:spTree>
    <p:extLst>
      <p:ext uri="{BB962C8B-B14F-4D97-AF65-F5344CB8AC3E}">
        <p14:creationId xmlns:p14="http://schemas.microsoft.com/office/powerpoint/2010/main" val="228625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Freeform: Shape 191">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3" name="Freeform: Shape 192">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re 1">
            <a:extLst>
              <a:ext uri="{FF2B5EF4-FFF2-40B4-BE49-F238E27FC236}">
                <a16:creationId xmlns:a16="http://schemas.microsoft.com/office/drawing/2014/main" id="{793C65D0-C6CE-43CA-94B8-C5BFDF05D50A}"/>
              </a:ext>
            </a:extLst>
          </p:cNvPr>
          <p:cNvSpPr>
            <a:spLocks noGrp="1"/>
          </p:cNvSpPr>
          <p:nvPr>
            <p:ph type="title"/>
          </p:nvPr>
        </p:nvSpPr>
        <p:spPr>
          <a:xfrm>
            <a:off x="649244" y="5467764"/>
            <a:ext cx="5806440" cy="1096331"/>
          </a:xfrm>
        </p:spPr>
        <p:txBody>
          <a:bodyPr>
            <a:normAutofit/>
          </a:bodyPr>
          <a:lstStyle/>
          <a:p>
            <a:r>
              <a:rPr kumimoji="0" lang="fr-FR" altLang="fr-FR" sz="2800" b="1" i="0" u="none" strike="noStrike" cap="none" normalizeH="0" baseline="0" dirty="0">
                <a:ln>
                  <a:noFill/>
                </a:ln>
                <a:solidFill>
                  <a:schemeClr val="accent1">
                    <a:lumMod val="75000"/>
                  </a:schemeClr>
                </a:solidFill>
                <a:effectLst/>
                <a:latin typeface="Calibri" panose="020F0502020204030204" pitchFamily="34" charset="0"/>
                <a:cs typeface="Calibri" panose="020F0502020204030204" pitchFamily="34" charset="0"/>
              </a:rPr>
              <a:t>I-2 Principe de fonctionnement</a:t>
            </a:r>
            <a:endParaRPr lang="fr-FR" sz="2800" dirty="0">
              <a:solidFill>
                <a:srgbClr val="303030"/>
              </a:solidFill>
              <a:latin typeface="Calibri" panose="020F0502020204030204" pitchFamily="34" charset="0"/>
              <a:cs typeface="Calibri" panose="020F0502020204030204" pitchFamily="34" charset="0"/>
            </a:endParaRPr>
          </a:p>
        </p:txBody>
      </p:sp>
      <p:pic>
        <p:nvPicPr>
          <p:cNvPr id="2050" name="Picture 2" descr="Sujets de travaux pratiques de Sciences Industrielles pour l'Ingénieur :  Série 2 - Asservissements - Le potentiomètre angulaire">
            <a:extLst>
              <a:ext uri="{FF2B5EF4-FFF2-40B4-BE49-F238E27FC236}">
                <a16:creationId xmlns:a16="http://schemas.microsoft.com/office/drawing/2014/main" id="{149974B6-CF57-43B5-8E55-7BEC629DF2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315" b="-2"/>
          <a:stretch/>
        </p:blipFill>
        <p:spPr bwMode="auto">
          <a:xfrm>
            <a:off x="649244" y="842070"/>
            <a:ext cx="6505358" cy="3760602"/>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E7F2459A-7F62-4C17-8C59-D6C7F73B6103}"/>
              </a:ext>
            </a:extLst>
          </p:cNvPr>
          <p:cNvSpPr>
            <a:spLocks noGrp="1"/>
          </p:cNvSpPr>
          <p:nvPr>
            <p:ph idx="1"/>
          </p:nvPr>
        </p:nvSpPr>
        <p:spPr>
          <a:xfrm>
            <a:off x="7534655" y="965199"/>
            <a:ext cx="4008101" cy="4020458"/>
          </a:xfrm>
        </p:spPr>
        <p:txBody>
          <a:bodyPr anchor="ctr">
            <a:noAutofit/>
          </a:bodyPr>
          <a:lstStyle/>
          <a:p>
            <a:pPr algn="just"/>
            <a:r>
              <a:rPr lang="fr-FR" sz="2400" b="0" i="0" dirty="0">
                <a:effectLst/>
              </a:rPr>
              <a:t>Ce système permet de recueillir, sur la borne reliée au curseur, une tension qui dépend de la position du curseur et de la tension à laquelle est soumise la résistance. Ce capteur traduit donc l'angle à mesurer en tension entre la borne C et la borne A. La position du curseur peut varier entre 0° et 360° au maximum.</a:t>
            </a:r>
            <a:endParaRPr lang="fr-FR" sz="2400" dirty="0"/>
          </a:p>
        </p:txBody>
      </p:sp>
      <p:sp>
        <p:nvSpPr>
          <p:cNvPr id="4" name="Espace réservé du numéro de diapositive 3">
            <a:extLst>
              <a:ext uri="{FF2B5EF4-FFF2-40B4-BE49-F238E27FC236}">
                <a16:creationId xmlns:a16="http://schemas.microsoft.com/office/drawing/2014/main" id="{E30A6DF3-ADD4-40D2-865E-1C6F3D64C6EB}"/>
              </a:ext>
            </a:extLst>
          </p:cNvPr>
          <p:cNvSpPr>
            <a:spLocks noGrp="1"/>
          </p:cNvSpPr>
          <p:nvPr>
            <p:ph type="sldNum" sz="quarter" idx="12"/>
          </p:nvPr>
        </p:nvSpPr>
        <p:spPr>
          <a:xfrm>
            <a:off x="10198279" y="5532120"/>
            <a:ext cx="1344477" cy="365125"/>
          </a:xfrm>
        </p:spPr>
        <p:txBody>
          <a:bodyPr>
            <a:normAutofit/>
          </a:bodyPr>
          <a:lstStyle/>
          <a:p>
            <a:pPr>
              <a:spcAft>
                <a:spcPts val="600"/>
              </a:spcAft>
            </a:pPr>
            <a:fld id="{3A214FC8-7A6B-454A-ADA5-8A1A54B328A5}" type="slidenum">
              <a:rPr lang="fr-FR">
                <a:solidFill>
                  <a:srgbClr val="FFFFFF">
                    <a:alpha val="80000"/>
                  </a:srgbClr>
                </a:solidFill>
              </a:rPr>
              <a:pPr>
                <a:spcAft>
                  <a:spcPts val="600"/>
                </a:spcAft>
              </a:pPr>
              <a:t>6</a:t>
            </a:fld>
            <a:endParaRPr lang="fr-FR">
              <a:solidFill>
                <a:srgbClr val="FFFFFF">
                  <a:alpha val="80000"/>
                </a:srgbClr>
              </a:solidFill>
            </a:endParaRPr>
          </a:p>
        </p:txBody>
      </p:sp>
    </p:spTree>
    <p:extLst>
      <p:ext uri="{BB962C8B-B14F-4D97-AF65-F5344CB8AC3E}">
        <p14:creationId xmlns:p14="http://schemas.microsoft.com/office/powerpoint/2010/main" val="339679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 name="Freeform: Shape 142">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5" name="Freeform: Shape 144">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re 1">
            <a:extLst>
              <a:ext uri="{FF2B5EF4-FFF2-40B4-BE49-F238E27FC236}">
                <a16:creationId xmlns:a16="http://schemas.microsoft.com/office/drawing/2014/main" id="{793C65D0-C6CE-43CA-94B8-C5BFDF05D50A}"/>
              </a:ext>
            </a:extLst>
          </p:cNvPr>
          <p:cNvSpPr>
            <a:spLocks noGrp="1"/>
          </p:cNvSpPr>
          <p:nvPr>
            <p:ph type="title"/>
          </p:nvPr>
        </p:nvSpPr>
        <p:spPr>
          <a:xfrm>
            <a:off x="841247" y="5529884"/>
            <a:ext cx="5806440" cy="1096331"/>
          </a:xfrm>
        </p:spPr>
        <p:txBody>
          <a:bodyPr>
            <a:normAutofit/>
          </a:bodyPr>
          <a:lstStyle/>
          <a:p>
            <a:r>
              <a:rPr kumimoji="0" lang="fr-FR" altLang="fr-FR" sz="2800" b="1" i="0" u="none" strike="noStrike" cap="none" normalizeH="0" baseline="0" dirty="0">
                <a:ln>
                  <a:noFill/>
                </a:ln>
                <a:solidFill>
                  <a:schemeClr val="accent1"/>
                </a:solidFill>
                <a:effectLst/>
                <a:latin typeface="Calibri" panose="020F0502020204030204" pitchFamily="34" charset="0"/>
                <a:cs typeface="Calibri" panose="020F0502020204030204" pitchFamily="34" charset="0"/>
              </a:rPr>
              <a:t>I-3 Types de potentiomètres</a:t>
            </a:r>
            <a:endParaRPr lang="fr-FR" sz="2800" dirty="0">
              <a:solidFill>
                <a:schemeClr val="accent1"/>
              </a:solidFill>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E30A6DF3-ADD4-40D2-865E-1C6F3D64C6EB}"/>
              </a:ext>
            </a:extLst>
          </p:cNvPr>
          <p:cNvSpPr>
            <a:spLocks noGrp="1"/>
          </p:cNvSpPr>
          <p:nvPr>
            <p:ph type="sldNum" sz="quarter" idx="12"/>
          </p:nvPr>
        </p:nvSpPr>
        <p:spPr>
          <a:xfrm>
            <a:off x="10198279" y="5532120"/>
            <a:ext cx="1344477" cy="365125"/>
          </a:xfrm>
        </p:spPr>
        <p:txBody>
          <a:bodyPr>
            <a:normAutofit/>
          </a:bodyPr>
          <a:lstStyle/>
          <a:p>
            <a:pPr>
              <a:spcAft>
                <a:spcPts val="600"/>
              </a:spcAft>
            </a:pPr>
            <a:fld id="{3A214FC8-7A6B-454A-ADA5-8A1A54B328A5}" type="slidenum">
              <a:rPr lang="fr-FR">
                <a:solidFill>
                  <a:srgbClr val="FFFFFF">
                    <a:alpha val="80000"/>
                  </a:srgbClr>
                </a:solidFill>
              </a:rPr>
              <a:pPr>
                <a:spcAft>
                  <a:spcPts val="600"/>
                </a:spcAft>
              </a:pPr>
              <a:t>7</a:t>
            </a:fld>
            <a:endParaRPr lang="fr-FR">
              <a:solidFill>
                <a:srgbClr val="FFFFFF">
                  <a:alpha val="80000"/>
                </a:srgbClr>
              </a:solidFill>
            </a:endParaRPr>
          </a:p>
        </p:txBody>
      </p:sp>
      <p:sp>
        <p:nvSpPr>
          <p:cNvPr id="6" name="Rectangle 1">
            <a:extLst>
              <a:ext uri="{FF2B5EF4-FFF2-40B4-BE49-F238E27FC236}">
                <a16:creationId xmlns:a16="http://schemas.microsoft.com/office/drawing/2014/main" id="{BE406449-8609-425E-BBF2-2F2F5D244EDB}"/>
              </a:ext>
            </a:extLst>
          </p:cNvPr>
          <p:cNvSpPr>
            <a:spLocks noChangeArrowheads="1"/>
          </p:cNvSpPr>
          <p:nvPr/>
        </p:nvSpPr>
        <p:spPr bwMode="auto">
          <a:xfrm>
            <a:off x="541800" y="1181518"/>
            <a:ext cx="5474431" cy="13542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r>
              <a:rPr kumimoji="0" lang="fr-FR" altLang="fr-FR"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Il existe deux types de potentiomètres :</a:t>
            </a:r>
          </a:p>
          <a:p>
            <a:pPr marL="0" marR="0" lvl="0" indent="0" algn="l" defTabSz="914400" rtl="0" eaLnBrk="0" fontAlgn="base" latinLnBrk="0" hangingPunct="0">
              <a:spcBef>
                <a:spcPct val="0"/>
              </a:spcBef>
              <a:spcAft>
                <a:spcPts val="600"/>
              </a:spcAft>
              <a:buClrTx/>
              <a:buSzTx/>
              <a:buFontTx/>
              <a:buChar char="•"/>
              <a:tabLst/>
            </a:pPr>
            <a:r>
              <a:rPr kumimoji="0" lang="fr-FR" altLang="fr-FR"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les potentiomètres bobinés ;</a:t>
            </a:r>
          </a:p>
          <a:p>
            <a:pPr marL="0" marR="0" lvl="0" indent="0" algn="l" defTabSz="914400" rtl="0" eaLnBrk="0" fontAlgn="base" latinLnBrk="0" hangingPunct="0">
              <a:spcBef>
                <a:spcPct val="0"/>
              </a:spcBef>
              <a:spcAft>
                <a:spcPts val="600"/>
              </a:spcAft>
              <a:buClrTx/>
              <a:buSzTx/>
              <a:buFontTx/>
              <a:buChar char="•"/>
              <a:tabLst/>
            </a:pPr>
            <a:r>
              <a:rPr kumimoji="0" lang="fr-FR" altLang="fr-FR"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les potentiomètres à piste plastique</a:t>
            </a:r>
            <a:r>
              <a:rPr kumimoji="0" lang="fr-FR" altLang="fr-FR" sz="2000" b="0" i="0" u="none" strike="noStrike" cap="none" normalizeH="0" baseline="0" dirty="0">
                <a:ln>
                  <a:noFill/>
                </a:ln>
                <a:solidFill>
                  <a:srgbClr val="000000"/>
                </a:solidFill>
                <a:effectLst/>
                <a:latin typeface="Tahoma" panose="020B0604030504040204" pitchFamily="34" charset="0"/>
                <a:cs typeface="Tahoma" panose="020B0604030504040204" pitchFamily="34" charset="0"/>
              </a:rPr>
              <a:t>.</a:t>
            </a:r>
          </a:p>
        </p:txBody>
      </p:sp>
      <p:graphicFrame>
        <p:nvGraphicFramePr>
          <p:cNvPr id="2056" name="Espace réservé du contenu 4">
            <a:extLst>
              <a:ext uri="{FF2B5EF4-FFF2-40B4-BE49-F238E27FC236}">
                <a16:creationId xmlns:a16="http://schemas.microsoft.com/office/drawing/2014/main" id="{2D1CA961-9AC9-41BB-A231-3F4BF9E526AB}"/>
              </a:ext>
            </a:extLst>
          </p:cNvPr>
          <p:cNvGraphicFramePr>
            <a:graphicFrameLocks/>
          </p:cNvGraphicFramePr>
          <p:nvPr>
            <p:extLst>
              <p:ext uri="{D42A27DB-BD31-4B8C-83A1-F6EECF244321}">
                <p14:modId xmlns:p14="http://schemas.microsoft.com/office/powerpoint/2010/main" val="872300571"/>
              </p:ext>
            </p:extLst>
          </p:nvPr>
        </p:nvGraphicFramePr>
        <p:xfrm>
          <a:off x="6175770" y="2247260"/>
          <a:ext cx="4696542" cy="3074964"/>
        </p:xfrm>
        <a:graphic>
          <a:graphicData uri="http://schemas.openxmlformats.org/drawingml/2006/table">
            <a:tbl>
              <a:tblPr>
                <a:noFill/>
                <a:tableStyleId>{5C22544A-7EE6-4342-B048-85BDC9FD1C3A}</a:tableStyleId>
              </a:tblPr>
              <a:tblGrid>
                <a:gridCol w="4696542">
                  <a:extLst>
                    <a:ext uri="{9D8B030D-6E8A-4147-A177-3AD203B41FA5}">
                      <a16:colId xmlns:a16="http://schemas.microsoft.com/office/drawing/2014/main" val="1147538899"/>
                    </a:ext>
                  </a:extLst>
                </a:gridCol>
              </a:tblGrid>
              <a:tr h="1497002">
                <a:tc>
                  <a:txBody>
                    <a:bodyPr/>
                    <a:lstStyle/>
                    <a:p>
                      <a:pPr algn="just"/>
                      <a:r>
                        <a:rPr lang="fr-FR" sz="2800" cap="none" spc="0" dirty="0">
                          <a:solidFill>
                            <a:schemeClr val="tx1"/>
                          </a:solidFill>
                          <a:effectLst/>
                        </a:rPr>
                        <a:t>Les capteurs angulaires bobinés sont constitués d'un fil résistif bobiné. Ils permettent d'avoir des capteurs angulaire mesurant jusqu'à 358° ou même des capteurs rotatifs jusqu'à 10 tours.</a:t>
                      </a:r>
                    </a:p>
                  </a:txBody>
                  <a:tcPr marL="0" marR="87922" marT="43962" marB="43962" anchor="ctr">
                    <a:lnL w="12700" cmpd="sng">
                      <a:noFill/>
                      <a:prstDash val="solid"/>
                    </a:lnL>
                    <a:lnR w="12700" cmpd="sng">
                      <a:noFill/>
                      <a:prstDash val="solid"/>
                    </a:lnR>
                    <a:lnT w="9525" cap="flat" cmpd="sng" algn="ctr">
                      <a:solidFill>
                        <a:schemeClr val="accent1"/>
                      </a:solidFill>
                      <a:prstDash val="solid"/>
                    </a:lnT>
                    <a:lnB w="12700" cmpd="sng">
                      <a:noFill/>
                      <a:prstDash val="solid"/>
                    </a:lnB>
                    <a:noFill/>
                  </a:tcPr>
                </a:tc>
                <a:extLst>
                  <a:ext uri="{0D108BD9-81ED-4DB2-BD59-A6C34878D82A}">
                    <a16:rowId xmlns:a16="http://schemas.microsoft.com/office/drawing/2014/main" val="498895587"/>
                  </a:ext>
                </a:extLst>
              </a:tr>
            </a:tbl>
          </a:graphicData>
        </a:graphic>
      </p:graphicFrame>
      <p:sp>
        <p:nvSpPr>
          <p:cNvPr id="17" name="ZoneTexte 16">
            <a:extLst>
              <a:ext uri="{FF2B5EF4-FFF2-40B4-BE49-F238E27FC236}">
                <a16:creationId xmlns:a16="http://schemas.microsoft.com/office/drawing/2014/main" id="{05246039-DA4A-4F4A-98CE-7D887B3B0FCD}"/>
              </a:ext>
            </a:extLst>
          </p:cNvPr>
          <p:cNvSpPr txBox="1"/>
          <p:nvPr/>
        </p:nvSpPr>
        <p:spPr>
          <a:xfrm>
            <a:off x="6647687" y="1673960"/>
            <a:ext cx="6096000" cy="369332"/>
          </a:xfrm>
          <a:prstGeom prst="rect">
            <a:avLst/>
          </a:prstGeom>
          <a:noFill/>
        </p:spPr>
        <p:txBody>
          <a:bodyPr wrap="square">
            <a:spAutoFit/>
          </a:bodyPr>
          <a:lstStyle/>
          <a:p>
            <a:pPr marL="0" marR="0" lvl="0" indent="0" algn="l" defTabSz="914400" rtl="0" eaLnBrk="0" fontAlgn="base" latinLnBrk="0" hangingPunct="0">
              <a:spcBef>
                <a:spcPct val="0"/>
              </a:spcBef>
              <a:spcAft>
                <a:spcPts val="600"/>
              </a:spcAft>
              <a:buClrTx/>
              <a:buSzTx/>
              <a:buFontTx/>
              <a:buNone/>
              <a:tabLst/>
            </a:pPr>
            <a:r>
              <a:rPr kumimoji="0" lang="fr-FR" altLang="fr-FR" sz="1800" b="0" i="0" u="none" strike="noStrike" cap="none" normalizeH="0" baseline="0" dirty="0">
                <a:ln>
                  <a:noFill/>
                </a:ln>
                <a:solidFill>
                  <a:srgbClr val="7D98CB"/>
                </a:solidFill>
                <a:effectLst/>
                <a:latin typeface="Tahoma" panose="020B0604030504040204" pitchFamily="34" charset="0"/>
                <a:cs typeface="Tahoma" panose="020B0604030504040204" pitchFamily="34" charset="0"/>
              </a:rPr>
              <a:t>Les potentiomètres bobinés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4099" name="Picture 3" descr="Capteur angulaire Potentiomètre à effet Hall Transducteur analogique  Rotation Déplacement Instrument sans contact DC 5V: Amazon.fr: Commerce,  Industrie &amp; Science">
            <a:extLst>
              <a:ext uri="{FF2B5EF4-FFF2-40B4-BE49-F238E27FC236}">
                <a16:creationId xmlns:a16="http://schemas.microsoft.com/office/drawing/2014/main" id="{E496ED4F-9CFD-434C-8DBF-05BD42A9C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553" y="2675187"/>
            <a:ext cx="4149428" cy="243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934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 name="Freeform: Shape 142">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5" name="Freeform: Shape 144">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re 1">
            <a:extLst>
              <a:ext uri="{FF2B5EF4-FFF2-40B4-BE49-F238E27FC236}">
                <a16:creationId xmlns:a16="http://schemas.microsoft.com/office/drawing/2014/main" id="{793C65D0-C6CE-43CA-94B8-C5BFDF05D50A}"/>
              </a:ext>
            </a:extLst>
          </p:cNvPr>
          <p:cNvSpPr>
            <a:spLocks noGrp="1"/>
          </p:cNvSpPr>
          <p:nvPr>
            <p:ph type="title"/>
          </p:nvPr>
        </p:nvSpPr>
        <p:spPr>
          <a:xfrm>
            <a:off x="841247" y="5529884"/>
            <a:ext cx="5806440" cy="1096331"/>
          </a:xfrm>
        </p:spPr>
        <p:txBody>
          <a:bodyPr>
            <a:normAutofit/>
          </a:bodyPr>
          <a:lstStyle/>
          <a:p>
            <a:r>
              <a:rPr kumimoji="0" lang="fr-FR" altLang="fr-FR" sz="2800" b="1" i="0" u="none" strike="noStrike" cap="none" normalizeH="0" baseline="0" dirty="0">
                <a:ln>
                  <a:noFill/>
                </a:ln>
                <a:solidFill>
                  <a:schemeClr val="accent1"/>
                </a:solidFill>
                <a:effectLst/>
                <a:latin typeface="Calibri" panose="020F0502020204030204" pitchFamily="34" charset="0"/>
                <a:cs typeface="Calibri" panose="020F0502020204030204" pitchFamily="34" charset="0"/>
              </a:rPr>
              <a:t>I-3 Types de potentiomètres</a:t>
            </a:r>
            <a:endParaRPr lang="fr-FR" sz="2800" dirty="0">
              <a:solidFill>
                <a:schemeClr val="accent1"/>
              </a:solidFill>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E30A6DF3-ADD4-40D2-865E-1C6F3D64C6EB}"/>
              </a:ext>
            </a:extLst>
          </p:cNvPr>
          <p:cNvSpPr>
            <a:spLocks noGrp="1"/>
          </p:cNvSpPr>
          <p:nvPr>
            <p:ph type="sldNum" sz="quarter" idx="12"/>
          </p:nvPr>
        </p:nvSpPr>
        <p:spPr>
          <a:xfrm>
            <a:off x="10198279" y="5532120"/>
            <a:ext cx="1344477" cy="365125"/>
          </a:xfrm>
        </p:spPr>
        <p:txBody>
          <a:bodyPr>
            <a:normAutofit/>
          </a:bodyPr>
          <a:lstStyle/>
          <a:p>
            <a:pPr>
              <a:spcAft>
                <a:spcPts val="600"/>
              </a:spcAft>
            </a:pPr>
            <a:fld id="{3A214FC8-7A6B-454A-ADA5-8A1A54B328A5}" type="slidenum">
              <a:rPr lang="fr-FR">
                <a:solidFill>
                  <a:srgbClr val="FFFFFF">
                    <a:alpha val="80000"/>
                  </a:srgbClr>
                </a:solidFill>
              </a:rPr>
              <a:pPr>
                <a:spcAft>
                  <a:spcPts val="600"/>
                </a:spcAft>
              </a:pPr>
              <a:t>8</a:t>
            </a:fld>
            <a:endParaRPr lang="fr-FR">
              <a:solidFill>
                <a:srgbClr val="FFFFFF">
                  <a:alpha val="80000"/>
                </a:srgbClr>
              </a:solidFill>
            </a:endParaRPr>
          </a:p>
        </p:txBody>
      </p:sp>
      <p:graphicFrame>
        <p:nvGraphicFramePr>
          <p:cNvPr id="2056" name="Espace réservé du contenu 4">
            <a:extLst>
              <a:ext uri="{FF2B5EF4-FFF2-40B4-BE49-F238E27FC236}">
                <a16:creationId xmlns:a16="http://schemas.microsoft.com/office/drawing/2014/main" id="{2D1CA961-9AC9-41BB-A231-3F4BF9E526AB}"/>
              </a:ext>
            </a:extLst>
          </p:cNvPr>
          <p:cNvGraphicFramePr>
            <a:graphicFrameLocks/>
          </p:cNvGraphicFramePr>
          <p:nvPr>
            <p:extLst>
              <p:ext uri="{D42A27DB-BD31-4B8C-83A1-F6EECF244321}">
                <p14:modId xmlns:p14="http://schemas.microsoft.com/office/powerpoint/2010/main" val="4061991512"/>
              </p:ext>
            </p:extLst>
          </p:nvPr>
        </p:nvGraphicFramePr>
        <p:xfrm>
          <a:off x="6835382" y="1899553"/>
          <a:ext cx="4035135" cy="3058894"/>
        </p:xfrm>
        <a:graphic>
          <a:graphicData uri="http://schemas.openxmlformats.org/drawingml/2006/table">
            <a:tbl>
              <a:tblPr>
                <a:noFill/>
                <a:tableStyleId>{5C22544A-7EE6-4342-B048-85BDC9FD1C3A}</a:tableStyleId>
              </a:tblPr>
              <a:tblGrid>
                <a:gridCol w="4035135">
                  <a:extLst>
                    <a:ext uri="{9D8B030D-6E8A-4147-A177-3AD203B41FA5}">
                      <a16:colId xmlns:a16="http://schemas.microsoft.com/office/drawing/2014/main" val="1147538899"/>
                    </a:ext>
                  </a:extLst>
                </a:gridCol>
              </a:tblGrid>
              <a:tr h="3058894">
                <a:tc>
                  <a:txBody>
                    <a:bodyPr/>
                    <a:lstStyle/>
                    <a:p>
                      <a:pPr algn="just"/>
                      <a:r>
                        <a:rPr lang="fr-FR" sz="2400" b="0" i="0" kern="1200" dirty="0">
                          <a:solidFill>
                            <a:schemeClr val="dk1"/>
                          </a:solidFill>
                          <a:effectLst/>
                          <a:latin typeface="+mn-lt"/>
                          <a:ea typeface="+mn-ea"/>
                          <a:cs typeface="+mn-cs"/>
                        </a:rPr>
                        <a:t>La technologie à piste plastique est utilisée pour des capteurs angulaire comme pour des capteurs linéaires. Elle permet d'augmenter notablement la durée de vie des capteurs </a:t>
                      </a:r>
                      <a:endParaRPr lang="fr-FR" sz="2400" cap="none" spc="0" dirty="0">
                        <a:solidFill>
                          <a:schemeClr val="tx1"/>
                        </a:solidFill>
                        <a:effectLst/>
                      </a:endParaRPr>
                    </a:p>
                  </a:txBody>
                  <a:tcPr marL="0" marR="87922" marT="43962" marB="43962" anchor="ctr">
                    <a:lnL w="12700" cmpd="sng">
                      <a:noFill/>
                      <a:prstDash val="solid"/>
                    </a:lnL>
                    <a:lnR w="12700" cmpd="sng">
                      <a:noFill/>
                      <a:prstDash val="solid"/>
                    </a:lnR>
                    <a:lnT w="9525" cap="flat" cmpd="sng" algn="ctr">
                      <a:solidFill>
                        <a:schemeClr val="accent1"/>
                      </a:solidFill>
                      <a:prstDash val="solid"/>
                    </a:lnT>
                    <a:lnB w="12700" cmpd="sng">
                      <a:noFill/>
                      <a:prstDash val="solid"/>
                    </a:lnB>
                    <a:noFill/>
                  </a:tcPr>
                </a:tc>
                <a:extLst>
                  <a:ext uri="{0D108BD9-81ED-4DB2-BD59-A6C34878D82A}">
                    <a16:rowId xmlns:a16="http://schemas.microsoft.com/office/drawing/2014/main" val="498895587"/>
                  </a:ext>
                </a:extLst>
              </a:tr>
            </a:tbl>
          </a:graphicData>
        </a:graphic>
      </p:graphicFrame>
      <p:sp>
        <p:nvSpPr>
          <p:cNvPr id="17" name="ZoneTexte 16">
            <a:extLst>
              <a:ext uri="{FF2B5EF4-FFF2-40B4-BE49-F238E27FC236}">
                <a16:creationId xmlns:a16="http://schemas.microsoft.com/office/drawing/2014/main" id="{05246039-DA4A-4F4A-98CE-7D887B3B0FCD}"/>
              </a:ext>
            </a:extLst>
          </p:cNvPr>
          <p:cNvSpPr txBox="1"/>
          <p:nvPr/>
        </p:nvSpPr>
        <p:spPr>
          <a:xfrm>
            <a:off x="6096000" y="1296278"/>
            <a:ext cx="6096000" cy="369332"/>
          </a:xfrm>
          <a:prstGeom prst="rect">
            <a:avLst/>
          </a:prstGeom>
          <a:noFill/>
        </p:spPr>
        <p:txBody>
          <a:bodyPr wrap="square">
            <a:spAutoFit/>
          </a:bodyPr>
          <a:lstStyle/>
          <a:p>
            <a:pPr marL="0" marR="0" lvl="0" indent="0" algn="l" defTabSz="914400" rtl="0" eaLnBrk="0" fontAlgn="base" latinLnBrk="0" hangingPunct="0">
              <a:spcBef>
                <a:spcPct val="0"/>
              </a:spcBef>
              <a:spcAft>
                <a:spcPts val="600"/>
              </a:spcAft>
              <a:buClrTx/>
              <a:buSzTx/>
              <a:buFontTx/>
              <a:buNone/>
              <a:tabLst/>
            </a:pPr>
            <a:r>
              <a:rPr lang="fr-FR" b="0" i="0" dirty="0">
                <a:solidFill>
                  <a:srgbClr val="7D98CB"/>
                </a:solidFill>
                <a:effectLst/>
                <a:latin typeface="Tahoma" panose="020B0604030504040204" pitchFamily="34" charset="0"/>
              </a:rPr>
              <a:t>Les potentiomètres à piste plastique, cermet ou carbone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5122" name="Picture 2" descr="Capteurs-Actionneurs : technologie - Les potentiomètres angulaires et  rotatifs">
            <a:extLst>
              <a:ext uri="{FF2B5EF4-FFF2-40B4-BE49-F238E27FC236}">
                <a16:creationId xmlns:a16="http://schemas.microsoft.com/office/drawing/2014/main" id="{24408E4B-45CA-4460-B71C-C54FE61A7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10" y="833485"/>
            <a:ext cx="3512922" cy="2896620"/>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77614C2C-0D07-441D-B694-174DE9D1CE4C}"/>
              </a:ext>
            </a:extLst>
          </p:cNvPr>
          <p:cNvSpPr txBox="1"/>
          <p:nvPr/>
        </p:nvSpPr>
        <p:spPr>
          <a:xfrm>
            <a:off x="810260" y="4053294"/>
            <a:ext cx="5036358" cy="923330"/>
          </a:xfrm>
          <a:prstGeom prst="rect">
            <a:avLst/>
          </a:prstGeom>
          <a:noFill/>
        </p:spPr>
        <p:txBody>
          <a:bodyPr wrap="square">
            <a:spAutoFit/>
          </a:bodyPr>
          <a:lstStyle/>
          <a:p>
            <a:pPr algn="just"/>
            <a:r>
              <a:rPr lang="fr-FR" b="1" i="0" dirty="0">
                <a:solidFill>
                  <a:srgbClr val="0866EC"/>
                </a:solidFill>
                <a:effectLst/>
                <a:latin typeface="Tahoma" panose="020B0604030504040204" pitchFamily="34" charset="0"/>
              </a:rPr>
              <a:t>Avantage :</a:t>
            </a:r>
            <a:r>
              <a:rPr lang="fr-FR" b="0" i="0" dirty="0">
                <a:solidFill>
                  <a:srgbClr val="000000"/>
                </a:solidFill>
                <a:effectLst/>
                <a:latin typeface="Tahoma" panose="020B0604030504040204" pitchFamily="34" charset="0"/>
              </a:rPr>
              <a:t> simples à mettre en œuvre.</a:t>
            </a:r>
          </a:p>
          <a:p>
            <a:pPr algn="just"/>
            <a:r>
              <a:rPr lang="fr-FR" b="1" i="0" dirty="0">
                <a:solidFill>
                  <a:srgbClr val="0866EC"/>
                </a:solidFill>
                <a:effectLst/>
                <a:latin typeface="Tahoma" panose="020B0604030504040204" pitchFamily="34" charset="0"/>
              </a:rPr>
              <a:t>Inconvénient :</a:t>
            </a:r>
            <a:r>
              <a:rPr lang="fr-FR" b="0" i="0" dirty="0">
                <a:solidFill>
                  <a:srgbClr val="000000"/>
                </a:solidFill>
                <a:effectLst/>
                <a:latin typeface="Tahoma" panose="020B0604030504040204" pitchFamily="34" charset="0"/>
              </a:rPr>
              <a:t> amplitude de mesure limitée</a:t>
            </a:r>
          </a:p>
          <a:p>
            <a:pPr algn="just"/>
            <a:r>
              <a:rPr lang="fr-FR" b="0" i="0" dirty="0">
                <a:solidFill>
                  <a:srgbClr val="000000"/>
                </a:solidFill>
                <a:effectLst/>
                <a:latin typeface="Tahoma" panose="020B0604030504040204" pitchFamily="34" charset="0"/>
              </a:rPr>
              <a:t> (1 tour maximum pour la mesure angulaire).</a:t>
            </a:r>
          </a:p>
        </p:txBody>
      </p:sp>
    </p:spTree>
    <p:extLst>
      <p:ext uri="{BB962C8B-B14F-4D97-AF65-F5344CB8AC3E}">
        <p14:creationId xmlns:p14="http://schemas.microsoft.com/office/powerpoint/2010/main" val="2490736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7A174F1F-DCFC-4AA2-AE58-147DF2A3B1F7}"/>
              </a:ext>
            </a:extLst>
          </p:cNvPr>
          <p:cNvSpPr txBox="1">
            <a:spLocks/>
          </p:cNvSpPr>
          <p:nvPr/>
        </p:nvSpPr>
        <p:spPr>
          <a:xfrm>
            <a:off x="990600" y="1419083"/>
            <a:ext cx="10210800" cy="52842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t>II- Les </a:t>
            </a:r>
            <a:r>
              <a:rPr lang="en-US" dirty="0" err="1"/>
              <a:t>potentiomètres</a:t>
            </a:r>
            <a:r>
              <a:rPr lang="en-US" dirty="0"/>
              <a:t> </a:t>
            </a:r>
            <a:r>
              <a:rPr lang="en-US" dirty="0" err="1"/>
              <a:t>linéaires</a:t>
            </a:r>
            <a:endParaRPr lang="en-US" dirty="0"/>
          </a:p>
        </p:txBody>
      </p:sp>
      <p:sp>
        <p:nvSpPr>
          <p:cNvPr id="9" name="Titre 1">
            <a:extLst>
              <a:ext uri="{FF2B5EF4-FFF2-40B4-BE49-F238E27FC236}">
                <a16:creationId xmlns:a16="http://schemas.microsoft.com/office/drawing/2014/main" id="{7AD0653E-7984-48EF-976C-B571B1954362}"/>
              </a:ext>
            </a:extLst>
          </p:cNvPr>
          <p:cNvSpPr>
            <a:spLocks noGrp="1"/>
          </p:cNvSpPr>
          <p:nvPr>
            <p:ph type="title"/>
          </p:nvPr>
        </p:nvSpPr>
        <p:spPr>
          <a:xfrm>
            <a:off x="1045029" y="140985"/>
            <a:ext cx="10515600" cy="1325563"/>
          </a:xfrm>
        </p:spPr>
        <p:txBody>
          <a:bodyPr vert="horz" lIns="91440" tIns="45720" rIns="91440" bIns="45720" rtlCol="0" anchor="b">
            <a:normAutofit/>
          </a:bodyPr>
          <a:lstStyle/>
          <a:p>
            <a:pPr algn="ctr"/>
            <a:r>
              <a:rPr lang="en-US" sz="5400" b="1" dirty="0">
                <a:solidFill>
                  <a:schemeClr val="accent1"/>
                </a:solidFill>
              </a:rPr>
              <a:t>LA MESURE DE LA POSITION</a:t>
            </a:r>
          </a:p>
        </p:txBody>
      </p:sp>
      <p:pic>
        <p:nvPicPr>
          <p:cNvPr id="6146" name="Picture 2" descr="Capteur potentiométrique de position RH33 - Potentiomètre linéaire">
            <a:extLst>
              <a:ext uri="{FF2B5EF4-FFF2-40B4-BE49-F238E27FC236}">
                <a16:creationId xmlns:a16="http://schemas.microsoft.com/office/drawing/2014/main" id="{4CFB1269-B145-4D8F-9399-CEFB796A0316}"/>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1219201" y="2959592"/>
            <a:ext cx="4423465" cy="247932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A458CDBF-AA56-4676-A44C-58A2E3B4F67A}"/>
              </a:ext>
            </a:extLst>
          </p:cNvPr>
          <p:cNvSpPr txBox="1"/>
          <p:nvPr/>
        </p:nvSpPr>
        <p:spPr>
          <a:xfrm>
            <a:off x="5863535" y="2093118"/>
            <a:ext cx="6019800" cy="3170099"/>
          </a:xfrm>
          <a:prstGeom prst="rect">
            <a:avLst/>
          </a:prstGeom>
          <a:noFill/>
        </p:spPr>
        <p:txBody>
          <a:bodyPr wrap="square">
            <a:spAutoFit/>
          </a:bodyPr>
          <a:lstStyle/>
          <a:p>
            <a:pPr algn="just"/>
            <a:r>
              <a:rPr lang="fr-FR" sz="2000" b="0" i="0" dirty="0">
                <a:solidFill>
                  <a:srgbClr val="000000"/>
                </a:solidFill>
                <a:effectLst/>
                <a:latin typeface="Tahoma" panose="020B0604030504040204" pitchFamily="34" charset="0"/>
              </a:rPr>
              <a:t>Un potentiomètre est un type de résistance variable à trois bornes, dont une est reliée à un curseur se déplaçant sur une piste résistante terminée par les deux autres bornes.</a:t>
            </a:r>
          </a:p>
          <a:p>
            <a:pPr algn="just"/>
            <a:endParaRPr lang="fr-FR" sz="2000" b="0" i="0" dirty="0">
              <a:solidFill>
                <a:srgbClr val="000000"/>
              </a:solidFill>
              <a:effectLst/>
              <a:latin typeface="Tahoma" panose="020B0604030504040204" pitchFamily="34" charset="0"/>
            </a:endParaRPr>
          </a:p>
          <a:p>
            <a:pPr algn="just"/>
            <a:r>
              <a:rPr lang="fr-FR" sz="2000" b="0" i="0" dirty="0">
                <a:solidFill>
                  <a:srgbClr val="000000"/>
                </a:solidFill>
                <a:effectLst/>
                <a:latin typeface="Tahoma" panose="020B0604030504040204" pitchFamily="34" charset="0"/>
              </a:rPr>
              <a:t>Ce système permet de recueillir, sur la borne reliée au curseur, une tension qui dépend de la position du curseur et de la tension à laquelle est soumise la résistance.</a:t>
            </a:r>
          </a:p>
          <a:p>
            <a:pPr algn="just"/>
            <a:endParaRPr lang="fr-FR" sz="2000" b="0" i="0" dirty="0">
              <a:solidFill>
                <a:srgbClr val="000000"/>
              </a:solidFill>
              <a:effectLst/>
              <a:latin typeface="Tahoma" panose="020B0604030504040204" pitchFamily="34" charset="0"/>
            </a:endParaRPr>
          </a:p>
        </p:txBody>
      </p:sp>
      <p:sp>
        <p:nvSpPr>
          <p:cNvPr id="11" name="Rectangle 6">
            <a:extLst>
              <a:ext uri="{FF2B5EF4-FFF2-40B4-BE49-F238E27FC236}">
                <a16:creationId xmlns:a16="http://schemas.microsoft.com/office/drawing/2014/main" id="{31C648A2-5E5F-4DD2-80D2-DECDDEA3E54F}"/>
              </a:ext>
            </a:extLst>
          </p:cNvPr>
          <p:cNvSpPr>
            <a:spLocks noGrp="1" noChangeArrowheads="1"/>
          </p:cNvSpPr>
          <p:nvPr>
            <p:ph type="body" idx="1"/>
          </p:nvPr>
        </p:nvSpPr>
        <p:spPr bwMode="auto">
          <a:xfrm>
            <a:off x="839788" y="1853053"/>
            <a:ext cx="2835031" cy="4801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5373"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fr-FR" altLang="fr-FR" sz="2800" b="1" i="0" u="none" strike="noStrike" cap="none" normalizeH="0" baseline="0" dirty="0">
                <a:ln>
                  <a:noFill/>
                </a:ln>
                <a:solidFill>
                  <a:schemeClr val="accent1">
                    <a:lumMod val="75000"/>
                  </a:schemeClr>
                </a:solidFill>
                <a:effectLst/>
                <a:latin typeface="Tahoma" panose="020B0604030504040204" pitchFamily="34" charset="0"/>
                <a:cs typeface="Tahoma" panose="020B0604030504040204" pitchFamily="34" charset="0"/>
              </a:rPr>
              <a:t>II-1 Définition</a:t>
            </a:r>
            <a:endParaRPr kumimoji="0" lang="fr-FR" altLang="fr-FR" sz="2800" b="1" i="0" u="none" strike="noStrike" cap="none" normalizeH="0" baseline="0" dirty="0">
              <a:ln>
                <a:noFill/>
              </a:ln>
              <a:solidFill>
                <a:schemeClr val="accent1">
                  <a:lumMod val="75000"/>
                </a:schemeClr>
              </a:solidFill>
              <a:effectLst/>
              <a:latin typeface="Arial" panose="020B0604020202020204" pitchFamily="34" charset="0"/>
            </a:endParaRPr>
          </a:p>
        </p:txBody>
      </p:sp>
    </p:spTree>
    <p:extLst>
      <p:ext uri="{BB962C8B-B14F-4D97-AF65-F5344CB8AC3E}">
        <p14:creationId xmlns:p14="http://schemas.microsoft.com/office/powerpoint/2010/main" val="352241028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833</Words>
  <Application>Microsoft Office PowerPoint</Application>
  <PresentationFormat>Grand écran</PresentationFormat>
  <Paragraphs>76</Paragraphs>
  <Slides>14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Calibri Light</vt:lpstr>
      <vt:lpstr>Tahoma</vt:lpstr>
      <vt:lpstr>Thème Office</vt:lpstr>
      <vt:lpstr>UE 21: Capteurs Proprioceptifs et Extéroceptifs</vt:lpstr>
      <vt:lpstr>Séquence II </vt:lpstr>
      <vt:lpstr>Présentation PowerPoint</vt:lpstr>
      <vt:lpstr>LES CAPTEURS PROPRIOCEPTIFS</vt:lpstr>
      <vt:lpstr>LA MESURE DE LA POSITION</vt:lpstr>
      <vt:lpstr>I-2 Principe de fonctionnement</vt:lpstr>
      <vt:lpstr>I-3 Types de potentiomètres</vt:lpstr>
      <vt:lpstr>I-3 Types de potentiomètres</vt:lpstr>
      <vt:lpstr>LA MESURE DE LA POSITION</vt:lpstr>
      <vt:lpstr>II-2 Principe de fonctionnement</vt:lpstr>
      <vt:lpstr>LA MESURE DE LA POSITION</vt:lpstr>
      <vt:lpstr>III-2 Principe de fonctionnement</vt:lpstr>
      <vt:lpstr>III-2 Principe de fonctionnement</vt:lpstr>
      <vt:lpstr>III-3 Avantages et inconvénients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 21: Capteurs Proprioceptifs et Extéroceptifs</dc:title>
  <dc:creator>AICHA FONTE</dc:creator>
  <cp:lastModifiedBy>AICHA FONTE</cp:lastModifiedBy>
  <cp:revision>9</cp:revision>
  <dcterms:created xsi:type="dcterms:W3CDTF">2020-10-22T21:24:18Z</dcterms:created>
  <dcterms:modified xsi:type="dcterms:W3CDTF">2020-10-22T22:21:05Z</dcterms:modified>
</cp:coreProperties>
</file>