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52B14-E957-F0F4-7E98-46D1566D0BFE}" v="7" dt="2026-02-11T08:23:08.3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2"/>
    <p:restoredTop sz="94610"/>
  </p:normalViewPr>
  <p:slideViewPr>
    <p:cSldViewPr snapToGrid="0" snapToObjects="1">
      <p:cViewPr varScale="1">
        <p:scale>
          <a:sx n="78" d="100"/>
          <a:sy n="78" d="100"/>
        </p:scale>
        <p:origin x="2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e Brunel" userId="S::p34775@campus.univ-orleans.fr::73c9ada6-a0b8-4c6d-9590-35ed88a94401" providerId="AD" clId="Web-{F9F52B14-E957-F0F4-7E98-46D1566D0BFE}"/>
    <pc:docChg chg="modSld">
      <pc:chgData name="Stephane Brunel" userId="S::p34775@campus.univ-orleans.fr::73c9ada6-a0b8-4c6d-9590-35ed88a94401" providerId="AD" clId="Web-{F9F52B14-E957-F0F4-7E98-46D1566D0BFE}" dt="2026-02-11T08:23:08.307" v="6" actId="20577"/>
      <pc:docMkLst>
        <pc:docMk/>
      </pc:docMkLst>
      <pc:sldChg chg="modSp">
        <pc:chgData name="Stephane Brunel" userId="S::p34775@campus.univ-orleans.fr::73c9ada6-a0b8-4c6d-9590-35ed88a94401" providerId="AD" clId="Web-{F9F52B14-E957-F0F4-7E98-46D1566D0BFE}" dt="2026-02-11T08:23:08.307" v="6" actId="20577"/>
        <pc:sldMkLst>
          <pc:docMk/>
          <pc:sldMk cId="0" sldId="256"/>
        </pc:sldMkLst>
        <pc:spChg chg="mod">
          <ac:chgData name="Stephane Brunel" userId="S::p34775@campus.univ-orleans.fr::73c9ada6-a0b8-4c6d-9590-35ed88a94401" providerId="AD" clId="Web-{F9F52B14-E957-F0F4-7E98-46D1566D0BFE}" dt="2026-02-11T08:23:08.307" v="6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67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dirty="0">
                <a:solidFill>
                  <a:srgbClr val="312F2B"/>
                </a:solidFill>
                <a:latin typeface="Cambria"/>
                <a:ea typeface="Gelasio"/>
                <a:cs typeface="Gelasio" pitchFamily="34" charset="-120"/>
              </a:rPr>
              <a:t>Utiliser des chansons </a:t>
            </a:r>
            <a:r>
              <a:rPr lang="en-US" sz="4450" dirty="0" err="1">
                <a:solidFill>
                  <a:srgbClr val="312F2B"/>
                </a:solidFill>
                <a:latin typeface="Cambria"/>
                <a:ea typeface="Gelasio"/>
                <a:cs typeface="Gelasio" pitchFamily="34" charset="-120"/>
              </a:rPr>
              <a:t>en</a:t>
            </a:r>
            <a:r>
              <a:rPr lang="en-US" sz="4450" dirty="0">
                <a:solidFill>
                  <a:srgbClr val="312F2B"/>
                </a:solidFill>
                <a:latin typeface="Cambria"/>
                <a:ea typeface="Gelasio"/>
                <a:cs typeface="Gelasio" pitchFamily="34" charset="-120"/>
              </a:rPr>
              <a:t> </a:t>
            </a:r>
            <a:r>
              <a:rPr lang="en-US" sz="4450" dirty="0" err="1">
                <a:solidFill>
                  <a:srgbClr val="312F2B"/>
                </a:solidFill>
                <a:latin typeface="Cambria"/>
                <a:ea typeface="Gelasio"/>
                <a:cs typeface="Gelasio" pitchFamily="34" charset="-120"/>
              </a:rPr>
              <a:t>classe</a:t>
            </a:r>
            <a:r>
              <a:rPr lang="en-US" sz="4450" dirty="0">
                <a:solidFill>
                  <a:srgbClr val="312F2B"/>
                </a:solidFill>
                <a:latin typeface="Cambria"/>
                <a:ea typeface="Gelasio"/>
                <a:cs typeface="Gelasio" pitchFamily="34" charset="-120"/>
              </a:rPr>
              <a:t>  de langue </a:t>
            </a:r>
            <a:endParaRPr lang="en-US" sz="44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2002155"/>
            <a:ext cx="1705808" cy="426244"/>
          </a:xfrm>
          <a:prstGeom prst="roundRect">
            <a:avLst>
              <a:gd name="adj" fmla="val 17880"/>
            </a:avLst>
          </a:prstGeom>
          <a:solidFill>
            <a:srgbClr val="E8E8E3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78" y="2124551"/>
            <a:ext cx="181451" cy="1814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02055" y="2070140"/>
            <a:ext cx="1161455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EN PRATIQUE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2519124"/>
            <a:ext cx="112949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Après l'écoute : prolongements pédagogiques</a:t>
            </a:r>
            <a:endParaRPr lang="en-US" sz="4450" dirty="0">
              <a:latin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568065"/>
            <a:ext cx="1497092" cy="149709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574369" y="3568065"/>
            <a:ext cx="2378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Réaction et reformulation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574369" y="4412813"/>
            <a:ext cx="2378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Encourager l'expression personnelle et la reformulation du message de la chanson.</a:t>
            </a:r>
            <a:endParaRPr lang="en-US" sz="1750" dirty="0">
              <a:latin typeface="Cambria" panose="020405030504060302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893" y="3568065"/>
            <a:ext cx="1497092" cy="149709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6472" y="3568065"/>
            <a:ext cx="23780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Débat et échange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016472" y="4058483"/>
            <a:ext cx="23780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Organiser des discussions autour des thématiques abordées dans la chanson.</a:t>
            </a:r>
            <a:endParaRPr lang="en-US" sz="1750" dirty="0">
              <a:latin typeface="Cambria" panose="020405030504060302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7995" y="3568065"/>
            <a:ext cx="1497092" cy="149709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1458575" y="3568065"/>
            <a:ext cx="23780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Tâches actionnelles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1458575" y="4412813"/>
            <a:ext cx="23780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Écrire un couplet supplémentaire, rédiger une lettre à l'artiste, créer un post réagissant au message.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81526" y="614005"/>
            <a:ext cx="1920835" cy="417314"/>
          </a:xfrm>
          <a:prstGeom prst="roundRect">
            <a:avLst>
              <a:gd name="adj" fmla="val 17979"/>
            </a:avLst>
          </a:prstGeom>
          <a:solidFill>
            <a:srgbClr val="E8E8E3"/>
          </a:solidFill>
          <a:ln/>
        </p:spPr>
        <p:txBody>
          <a:bodyPr/>
          <a:lstStyle/>
          <a:p>
            <a:endParaRPr lang="fr-FR">
              <a:latin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15472" y="680918"/>
            <a:ext cx="1652945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MISE EN SITUATION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81526" y="1119187"/>
            <a:ext cx="5661541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Vos pratiques actuelles</a:t>
            </a:r>
            <a:endParaRPr lang="en-US" sz="4350" dirty="0">
              <a:latin typeface="Cambria" panose="020405030504060302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6" y="2393990"/>
            <a:ext cx="8303062" cy="498181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37038" y="3256002"/>
            <a:ext cx="2791182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Réflexion partagée</a:t>
            </a:r>
            <a:endParaRPr lang="en-US" sz="2150" dirty="0">
              <a:latin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637038" y="3824645"/>
            <a:ext cx="421933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Avez-vous déjà utilisé des chansons en classe ou en stage ? Dans quel contexte et avec quels objectifs pédagogiques ?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637038" y="5085398"/>
            <a:ext cx="4219337" cy="14179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Quels ont été les résultats observés ?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Quels avantages en avez-vous tirés ?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Quelles difficultés ou limites avez-vous rencontrées ?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941552"/>
            <a:ext cx="2230279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E5E5E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937498" y="2017157"/>
            <a:ext cx="194286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5E0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CADRAGE THÉORIQUE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473762"/>
            <a:ext cx="1285363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La chanson : un document authentique multimodal</a:t>
            </a:r>
            <a:endParaRPr lang="en-US" sz="4450" dirty="0">
              <a:latin typeface="Cambria" panose="0204050305040603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522702"/>
            <a:ext cx="3090505" cy="2765227"/>
          </a:xfrm>
          <a:prstGeom prst="roundRect">
            <a:avLst>
              <a:gd name="adj" fmla="val 344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>
              <a:latin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028224" y="3757136"/>
            <a:ext cx="262163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Document authentique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28224" y="4601885"/>
            <a:ext cx="262163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Non conçu pour l'enseignement, reflet d'une langue réelle et située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111109" y="3522702"/>
            <a:ext cx="3090624" cy="2765227"/>
          </a:xfrm>
          <a:prstGeom prst="roundRect">
            <a:avLst>
              <a:gd name="adj" fmla="val 344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4345543" y="375713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Produit culturel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345543" y="4247555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Ancré dans un contexte social, historique et identitaire spécifique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428548" y="3522702"/>
            <a:ext cx="3090624" cy="2765227"/>
          </a:xfrm>
          <a:prstGeom prst="roundRect">
            <a:avLst>
              <a:gd name="adj" fmla="val 344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7662982" y="375713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Support multimodal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662982" y="4247555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Texte, musique, voix et parfois clip vidéo se conjuguent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745986" y="3522702"/>
            <a:ext cx="3090624" cy="2765227"/>
          </a:xfrm>
          <a:prstGeom prst="roundRect">
            <a:avLst>
              <a:gd name="adj" fmla="val 3445"/>
            </a:avLst>
          </a:prstGeom>
          <a:solidFill>
            <a:srgbClr val="E8E8E3"/>
          </a:solidFill>
          <a:ln w="762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10980420" y="3757136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Conforme au CECRL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980420" y="4247555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Exposition à une langue authentique en contexte communicatif réel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317665"/>
            <a:ext cx="2862739" cy="426244"/>
          </a:xfrm>
          <a:prstGeom prst="roundRect">
            <a:avLst>
              <a:gd name="adj" fmla="val 17880"/>
            </a:avLst>
          </a:prstGeom>
          <a:solidFill>
            <a:srgbClr val="E8E8E3"/>
          </a:solidFill>
          <a:ln/>
        </p:spPr>
        <p:txBody>
          <a:bodyPr/>
          <a:lstStyle/>
          <a:p>
            <a:endParaRPr lang="fr-F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878" y="1440061"/>
            <a:ext cx="181451" cy="1814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02055" y="1385649"/>
            <a:ext cx="2318385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DIMENSION LINGUISTIQUE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834634"/>
            <a:ext cx="91832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Plus-value linguistique des chansons</a:t>
            </a:r>
            <a:endParaRPr lang="en-US" sz="4450" dirty="0">
              <a:latin typeface="Cambria" panose="020405030504060302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3110389"/>
            <a:ext cx="30237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Compétences travaillées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93790" y="3691533"/>
            <a:ext cx="6244709" cy="2903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Prononciation, rythme et accentuation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 : exposition naturelle aux schémas intonatifs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Réduction phonologique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 : connected speech en contexte authentique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Lexique courant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 : expressions idiomatiques et vocabulaire du quotidien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Faits de langue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 : structures grammaticales en usage (ex: </a:t>
            </a:r>
            <a:r>
              <a:rPr lang="en-US" sz="1750" i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When I'm 64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)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36168" y="2883575"/>
            <a:ext cx="6571417" cy="4028361"/>
          </a:xfrm>
          <a:prstGeom prst="roundRect">
            <a:avLst>
              <a:gd name="adj" fmla="val 4054"/>
            </a:avLst>
          </a:prstGeom>
          <a:solidFill>
            <a:srgbClr val="E5E5E0">
              <a:alpha val="95000"/>
            </a:srgbClr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6"/>
          <p:cNvSpPr/>
          <p:nvPr/>
        </p:nvSpPr>
        <p:spPr>
          <a:xfrm>
            <a:off x="7662982" y="31103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Mémorisation facilitée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62982" y="3691533"/>
            <a:ext cx="611778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La répétition naturelle des refrains et la mélodie créent un ancrage mémoriel puissant, favorisant l'acquisition lexicale et syntaxique de manière implicite.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96246"/>
            <a:ext cx="9923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Dimensions affective et motivationnelle</a:t>
            </a:r>
            <a:endParaRPr lang="en-US" sz="4450" dirty="0">
              <a:latin typeface="Cambria" panose="020405030504060302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58653"/>
            <a:ext cx="2411968" cy="241196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254109"/>
            <a:ext cx="3170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Implication émotionnelle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744528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La musique touche les émotions et crée un engagement personnel fort avec le contenu linguistique.</a:t>
            </a:r>
            <a:endParaRPr lang="en-US" sz="1750" dirty="0">
              <a:latin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558653"/>
            <a:ext cx="2411968" cy="241196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5254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Valorisation culturelle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5893" y="574452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Connexion entre la sphère personnelle de l'élève et l'apprentissage de la langue.</a:t>
            </a:r>
            <a:endParaRPr lang="en-US" sz="1750" dirty="0">
              <a:latin typeface="Cambria" panose="020405030504060302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558653"/>
            <a:ext cx="2411968" cy="241196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5254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Curiosité stimulée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77995" y="5744528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L'élève connaît peut-être la chanson sans en saisir pleinement le sens linguistique.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011555"/>
            <a:ext cx="2717125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E5E5E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498" y="1141571"/>
            <a:ext cx="181451" cy="1814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209675" y="1087160"/>
            <a:ext cx="215753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5E0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DIMENSION CULTURELLE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1543764"/>
            <a:ext cx="93924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Ouverture culturelle et interculturelle</a:t>
            </a:r>
            <a:endParaRPr lang="en-US" sz="4450" dirty="0">
              <a:latin typeface="Cambria" panose="020405030504060302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2847856"/>
            <a:ext cx="8284131" cy="411503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906338" y="4007908"/>
            <a:ext cx="1874689" cy="234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Accès par chansons</a:t>
            </a:r>
            <a:endParaRPr lang="en-US" sz="1450" dirty="0">
              <a:latin typeface="Cambria" panose="02040503050406030204" pitchFamily="18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9093" y="3904280"/>
            <a:ext cx="416597" cy="41659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906338" y="5557781"/>
            <a:ext cx="1874689" cy="234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Variétés d'anglais</a:t>
            </a:r>
            <a:endParaRPr lang="en-US" sz="1450" dirty="0">
              <a:latin typeface="Cambria" panose="020405030504060302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9093" y="5454153"/>
            <a:ext cx="416597" cy="41659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90636" y="5557781"/>
            <a:ext cx="1874689" cy="234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Réalités culturelles</a:t>
            </a:r>
            <a:endParaRPr lang="en-US" sz="1450" dirty="0">
              <a:latin typeface="Cambria" panose="02040503050406030204" pitchFamily="18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02686" y="5554136"/>
            <a:ext cx="416598" cy="416597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3467" y="4004393"/>
            <a:ext cx="416597" cy="416597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091417" y="4003872"/>
            <a:ext cx="1874689" cy="234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18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Réalités sociales</a:t>
            </a:r>
            <a:endParaRPr lang="en-US" sz="1450" dirty="0">
              <a:latin typeface="Cambria" panose="020405030504060302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9638943" y="2895362"/>
            <a:ext cx="4205168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Accès privilégié aux réalités anglophones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9638943" y="3830836"/>
            <a:ext cx="420516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Les chansons permettent d'explorer des thématiques sociales variées : identité, injustices, adolescence, migration et bien d'autres.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9638943" y="5486519"/>
            <a:ext cx="420516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Elles exposent également aux </a:t>
            </a: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variétés d'anglais</a:t>
            </a: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 (accents, sociolectes) et développent la sensibilité au sens implicite et au point de vue de l'auteur.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984534"/>
            <a:ext cx="2186345" cy="426244"/>
          </a:xfrm>
          <a:prstGeom prst="roundRect">
            <a:avLst>
              <a:gd name="adj" fmla="val 17880"/>
            </a:avLst>
          </a:prstGeom>
          <a:solidFill>
            <a:srgbClr val="E8E8E3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929878" y="2052518"/>
            <a:ext cx="191416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POINTS DE VIGILANCE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2501503"/>
            <a:ext cx="723340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Limites et risques à anticiper</a:t>
            </a:r>
            <a:endParaRPr lang="en-US" sz="4450" dirty="0">
              <a:latin typeface="Cambria" panose="020405030504060302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3550444"/>
            <a:ext cx="6407944" cy="2694503"/>
          </a:xfrm>
          <a:prstGeom prst="roundRect">
            <a:avLst>
              <a:gd name="adj" fmla="val 543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763310" y="3550444"/>
            <a:ext cx="121920" cy="2694503"/>
          </a:xfrm>
          <a:prstGeom prst="roundRect">
            <a:avLst>
              <a:gd name="adj" fmla="val 78139"/>
            </a:avLst>
          </a:prstGeom>
          <a:solidFill>
            <a:srgbClr val="E5E5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1142524" y="3807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Défis linguistiques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142524" y="4298156"/>
            <a:ext cx="5801916" cy="1451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Débit souvent rapide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Prononciation non standard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Grammaire informelle, non normée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Ellipses et métaphores complexes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8548" y="3550444"/>
            <a:ext cx="6408063" cy="2694503"/>
          </a:xfrm>
          <a:prstGeom prst="roundRect">
            <a:avLst>
              <a:gd name="adj" fmla="val 543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ECEC9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7398067" y="3550444"/>
            <a:ext cx="121920" cy="2694503"/>
          </a:xfrm>
          <a:prstGeom prst="roundRect">
            <a:avLst>
              <a:gd name="adj" fmla="val 78139"/>
            </a:avLst>
          </a:prstGeom>
          <a:solidFill>
            <a:srgbClr val="E5E5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7777282" y="38077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Pièges pédagogiques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777282" y="4298156"/>
            <a:ext cx="5802035" cy="1451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Risque du « plaisir sans apprentissage »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Chanson réduite à une récompense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Surinterprétation du texte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Manque d'objectifs clairs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8550" y="611743"/>
            <a:ext cx="1668304" cy="430649"/>
          </a:xfrm>
          <a:prstGeom prst="roundRect">
            <a:avLst>
              <a:gd name="adj" fmla="val 17358"/>
            </a:avLst>
          </a:prstGeom>
          <a:noFill/>
          <a:ln w="7620">
            <a:solidFill>
              <a:srgbClr val="E5E5E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Text 1"/>
          <p:cNvSpPr/>
          <p:nvPr/>
        </p:nvSpPr>
        <p:spPr>
          <a:xfrm>
            <a:off x="919639" y="686038"/>
            <a:ext cx="1386126" cy="2820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400" dirty="0">
                <a:solidFill>
                  <a:srgbClr val="E5E5E0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MISE EN ŒUVRE</a:t>
            </a:r>
            <a:endParaRPr lang="en-US" sz="1400" dirty="0">
              <a:latin typeface="Cambria" panose="020405030504060302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78550" y="1129665"/>
            <a:ext cx="8428553" cy="6950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Avant l'écoute : préparer le terrain</a:t>
            </a:r>
            <a:endParaRPr lang="en-US" sz="4350" dirty="0">
              <a:latin typeface="Cambria" panose="020405030504060302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50" y="2397442"/>
            <a:ext cx="8307705" cy="498455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636562" y="2956679"/>
            <a:ext cx="2780824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Phase d'anticipation</a:t>
            </a:r>
            <a:endParaRPr lang="en-US" sz="2150" dirty="0">
              <a:latin typeface="Cambria" panose="0204050305040603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636562" y="3522464"/>
            <a:ext cx="4222909" cy="10576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Cette étape classique mais essentielle permet de lever certains obstacles linguistiques et culturels avant l'écoute.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636562" y="4776430"/>
            <a:ext cx="4222909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Activités recommandées :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636562" y="5325308"/>
            <a:ext cx="4222909" cy="141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Activer les connaissances préalables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Formuler des hypothèses sur le thème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Introduire du vocabulaire-clé</a:t>
            </a:r>
            <a:endParaRPr lang="en-US" sz="1750" dirty="0">
              <a:latin typeface="Cambria" panose="02040503050406030204" pitchFamily="18" charset="0"/>
            </a:endParaRPr>
          </a:p>
          <a:p>
            <a:pPr marL="342900" indent="-342900" algn="l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Contextualiser la chanson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12896"/>
            <a:ext cx="123054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12F2B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Pendant l'écoute : écoutes guidées et stratégiques</a:t>
            </a:r>
            <a:endParaRPr lang="en-US" sz="4450" dirty="0">
              <a:latin typeface="Cambria" panose="020405030504060302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Gelasio Light" pitchFamily="34" charset="-122"/>
                <a:cs typeface="Gelasio Light" pitchFamily="34" charset="-120"/>
              </a:rPr>
              <a:t>01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93790" y="3730347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793790" y="3904655"/>
            <a:ext cx="29991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Première écoute globale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395073"/>
            <a:ext cx="419635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Orienter l'attention sur les voix, la musique, l'atmosphère et les émotions véhiculées plutôt que sur les détails linguistiques.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216962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Gelasio Light" pitchFamily="34" charset="-122"/>
                <a:cs typeface="Gelasio Light" pitchFamily="34" charset="-120"/>
              </a:rPr>
              <a:t>02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16962" y="3730347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5216962" y="3904655"/>
            <a:ext cx="31481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Écoutes suivantes ciblées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216962" y="4395073"/>
            <a:ext cx="419635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Développer la compréhension orale à l'aide de stratégies adaptées : repérage, discrimination, inférence.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640133" y="3375303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Gelasio Light" pitchFamily="34" charset="-122"/>
                <a:cs typeface="Gelasio Light" pitchFamily="34" charset="-120"/>
              </a:rPr>
              <a:t>03</a:t>
            </a:r>
            <a:endParaRPr lang="en-US" sz="1750" dirty="0">
              <a:latin typeface="Cambria" panose="020405030504060302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640133" y="3730347"/>
            <a:ext cx="4196358" cy="30480"/>
          </a:xfrm>
          <a:prstGeom prst="rect">
            <a:avLst/>
          </a:prstGeom>
          <a:solidFill>
            <a:srgbClr val="E5E5E0"/>
          </a:solidFill>
          <a:ln/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9640133" y="3904655"/>
            <a:ext cx="30122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525"/>
                </a:solidFill>
                <a:latin typeface="Cambria" panose="02040503050406030204" pitchFamily="18" charset="0"/>
                <a:ea typeface="Gelasio" pitchFamily="34" charset="-122"/>
                <a:cs typeface="Gelasio" pitchFamily="34" charset="-120"/>
              </a:rPr>
              <a:t>Exploiter les spécificités</a:t>
            </a:r>
            <a:endParaRPr lang="en-US" sz="2200" dirty="0">
              <a:latin typeface="Cambria" panose="020405030504060302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640133" y="4395073"/>
            <a:ext cx="419635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Cambria" panose="02040503050406030204" pitchFamily="18" charset="0"/>
                <a:ea typeface="Lato" pitchFamily="34" charset="-122"/>
                <a:cs typeface="Lato" pitchFamily="34" charset="-120"/>
              </a:rPr>
              <a:t>Tenir compte des particularités du support musical : répétitions, rimes, refrains comme points d'appui pour la compréhension.</a:t>
            </a:r>
            <a:endParaRPr lang="en-US" sz="175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540</Words>
  <Application>Microsoft Office PowerPoint</Application>
  <PresentationFormat>Custom</PresentationFormat>
  <Paragraphs>92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Stephane Brunel</cp:lastModifiedBy>
  <cp:revision>5</cp:revision>
  <dcterms:created xsi:type="dcterms:W3CDTF">2026-02-10T21:47:42Z</dcterms:created>
  <dcterms:modified xsi:type="dcterms:W3CDTF">2026-02-11T08:23:11Z</dcterms:modified>
</cp:coreProperties>
</file>