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64" r:id="rId6"/>
    <p:sldId id="295" r:id="rId7"/>
    <p:sldId id="263" r:id="rId8"/>
    <p:sldId id="297" r:id="rId9"/>
    <p:sldId id="296" r:id="rId10"/>
    <p:sldId id="293" r:id="rId1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>
      <p:cViewPr varScale="1">
        <p:scale>
          <a:sx n="104" d="100"/>
          <a:sy n="104" d="100"/>
        </p:scale>
        <p:origin x="17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78490BB-06EB-DD43-A571-D1B07371FB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9E6428B-B550-3E4E-B567-75A956CFA7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CFD4A7C-7B43-CE4B-A61F-5DCF5783C7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1128E32-A212-424B-85DD-CCED0B90D0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US"/>
              <a:t>Cliquez pour modifier les styles du texte du masque</a:t>
            </a:r>
          </a:p>
          <a:p>
            <a:pPr lvl="1"/>
            <a:r>
              <a:rPr lang="fr-FR" altLang="fr-US"/>
              <a:t>Deuxième niveau</a:t>
            </a:r>
          </a:p>
          <a:p>
            <a:pPr lvl="2"/>
            <a:r>
              <a:rPr lang="fr-FR" altLang="fr-US"/>
              <a:t>Troisième niveau</a:t>
            </a:r>
          </a:p>
          <a:p>
            <a:pPr lvl="3"/>
            <a:r>
              <a:rPr lang="fr-FR" altLang="fr-US"/>
              <a:t>Quatrième niveau</a:t>
            </a:r>
          </a:p>
          <a:p>
            <a:pPr lvl="4"/>
            <a:r>
              <a:rPr lang="fr-FR" altLang="fr-US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B440AFA-E5F0-264E-A78C-3E3CB7605E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9840F99E-66E9-C74B-865B-B493E227AA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0F5B9E-FEE9-9B4E-B740-493B5BE3D77F}" type="slidenum">
              <a:rPr lang="fr-FR" altLang="fr-US"/>
              <a:pPr/>
              <a:t>‹N°›</a:t>
            </a:fld>
            <a:endParaRPr lang="fr-FR" altLang="fr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5A3AC25-BD7F-6149-AEDE-70586FCDC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513FEC-034D-4D46-B8CD-1400D186D878}" type="slidenum">
              <a:rPr lang="fr-FR" altLang="fr-US" sz="1200"/>
              <a:pPr/>
              <a:t>1</a:t>
            </a:fld>
            <a:endParaRPr lang="fr-FR" altLang="fr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A52FDB3-B51E-0341-9B26-F61249B806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03543B9-08D8-9B4C-8E72-CD95F0E3A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CCC4067-37FB-0E4C-9337-C808F7B5F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BB024D-74C3-1E40-8A73-C2E0D910EC3F}" type="slidenum">
              <a:rPr lang="fr-FR" altLang="fr-US" sz="1200"/>
              <a:pPr/>
              <a:t>2</a:t>
            </a:fld>
            <a:endParaRPr lang="fr-FR" altLang="fr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9046404-957A-DE4D-8406-8240DFCB3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82B4A1B-960C-4646-8E94-AB66BA68B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07F3308-2A92-0E4A-8106-E016D84F04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87F50D-2B4D-0245-B6DB-D6F565927BA4}" type="slidenum">
              <a:rPr lang="fr-FR" altLang="fr-US" sz="1200"/>
              <a:pPr/>
              <a:t>3</a:t>
            </a:fld>
            <a:endParaRPr lang="fr-FR" altLang="fr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AB5573D-DB3F-4443-8051-11F4364AE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645CFE3-5034-5E4B-98E1-B318DDB38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D899630-9ED2-5148-BC28-36068AB9A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E7EB02-331D-F948-92D7-A515BB59249E}" type="slidenum">
              <a:rPr lang="fr-FR" altLang="fr-US" sz="1200"/>
              <a:pPr/>
              <a:t>4</a:t>
            </a:fld>
            <a:endParaRPr lang="fr-FR" altLang="fr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1A39825-AF1E-3E4C-B574-841D7F4DCF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64850C0-DD2C-3E41-B8FC-E45846657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51FBEFB-9134-1444-97EC-33C56905F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AFBC3A-1BB4-774F-B179-6C254C326490}" type="slidenum">
              <a:rPr lang="fr-FR" altLang="fr-US" sz="1200"/>
              <a:pPr/>
              <a:t>5</a:t>
            </a:fld>
            <a:endParaRPr lang="fr-FR" altLang="fr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46BE7A1-D5BD-EB4E-8DFD-DD4154E7D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F8F58FE-194C-0047-B519-D5CE07A96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B122B60-DE73-5C48-B771-1456BB278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C20F33-7447-0646-B48E-9DA368588E45}" type="slidenum">
              <a:rPr lang="fr-FR" altLang="fr-US" sz="1200"/>
              <a:pPr/>
              <a:t>7</a:t>
            </a:fld>
            <a:endParaRPr lang="fr-FR" altLang="fr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31A54CD-727F-7D45-86B5-8AA6E18A3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468A136-6BEC-9F4B-BA9B-CBB11DF4E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B55C066-0E45-4B43-9E28-3BEE081782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F70378-B7F1-9943-B262-CBF658A24854}" type="slidenum">
              <a:rPr lang="fr-FR" altLang="fr-US" sz="1200"/>
              <a:pPr/>
              <a:t>10</a:t>
            </a:fld>
            <a:endParaRPr lang="fr-FR" altLang="fr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BE9EC0E-1C63-704F-AC48-4F102CC6A0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A4C56B9-517A-AD4C-9DCE-2268FA237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8100AE-5E68-814A-8438-271551DFB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BDF572-FE32-CB4A-963C-1D03BD2A7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40640B-32EA-2D4D-9B7B-3899322C4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93C70-EB5B-ED41-A032-139A5A9A0DB0}" type="slidenum">
              <a:rPr lang="fr-FR" altLang="fr-US"/>
              <a:pPr/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139755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095C43-7E38-5649-9AED-5CF16B423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1FFEBE-7D23-B14D-AE6B-0DE8EBE87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35BD35-ABF0-684F-8F3B-658804D7F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4E75B-E75D-564E-A31D-5E7A5C31960C}" type="slidenum">
              <a:rPr lang="fr-FR" altLang="fr-US"/>
              <a:pPr/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61083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F9D782-40CF-4647-9DB5-C0415C56A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0BEEB-F4D6-3E42-AD57-BA55E9BB3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F6982D-4A24-AA43-BB92-5D163DB7A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1CEF3-B72C-0341-AEEA-5455B60ABCEC}" type="slidenum">
              <a:rPr lang="fr-FR" altLang="fr-US"/>
              <a:pPr/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34927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2C08CF-EDE4-DE46-ADEE-6EA1BD089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4B3CB7-7967-F841-B01B-4BAFDAB27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E7CF75-FD6E-C441-95BD-CC8F10514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DD73E-5C0B-594E-8BDF-7DD6737AB77D}" type="slidenum">
              <a:rPr lang="fr-FR" altLang="fr-US"/>
              <a:pPr/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298882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BEC148-0D5D-F64D-9C31-2EAC0ECC5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0C6B39-7900-2341-ACE0-09E4C5CEA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7BB8C8-695C-CB48-A9A9-6D41B4445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A8E0E-9335-4A47-B8FF-3E2F7F5DB731}" type="slidenum">
              <a:rPr lang="fr-FR" altLang="fr-US"/>
              <a:pPr/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382809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EAE6E1-F0BD-2D49-B201-81D03C46A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ADDDA-7C0B-694B-BAF9-5942EEEDBD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4993E-3430-0F4C-AAEA-D88229D9DC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BCC16-1D58-CC4B-B463-1B547BC75449}" type="slidenum">
              <a:rPr lang="fr-FR" altLang="fr-US"/>
              <a:pPr/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344765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2BDE4A-954E-DC41-AA98-3EA130972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E1171-2E86-B84F-BDEF-4F8F5CF1F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2FB822-6251-CE44-9CC7-3D5C1B5A1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AAD2B-DADB-1749-B854-85A23FE886F3}" type="slidenum">
              <a:rPr lang="fr-FR" altLang="fr-US"/>
              <a:pPr/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205653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8CF79F-B08D-A44B-BC44-B23223D07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2E7B6F-5A95-B140-A717-DCC6F367E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1C490E-78E8-4645-8004-12BC8A189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0DD3A-F662-5944-BC2E-4C6F7DBC16D6}" type="slidenum">
              <a:rPr lang="fr-FR" altLang="fr-US"/>
              <a:pPr/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26031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C5A05F-D663-1347-BC42-025ECC65B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858D40-4FD5-8045-BD8C-4DD556CD9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DA596B-7B0D-5A47-9D4C-DF6071DBB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A18CE-A429-1E4A-BBCD-1F3E76AAB2C7}" type="slidenum">
              <a:rPr lang="fr-FR" altLang="fr-US"/>
              <a:pPr/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84752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C8A71-585C-994B-B462-5F54A5508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8C5618-EA0F-4C45-80E5-47F1C73D00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E42BB-7501-994E-B3B2-76BFCE5BB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55396-D4CB-554E-8552-71458C230CC0}" type="slidenum">
              <a:rPr lang="fr-FR" altLang="fr-US"/>
              <a:pPr/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235283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C8A88-6912-A647-9EAC-ACC95BF0DC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D1C1F0-7DB6-3044-BF2D-EA13ED221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960701-9FDA-3344-A7AD-4332E0421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DEC97-2E38-2940-8CC4-B3875838311E}" type="slidenum">
              <a:rPr lang="fr-FR" altLang="fr-US"/>
              <a:pPr/>
              <a:t>‹N°›</a:t>
            </a:fld>
            <a:endParaRPr lang="fr-FR" altLang="fr-US"/>
          </a:p>
        </p:txBody>
      </p:sp>
    </p:spTree>
    <p:extLst>
      <p:ext uri="{BB962C8B-B14F-4D97-AF65-F5344CB8AC3E}">
        <p14:creationId xmlns:p14="http://schemas.microsoft.com/office/powerpoint/2010/main" val="213499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F7092D-A37D-E24C-8A96-C5699A653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US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34930C-4C0D-3D44-8163-4C45FFFFB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US"/>
              <a:t>Cliquez pour modifier les styles du texte du masque</a:t>
            </a:r>
          </a:p>
          <a:p>
            <a:pPr lvl="1"/>
            <a:r>
              <a:rPr lang="fr-FR" altLang="fr-US"/>
              <a:t>Deuxième niveau</a:t>
            </a:r>
          </a:p>
          <a:p>
            <a:pPr lvl="2"/>
            <a:r>
              <a:rPr lang="fr-FR" altLang="fr-US"/>
              <a:t>Troisième niveau</a:t>
            </a:r>
          </a:p>
          <a:p>
            <a:pPr lvl="3"/>
            <a:r>
              <a:rPr lang="fr-FR" altLang="fr-US"/>
              <a:t>Quatrième niveau</a:t>
            </a:r>
          </a:p>
          <a:p>
            <a:pPr lvl="4"/>
            <a:r>
              <a:rPr lang="fr-FR" altLang="fr-US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5E07418-756F-3449-898C-FD12C005C25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09E166-DBFB-4743-94B4-2B4FA8EBAC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89EE50-CA88-2D45-9A9B-0542903387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5ED3CC-0485-244C-8039-17196FD2077B}" type="slidenum">
              <a:rPr lang="fr-FR" altLang="fr-US"/>
              <a:pPr/>
              <a:t>‹N°›</a:t>
            </a:fld>
            <a:endParaRPr lang="fr-FR" altLang="fr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BF493DF-ED18-E549-BDB9-4E8BB956E3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676400"/>
            <a:ext cx="8229600" cy="1143000"/>
          </a:xfr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US" sz="5400" dirty="0">
                <a:solidFill>
                  <a:srgbClr val="FFFF00"/>
                </a:solidFill>
              </a:rPr>
              <a:t>Le paysage</a:t>
            </a:r>
            <a:endParaRPr lang="fr-FR" altLang="fr-US" dirty="0">
              <a:solidFill>
                <a:srgbClr val="FFFF00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991EF47-0D4D-7446-97F6-67391C42E1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276600"/>
            <a:ext cx="7696200" cy="2362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altLang="fr-US" sz="4000" dirty="0"/>
              <a:t>Eléments de réflexion autour d’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ja-JP" sz="4000" dirty="0"/>
              <a:t>une </a:t>
            </a:r>
            <a:r>
              <a:rPr lang="fr-FR" altLang="ja-JP" sz="4000" dirty="0">
                <a:solidFill>
                  <a:srgbClr val="FFFF00"/>
                </a:solidFill>
              </a:rPr>
              <a:t>notion clé </a:t>
            </a:r>
            <a:r>
              <a:rPr lang="fr-FR" altLang="ja-JP" sz="4000" dirty="0"/>
              <a:t>en géographie</a:t>
            </a:r>
            <a:endParaRPr lang="fr-FR" altLang="fr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139CD86-C1E9-E14F-BB09-3EF21051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063"/>
            <a:ext cx="8610600" cy="66230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</a:pPr>
            <a:r>
              <a:rPr lang="fr-FR" altLang="fr-US" dirty="0">
                <a:latin typeface="Times" pitchFamily="2" charset="0"/>
                <a:cs typeface="Times New Roman" panose="02020603050405020304" pitchFamily="18" charset="0"/>
              </a:rPr>
              <a:t>	« </a:t>
            </a:r>
            <a:r>
              <a:rPr lang="fr-FR" altLang="fr-US" i="1" dirty="0">
                <a:latin typeface="Times" pitchFamily="2" charset="0"/>
                <a:cs typeface="Times New Roman" panose="02020603050405020304" pitchFamily="18" charset="0"/>
              </a:rPr>
              <a:t>Le paysage appartient au </a:t>
            </a:r>
            <a:r>
              <a:rPr lang="fr-FR" altLang="fr-US" b="1" i="1" dirty="0">
                <a:latin typeface="Times" pitchFamily="2" charset="0"/>
                <a:cs typeface="Times New Roman" panose="02020603050405020304" pitchFamily="18" charset="0"/>
              </a:rPr>
              <a:t>monde réel des constructions humaines</a:t>
            </a:r>
            <a:r>
              <a:rPr lang="fr-FR" altLang="fr-US" i="1" dirty="0">
                <a:latin typeface="Times" pitchFamily="2" charset="0"/>
                <a:cs typeface="Times New Roman" panose="02020603050405020304" pitchFamily="18" charset="0"/>
              </a:rPr>
              <a:t> (il n</a:t>
            </a:r>
            <a:r>
              <a:rPr lang="ja-JP" altLang="fr-FR" i="1">
                <a:latin typeface="Times" pitchFamily="2" charset="0"/>
                <a:cs typeface="Times New Roman" panose="02020603050405020304" pitchFamily="18" charset="0"/>
              </a:rPr>
              <a:t>’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existe plus de </a:t>
            </a:r>
            <a:r>
              <a:rPr lang="ja-JP" altLang="fr-FR" i="1">
                <a:latin typeface="Times" pitchFamily="2" charset="0"/>
                <a:cs typeface="Times New Roman" panose="02020603050405020304" pitchFamily="18" charset="0"/>
              </a:rPr>
              <a:t>“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paysage naturel</a:t>
            </a:r>
            <a:r>
              <a:rPr lang="ja-JP" altLang="fr-FR" i="1">
                <a:latin typeface="Times" pitchFamily="2" charset="0"/>
                <a:cs typeface="Times New Roman" panose="02020603050405020304" pitchFamily="18" charset="0"/>
              </a:rPr>
              <a:t>”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 en Europe).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</a:pPr>
            <a:r>
              <a:rPr lang="fr-FR" altLang="fr-US" i="1" dirty="0">
                <a:latin typeface="Times" pitchFamily="2" charset="0"/>
                <a:cs typeface="Times New Roman" panose="02020603050405020304" pitchFamily="18" charset="0"/>
              </a:rPr>
              <a:t>	Il est aussi </a:t>
            </a:r>
            <a:r>
              <a:rPr lang="fr-FR" altLang="fr-US" b="1" i="1" dirty="0">
                <a:latin typeface="Times" pitchFamily="2" charset="0"/>
                <a:cs typeface="Times New Roman" panose="02020603050405020304" pitchFamily="18" charset="0"/>
              </a:rPr>
              <a:t>ce qui s</a:t>
            </a:r>
            <a:r>
              <a:rPr lang="ja-JP" altLang="fr-FR" b="1" i="1">
                <a:latin typeface="Times" pitchFamily="2" charset="0"/>
                <a:cs typeface="Times New Roman" panose="02020603050405020304" pitchFamily="18" charset="0"/>
              </a:rPr>
              <a:t>’</a:t>
            </a:r>
            <a:r>
              <a:rPr lang="fr-FR" altLang="ja-JP" b="1" i="1" dirty="0">
                <a:latin typeface="Times" pitchFamily="2" charset="0"/>
                <a:cs typeface="Times New Roman" panose="02020603050405020304" pitchFamily="18" charset="0"/>
              </a:rPr>
              <a:t>embrasse du regard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 : un vécu, une perception, un référent culturel, inspirés par les valeurs individuelles et collectives de celui qui l</a:t>
            </a:r>
            <a:r>
              <a:rPr lang="ja-JP" altLang="fr-FR" i="1">
                <a:latin typeface="Times" pitchFamily="2" charset="0"/>
                <a:cs typeface="Times New Roman" panose="02020603050405020304" pitchFamily="18" charset="0"/>
              </a:rPr>
              <a:t>’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observe.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</a:pPr>
            <a:r>
              <a:rPr lang="fr-FR" altLang="fr-US" i="1" dirty="0">
                <a:latin typeface="Times" pitchFamily="2" charset="0"/>
                <a:cs typeface="Times New Roman" panose="02020603050405020304" pitchFamily="18" charset="0"/>
              </a:rPr>
              <a:t>	Construction de l</a:t>
            </a:r>
            <a:r>
              <a:rPr lang="ja-JP" altLang="fr-FR" i="1">
                <a:latin typeface="Times" pitchFamily="2" charset="0"/>
                <a:cs typeface="Times New Roman" panose="02020603050405020304" pitchFamily="18" charset="0"/>
              </a:rPr>
              <a:t>’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homme, en </a:t>
            </a:r>
            <a:r>
              <a:rPr lang="fr-FR" altLang="ja-JP" b="1" i="1" dirty="0">
                <a:latin typeface="Times" pitchFamily="2" charset="0"/>
                <a:cs typeface="Times New Roman" panose="02020603050405020304" pitchFamily="18" charset="0"/>
              </a:rPr>
              <a:t>perpétuelle évolution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, il est constamment réinventé.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</a:pPr>
            <a:r>
              <a:rPr lang="fr-FR" altLang="fr-US" i="1" dirty="0">
                <a:latin typeface="Times" pitchFamily="2" charset="0"/>
                <a:cs typeface="Times New Roman" panose="02020603050405020304" pitchFamily="18" charset="0"/>
              </a:rPr>
              <a:t>	</a:t>
            </a:r>
            <a:r>
              <a:rPr lang="fr-FR" altLang="fr-US" b="1" i="1" dirty="0">
                <a:latin typeface="Times" pitchFamily="2" charset="0"/>
                <a:cs typeface="Times New Roman" panose="02020603050405020304" pitchFamily="18" charset="0"/>
              </a:rPr>
              <a:t>L’analyse</a:t>
            </a:r>
            <a:r>
              <a:rPr lang="fr-FR" altLang="fr-US" i="1" dirty="0">
                <a:latin typeface="Times" pitchFamily="2" charset="0"/>
                <a:cs typeface="Times New Roman" panose="02020603050405020304" pitchFamily="18" charset="0"/>
              </a:rPr>
              <a:t> </a:t>
            </a:r>
            <a:r>
              <a:rPr lang="fr-FR" altLang="fr-US" b="1" i="1" dirty="0">
                <a:latin typeface="Times" pitchFamily="2" charset="0"/>
                <a:cs typeface="Times New Roman" panose="02020603050405020304" pitchFamily="18" charset="0"/>
              </a:rPr>
              <a:t>de l</a:t>
            </a:r>
            <a:r>
              <a:rPr lang="ja-JP" altLang="fr-FR" b="1" i="1">
                <a:latin typeface="Times" pitchFamily="2" charset="0"/>
                <a:cs typeface="Times New Roman" panose="02020603050405020304" pitchFamily="18" charset="0"/>
              </a:rPr>
              <a:t>’</a:t>
            </a:r>
            <a:r>
              <a:rPr lang="fr-FR" altLang="ja-JP" b="1" i="1" dirty="0">
                <a:latin typeface="Times" pitchFamily="2" charset="0"/>
                <a:cs typeface="Times New Roman" panose="02020603050405020304" pitchFamily="18" charset="0"/>
              </a:rPr>
              <a:t>image paysagère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, lors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fr-FR" altLang="fr-US" i="1" dirty="0">
                <a:latin typeface="Times" pitchFamily="2" charset="0"/>
                <a:cs typeface="Times New Roman" panose="02020603050405020304" pitchFamily="18" charset="0"/>
              </a:rPr>
              <a:t>d</a:t>
            </a:r>
            <a:r>
              <a:rPr lang="ja-JP" altLang="fr-FR" i="1">
                <a:latin typeface="Times" pitchFamily="2" charset="0"/>
                <a:cs typeface="Times New Roman" panose="02020603050405020304" pitchFamily="18" charset="0"/>
              </a:rPr>
              <a:t>’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une sortie sur le terrain,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fr-FR" altLang="fr-US" i="1" dirty="0">
                <a:latin typeface="Times" pitchFamily="2" charset="0"/>
                <a:cs typeface="Times New Roman" panose="02020603050405020304" pitchFamily="18" charset="0"/>
              </a:rPr>
              <a:t>de l</a:t>
            </a:r>
            <a:r>
              <a:rPr lang="ja-JP" altLang="fr-FR" i="1">
                <a:latin typeface="Times" pitchFamily="2" charset="0"/>
                <a:cs typeface="Times New Roman" panose="02020603050405020304" pitchFamily="18" charset="0"/>
              </a:rPr>
              <a:t>’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étude d</a:t>
            </a:r>
            <a:r>
              <a:rPr lang="ja-JP" altLang="fr-FR" i="1">
                <a:latin typeface="Times" pitchFamily="2" charset="0"/>
                <a:cs typeface="Times New Roman" panose="02020603050405020304" pitchFamily="18" charset="0"/>
              </a:rPr>
              <a:t>’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une photographie, d</a:t>
            </a:r>
            <a:r>
              <a:rPr lang="ja-JP" altLang="fr-FR" i="1">
                <a:latin typeface="Times" pitchFamily="2" charset="0"/>
                <a:cs typeface="Times New Roman" panose="02020603050405020304" pitchFamily="18" charset="0"/>
              </a:rPr>
              <a:t>’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un tableau ou d</a:t>
            </a:r>
            <a:r>
              <a:rPr lang="ja-JP" altLang="fr-FR" i="1">
                <a:latin typeface="Times" pitchFamily="2" charset="0"/>
                <a:cs typeface="Times New Roman" panose="02020603050405020304" pitchFamily="18" charset="0"/>
              </a:rPr>
              <a:t>’</a:t>
            </a:r>
            <a:r>
              <a:rPr lang="fr-FR" altLang="ja-JP" i="1" dirty="0">
                <a:latin typeface="Times" pitchFamily="2" charset="0"/>
                <a:cs typeface="Times New Roman" panose="02020603050405020304" pitchFamily="18" charset="0"/>
              </a:rPr>
              <a:t>une gravure, 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</a:pPr>
            <a:r>
              <a:rPr lang="fr-FR" altLang="fr-US" i="1" dirty="0">
                <a:latin typeface="Times" pitchFamily="2" charset="0"/>
                <a:cs typeface="Times New Roman" panose="02020603050405020304" pitchFamily="18" charset="0"/>
              </a:rPr>
              <a:t>	est ainsi </a:t>
            </a:r>
            <a:r>
              <a:rPr lang="fr-FR" altLang="fr-US" b="1" i="1" dirty="0">
                <a:latin typeface="Times" pitchFamily="2" charset="0"/>
                <a:cs typeface="Times New Roman" panose="02020603050405020304" pitchFamily="18" charset="0"/>
              </a:rPr>
              <a:t>toujours polysémique</a:t>
            </a:r>
            <a:r>
              <a:rPr lang="fr-FR" altLang="fr-US" i="1" dirty="0">
                <a:latin typeface="Times" pitchFamily="2" charset="0"/>
                <a:cs typeface="Times New Roman" panose="02020603050405020304" pitchFamily="18" charset="0"/>
              </a:rPr>
              <a:t>.</a:t>
            </a:r>
            <a:r>
              <a:rPr lang="fr-FR" altLang="fr-US" dirty="0">
                <a:latin typeface="Times" pitchFamily="2" charset="0"/>
                <a:cs typeface="Times New Roman" panose="02020603050405020304" pitchFamily="18" charset="0"/>
              </a:rPr>
              <a:t> »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</a:pPr>
            <a:r>
              <a:rPr lang="fr-FR" altLang="fr-US" dirty="0">
                <a:latin typeface="Times" pitchFamily="2" charset="0"/>
                <a:cs typeface="Times New Roman" panose="02020603050405020304" pitchFamily="18" charset="0"/>
              </a:rPr>
              <a:t>         </a:t>
            </a:r>
            <a:r>
              <a:rPr lang="fr-FR" altLang="fr-US" u="sng" dirty="0">
                <a:latin typeface="Times" pitchFamily="2" charset="0"/>
                <a:cs typeface="Times New Roman" panose="02020603050405020304" pitchFamily="18" charset="0"/>
              </a:rPr>
              <a:t>Extrait du programme du 14 février 2002, Géographie, cycle 3</a:t>
            </a:r>
            <a:r>
              <a:rPr lang="fr-FR" altLang="fr-US" dirty="0">
                <a:latin typeface="Times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fr-FR" altLang="fr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A4A3D9E-E28B-554A-850D-F513964A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9550"/>
            <a:ext cx="5605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sz="3200"/>
              <a:t>I)  Qu</a:t>
            </a:r>
            <a:r>
              <a:rPr lang="ja-JP" altLang="fr-FR" sz="3200"/>
              <a:t>’</a:t>
            </a:r>
            <a:r>
              <a:rPr lang="fr-FR" altLang="ja-JP" sz="3200"/>
              <a:t>est-ce que le paysage ?</a:t>
            </a:r>
            <a:endParaRPr lang="fr-FR" altLang="fr-US"/>
          </a:p>
        </p:txBody>
      </p:sp>
      <p:pic>
        <p:nvPicPr>
          <p:cNvPr id="17411" name="Picture 9" descr="C">
            <a:extLst>
              <a:ext uri="{FF2B5EF4-FFF2-40B4-BE49-F238E27FC236}">
                <a16:creationId xmlns:a16="http://schemas.microsoft.com/office/drawing/2014/main" id="{515FAAF1-51C2-684F-B30C-EB683363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PhotTourBaln-Cycl3Hat00-150">
            <a:extLst>
              <a:ext uri="{FF2B5EF4-FFF2-40B4-BE49-F238E27FC236}">
                <a16:creationId xmlns:a16="http://schemas.microsoft.com/office/drawing/2014/main" id="{BF544AD7-99BC-024E-9FE9-EA600453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638"/>
            <a:ext cx="89916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6200E9F-4F14-2149-A45F-675D735B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sz="3200" b="1"/>
              <a:t>Une définition simple avec 2 caractéristiques</a:t>
            </a:r>
            <a:endParaRPr lang="fr-FR" altLang="fr-US" b="1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CC7A23E-055D-B142-8878-063D6A31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90800"/>
            <a:ext cx="8686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  <a:buFontTx/>
              <a:buAutoNum type="arabicPeriod"/>
            </a:pPr>
            <a:r>
              <a:rPr lang="fr-FR" altLang="fr-US" b="1" u="sng">
                <a:solidFill>
                  <a:srgbClr val="FFFF00"/>
                </a:solidFill>
                <a:latin typeface="Times New Roman" panose="02020603050405020304" pitchFamily="18" charset="0"/>
              </a:rPr>
              <a:t>Le paysage, c'est ce que l'on voit en regardant autour de soi</a:t>
            </a:r>
            <a:r>
              <a:rPr lang="fr-FR" altLang="fr-US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fr-FR" altLang="fr-US" b="1">
                <a:latin typeface="Times New Roman" panose="02020603050405020304" pitchFamily="18" charset="0"/>
              </a:rPr>
              <a:t>	C'est une vue panoramique embrassée par le </a:t>
            </a:r>
            <a:r>
              <a:rPr lang="fr-FR" altLang="fr-US" b="1" u="sng">
                <a:latin typeface="Times New Roman" panose="02020603050405020304" pitchFamily="18" charset="0"/>
              </a:rPr>
              <a:t>regard</a:t>
            </a:r>
            <a:r>
              <a:rPr lang="fr-FR" altLang="fr-US" b="1">
                <a:latin typeface="Times New Roman" panose="02020603050405020304" pitchFamily="18" charset="0"/>
              </a:rPr>
              <a:t>. C</a:t>
            </a:r>
            <a:r>
              <a:rPr lang="ja-JP" altLang="fr-FR" b="1">
                <a:latin typeface="Times New Roman" panose="02020603050405020304" pitchFamily="18" charset="0"/>
              </a:rPr>
              <a:t>’</a:t>
            </a:r>
            <a:r>
              <a:rPr lang="fr-FR" altLang="ja-JP" b="1">
                <a:latin typeface="Times New Roman" panose="02020603050405020304" pitchFamily="18" charset="0"/>
              </a:rPr>
              <a:t>est une </a:t>
            </a:r>
            <a:r>
              <a:rPr lang="fr-FR" altLang="ja-JP" b="1" u="sng">
                <a:latin typeface="Times New Roman" panose="02020603050405020304" pitchFamily="18" charset="0"/>
              </a:rPr>
              <a:t>représentation mentale</a:t>
            </a:r>
            <a:r>
              <a:rPr lang="fr-FR" altLang="ja-JP" b="1">
                <a:latin typeface="Times New Roman" panose="02020603050405020304" pitchFamily="18" charset="0"/>
              </a:rPr>
              <a:t> qui s</a:t>
            </a:r>
            <a:r>
              <a:rPr lang="ja-JP" altLang="fr-FR" b="1">
                <a:latin typeface="Times New Roman" panose="02020603050405020304" pitchFamily="18" charset="0"/>
              </a:rPr>
              <a:t>’</a:t>
            </a:r>
            <a:r>
              <a:rPr lang="fr-FR" altLang="ja-JP" b="1">
                <a:latin typeface="Times New Roman" panose="02020603050405020304" pitchFamily="18" charset="0"/>
              </a:rPr>
              <a:t>élabore à partir d</a:t>
            </a:r>
            <a:r>
              <a:rPr lang="ja-JP" altLang="fr-FR" b="1">
                <a:latin typeface="Times New Roman" panose="02020603050405020304" pitchFamily="18" charset="0"/>
              </a:rPr>
              <a:t>’</a:t>
            </a:r>
            <a:r>
              <a:rPr lang="fr-FR" altLang="ja-JP" b="1">
                <a:latin typeface="Times New Roman" panose="02020603050405020304" pitchFamily="18" charset="0"/>
              </a:rPr>
              <a:t>une série d</a:t>
            </a:r>
            <a:r>
              <a:rPr lang="ja-JP" altLang="fr-FR" b="1">
                <a:latin typeface="Times New Roman" panose="02020603050405020304" pitchFamily="18" charset="0"/>
              </a:rPr>
              <a:t>’</a:t>
            </a:r>
            <a:r>
              <a:rPr lang="fr-FR" altLang="ja-JP" b="1">
                <a:latin typeface="Times New Roman" panose="02020603050405020304" pitchFamily="18" charset="0"/>
              </a:rPr>
              <a:t>éléments chez celui qui le contemple (son vécu, son érudition, sa culture, ses projets…).</a:t>
            </a:r>
            <a:endParaRPr lang="fr-FR" altLang="ja-JP">
              <a:latin typeface="Times New Roman" panose="02020603050405020304" pitchFamily="18" charset="0"/>
            </a:endParaRPr>
          </a:p>
          <a:p>
            <a:endParaRPr lang="fr-FR" altLang="fr-US" b="1">
              <a:latin typeface="Times New Roman" panose="02020603050405020304" pitchFamily="18" charset="0"/>
            </a:endParaRPr>
          </a:p>
          <a:p>
            <a:endParaRPr lang="fr-FR" altLang="fr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88FEA98-BD0E-7D4C-878E-AE66C320E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87925"/>
            <a:ext cx="8991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 startAt="2"/>
            </a:pPr>
            <a:r>
              <a:rPr lang="fr-FR" altLang="fr-US" b="1" u="sng">
                <a:solidFill>
                  <a:srgbClr val="FFFF00"/>
                </a:solidFill>
                <a:latin typeface="Times New Roman" panose="02020603050405020304" pitchFamily="18" charset="0"/>
              </a:rPr>
              <a:t>Le paysage est l'expression visible de l'organisation de l'espace</a:t>
            </a:r>
            <a:endParaRPr lang="fr-FR" altLang="fr-US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fr-FR" altLang="fr-US" b="1">
                <a:latin typeface="Times New Roman" panose="02020603050405020304" pitchFamily="18" charset="0"/>
              </a:rPr>
              <a:t>	donc du système complexe que représente le milieu : il donne à voir la relation de l'homme à la nature dans un système dynamique.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F6313D-2EF5-5348-9A35-CADE677C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1212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>
                <a:latin typeface="Times New Roman" panose="02020603050405020304" pitchFamily="18" charset="0"/>
              </a:rPr>
              <a:t>Le paysage est une «</a:t>
            </a:r>
            <a:r>
              <a:rPr lang="fr-FR" altLang="fr-US" b="1">
                <a:solidFill>
                  <a:srgbClr val="FFFF00"/>
                </a:solidFill>
                <a:latin typeface="Times New Roman" panose="02020603050405020304" pitchFamily="18" charset="0"/>
              </a:rPr>
              <a:t> portion d’espace appréhendée par les sens</a:t>
            </a:r>
            <a:r>
              <a:rPr lang="fr-FR" altLang="fr-US" b="1">
                <a:latin typeface="Times New Roman" panose="02020603050405020304" pitchFamily="18" charset="0"/>
              </a:rPr>
              <a:t> »</a:t>
            </a:r>
            <a:r>
              <a:rPr lang="fr-FR" altLang="fr-US">
                <a:latin typeface="Times New Roman" panose="02020603050405020304" pitchFamily="18" charset="0"/>
              </a:rPr>
              <a:t> : </a:t>
            </a:r>
            <a:r>
              <a:rPr lang="fr-FR" altLang="fr-US" b="1">
                <a:latin typeface="Times New Roman" panose="02020603050405020304" pitchFamily="18" charset="0"/>
              </a:rPr>
              <a:t>un objet spatial qui renvoie </a:t>
            </a:r>
            <a:r>
              <a:rPr lang="fr-FR" altLang="fr-US" b="1">
                <a:solidFill>
                  <a:srgbClr val="CCFFCC"/>
                </a:solidFill>
                <a:latin typeface="Times New Roman" panose="02020603050405020304" pitchFamily="18" charset="0"/>
              </a:rPr>
              <a:t>à la fois </a:t>
            </a:r>
            <a:r>
              <a:rPr lang="fr-FR" altLang="fr-US" b="1">
                <a:latin typeface="Times New Roman" panose="02020603050405020304" pitchFamily="18" charset="0"/>
              </a:rPr>
              <a:t>à une </a:t>
            </a:r>
            <a:r>
              <a:rPr lang="fr-FR" altLang="fr-US" b="1">
                <a:solidFill>
                  <a:srgbClr val="CCFFCC"/>
                </a:solidFill>
                <a:latin typeface="Times New Roman" panose="02020603050405020304" pitchFamily="18" charset="0"/>
              </a:rPr>
              <a:t>réalité matérielle</a:t>
            </a:r>
            <a:r>
              <a:rPr lang="fr-FR" altLang="fr-US" b="1">
                <a:latin typeface="Times New Roman" panose="02020603050405020304" pitchFamily="18" charset="0"/>
              </a:rPr>
              <a:t> (2) et au </a:t>
            </a:r>
            <a:r>
              <a:rPr lang="fr-FR" altLang="fr-US" b="1">
                <a:solidFill>
                  <a:srgbClr val="CCFFCC"/>
                </a:solidFill>
                <a:latin typeface="Times New Roman" panose="02020603050405020304" pitchFamily="18" charset="0"/>
              </a:rPr>
              <a:t>regard</a:t>
            </a:r>
            <a:r>
              <a:rPr lang="fr-FR" altLang="fr-US" b="1">
                <a:latin typeface="Times New Roman" panose="02020603050405020304" pitchFamily="18" charset="0"/>
              </a:rPr>
              <a:t> qui se pose sur elle (1)</a:t>
            </a:r>
            <a:r>
              <a:rPr lang="fr-FR" altLang="fr-US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4B39914-2063-A043-8F60-86A88118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36600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sz="2800" b="1"/>
              <a:t>Une méthode pratiquée dans l</a:t>
            </a:r>
            <a:r>
              <a:rPr lang="ja-JP" altLang="fr-FR" sz="2800" b="1"/>
              <a:t>’</a:t>
            </a:r>
            <a:r>
              <a:rPr lang="fr-FR" altLang="ja-JP" sz="2800" b="1"/>
              <a:t>idéal sur le terrain</a:t>
            </a:r>
            <a:endParaRPr lang="fr-FR" altLang="fr-US" b="1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3D5C09E-3606-DD47-9368-CE9217F2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440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>
                <a:solidFill>
                  <a:srgbClr val="CCFFCC"/>
                </a:solidFill>
              </a:rPr>
              <a:t>a) </a:t>
            </a:r>
            <a:r>
              <a:rPr lang="fr-FR" altLang="fr-US" dirty="0"/>
              <a:t>Un travail sur </a:t>
            </a:r>
            <a:r>
              <a:rPr lang="fr-FR" altLang="fr-US" dirty="0">
                <a:solidFill>
                  <a:srgbClr val="FFFF00"/>
                </a:solidFill>
              </a:rPr>
              <a:t>le point de vue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DD23C7E-7276-3D4C-A19C-CD4F4A724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286000"/>
            <a:ext cx="716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>
                <a:solidFill>
                  <a:srgbClr val="CCFFCC"/>
                </a:solidFill>
              </a:rPr>
              <a:t>b) </a:t>
            </a:r>
            <a:r>
              <a:rPr lang="fr-FR" altLang="fr-US" dirty="0"/>
              <a:t>Un travail d</a:t>
            </a:r>
            <a:r>
              <a:rPr lang="ja-JP" altLang="fr-FR"/>
              <a:t>’</a:t>
            </a:r>
            <a:r>
              <a:rPr lang="fr-FR" altLang="ja-JP" dirty="0">
                <a:solidFill>
                  <a:srgbClr val="FFFF00"/>
                </a:solidFill>
              </a:rPr>
              <a:t>identification d</a:t>
            </a:r>
            <a:r>
              <a:rPr lang="ja-JP" altLang="fr-FR">
                <a:solidFill>
                  <a:srgbClr val="FFFF00"/>
                </a:solidFill>
              </a:rPr>
              <a:t>’</a:t>
            </a:r>
            <a:r>
              <a:rPr lang="fr-FR" altLang="ja-JP" dirty="0">
                <a:solidFill>
                  <a:srgbClr val="FFFF00"/>
                </a:solidFill>
              </a:rPr>
              <a:t>éléments</a:t>
            </a:r>
            <a:r>
              <a:rPr lang="fr-FR" altLang="ja-JP" dirty="0"/>
              <a:t> qui suppose un découpage et une dénomination d</a:t>
            </a:r>
            <a:r>
              <a:rPr lang="ja-JP" altLang="fr-FR"/>
              <a:t>’</a:t>
            </a:r>
            <a:r>
              <a:rPr lang="fr-FR" altLang="ja-JP" dirty="0"/>
              <a:t>éléments de nature différente (ponctuels, linéaires, zonaux)</a:t>
            </a:r>
            <a:endParaRPr lang="fr-FR" altLang="fr-US" dirty="0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67CB92FF-2B94-EB49-905A-AEE01BFB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86200"/>
            <a:ext cx="716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>
                <a:solidFill>
                  <a:srgbClr val="CCFFCC"/>
                </a:solidFill>
              </a:rPr>
              <a:t>c) </a:t>
            </a:r>
            <a:r>
              <a:rPr lang="fr-FR" altLang="fr-US"/>
              <a:t>Un travail de </a:t>
            </a:r>
            <a:r>
              <a:rPr lang="fr-FR" altLang="fr-US">
                <a:solidFill>
                  <a:srgbClr val="FFFF00"/>
                </a:solidFill>
              </a:rPr>
              <a:t>mise en relation</a:t>
            </a:r>
            <a:r>
              <a:rPr lang="fr-FR" altLang="fr-US"/>
              <a:t> et de réflexion sur les </a:t>
            </a:r>
            <a:r>
              <a:rPr lang="fr-FR" altLang="fr-US">
                <a:solidFill>
                  <a:srgbClr val="FFFF00"/>
                </a:solidFill>
              </a:rPr>
              <a:t>fonctions des différents éléments </a:t>
            </a:r>
            <a:r>
              <a:rPr lang="fr-FR" altLang="fr-US"/>
              <a:t>dans l</a:t>
            </a:r>
            <a:r>
              <a:rPr lang="ja-JP" altLang="fr-FR"/>
              <a:t>’</a:t>
            </a:r>
            <a:r>
              <a:rPr lang="fr-FR" altLang="ja-JP"/>
              <a:t>espace considéré (interprétation, émission d</a:t>
            </a:r>
            <a:r>
              <a:rPr lang="ja-JP" altLang="fr-FR"/>
              <a:t>’</a:t>
            </a:r>
            <a:r>
              <a:rPr lang="fr-FR" altLang="ja-JP"/>
              <a:t>hypothèses)</a:t>
            </a:r>
            <a:endParaRPr lang="fr-FR" altLang="fr-US"/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EB8875C4-C7DB-DD45-8D11-02BA06F3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335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US" altLang="fr-US"/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8BF0C7FB-05EB-0948-B842-8B68D67DF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5502275"/>
            <a:ext cx="70818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fr-FR" altLang="fr-US">
                <a:solidFill>
                  <a:srgbClr val="CCFFCC"/>
                </a:solidFill>
              </a:rPr>
              <a:t>d) </a:t>
            </a:r>
            <a:r>
              <a:rPr lang="fr-FR" altLang="fr-US"/>
              <a:t>Un travail de </a:t>
            </a:r>
            <a:r>
              <a:rPr lang="fr-FR" altLang="fr-US">
                <a:solidFill>
                  <a:srgbClr val="FFFF00"/>
                </a:solidFill>
              </a:rPr>
              <a:t>mise à jour des acteurs et des enjeux</a:t>
            </a:r>
            <a:r>
              <a:rPr lang="fr-FR" altLang="fr-US"/>
              <a:t> qui pèsent sur l’évolution du paysage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90" grpId="0"/>
      <p:bldP spid="163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 descr="0. PrisesVuePlansPaysageHatier6e2004-150.jpg">
            <a:extLst>
              <a:ext uri="{FF2B5EF4-FFF2-40B4-BE49-F238E27FC236}">
                <a16:creationId xmlns:a16="http://schemas.microsoft.com/office/drawing/2014/main" id="{C7EEAA2B-0EB2-8743-8702-E05D499C8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6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8FF876EA-036C-1C4A-AB89-DC425BF0C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483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/>
              <a:t>• Un caractère </a:t>
            </a:r>
            <a:r>
              <a:rPr lang="fr-FR" altLang="fr-US" b="1">
                <a:solidFill>
                  <a:srgbClr val="FFFF00"/>
                </a:solidFill>
              </a:rPr>
              <a:t>transdisciplinaire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6EB133A-F4AC-C24D-85E3-56E32BD54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784225"/>
            <a:ext cx="767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Géographie, Histoire (2 échelles de temps)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3635F00E-6E10-9C47-8E89-E4ACBF9C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1214438"/>
            <a:ext cx="7232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Enseignement moral et civique (aménagement, citoyenneté, environnement)</a:t>
            </a:r>
          </a:p>
          <a:p>
            <a:endParaRPr lang="fr-FR" altLang="fr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FC703A0-ABFE-484A-93F3-1B8A6FF1D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2065338"/>
            <a:ext cx="408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Sciences (biologie, géologie)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E78B451F-5C1D-DE45-A85A-286C044B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2495550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Arts visuels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93E51570-EE4C-B547-8A21-3117B18F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293687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Français…</a:t>
            </a: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31DD1C04-75D5-794A-84DC-E4858259E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05200"/>
            <a:ext cx="374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/>
              <a:t>• Des </a:t>
            </a:r>
            <a:r>
              <a:rPr lang="fr-FR" altLang="fr-US" b="1">
                <a:solidFill>
                  <a:srgbClr val="FFFF00"/>
                </a:solidFill>
              </a:rPr>
              <a:t>supports multiples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B5A90FB4-0F8F-424B-AADC-82E88EB4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4038600"/>
            <a:ext cx="594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La photographie (au sol, oblique, verticale)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E6DA127B-281D-1B4B-95CA-195401DC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4495800"/>
            <a:ext cx="487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La carte topographique (1/25000e)</a:t>
            </a: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EF80A077-78DA-A142-B279-F472C4A4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968875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</a:t>
            </a:r>
            <a:r>
              <a:rPr lang="ja-JP" altLang="fr-FR"/>
              <a:t>’</a:t>
            </a:r>
            <a:r>
              <a:rPr lang="fr-FR" altLang="ja-JP"/>
              <a:t>image satellitaire</a:t>
            </a:r>
          </a:p>
          <a:p>
            <a:endParaRPr lang="fr-FR" altLang="fr-US"/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8ADB786C-4947-114B-88D7-8017F02F1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5426075"/>
            <a:ext cx="5248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Le texte littéraire</a:t>
            </a:r>
          </a:p>
          <a:p>
            <a:endParaRPr lang="fr-FR" altLang="fr-US"/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28ECFAB0-9A35-3245-ACE3-2C8E3EDD1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8674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</a:t>
            </a:r>
            <a:r>
              <a:rPr lang="ja-JP" altLang="fr-FR"/>
              <a:t>’</a:t>
            </a:r>
            <a:r>
              <a:rPr lang="fr-FR" altLang="ja-JP"/>
              <a:t>œuvre picturale</a:t>
            </a:r>
            <a:endParaRPr lang="fr-FR" altLang="fr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3" grpId="0"/>
      <p:bldP spid="153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00C0589E-9E4D-7F42-96EE-91B53EA0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fr-FR" altLang="fr-US" dirty="0">
                <a:solidFill>
                  <a:srgbClr val="FFFF00"/>
                </a:solidFill>
              </a:rPr>
              <a:t>Exercice (dossier 6 documents)</a:t>
            </a:r>
          </a:p>
        </p:txBody>
      </p:sp>
      <p:sp>
        <p:nvSpPr>
          <p:cNvPr id="14339" name="Espace réservé du contenu 2">
            <a:extLst>
              <a:ext uri="{FF2B5EF4-FFF2-40B4-BE49-F238E27FC236}">
                <a16:creationId xmlns:a16="http://schemas.microsoft.com/office/drawing/2014/main" id="{FAD32F36-1D7D-4347-A511-CF0CF03D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8768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US" i="1" dirty="0"/>
              <a:t>0) Choisir un des 6 documents</a:t>
            </a:r>
          </a:p>
          <a:p>
            <a:pPr>
              <a:buFontTx/>
              <a:buAutoNum type="arabicParenR"/>
            </a:pPr>
            <a:r>
              <a:rPr lang="fr-FR" altLang="fr-US" dirty="0"/>
              <a:t> Présentez le document</a:t>
            </a:r>
          </a:p>
          <a:p>
            <a:pPr>
              <a:buFontTx/>
              <a:buAutoNum type="arabicParenR"/>
            </a:pPr>
            <a:r>
              <a:rPr lang="fr-FR" altLang="fr-US" dirty="0"/>
              <a:t> Proposez une description ordonnée et organisée du document</a:t>
            </a:r>
          </a:p>
          <a:p>
            <a:pPr>
              <a:buFontTx/>
              <a:buAutoNum type="arabicParenR"/>
            </a:pPr>
            <a:r>
              <a:rPr lang="fr-FR" altLang="fr-US" dirty="0"/>
              <a:t> Proposez une interprétation (analyse, explication) du document</a:t>
            </a:r>
          </a:p>
          <a:p>
            <a:pPr>
              <a:buFontTx/>
              <a:buAutoNum type="arabicParenR"/>
            </a:pPr>
            <a:r>
              <a:rPr lang="fr-FR" altLang="fr-US" dirty="0"/>
              <a:t> Qualifiez le document (type de paysages)</a:t>
            </a:r>
          </a:p>
          <a:p>
            <a:pPr>
              <a:buFontTx/>
              <a:buAutoNum type="arabicParenR"/>
            </a:pPr>
            <a:r>
              <a:rPr lang="fr-FR" altLang="fr-US" i="1" dirty="0"/>
              <a:t> Comparez-le à l’autre document de la même page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3E04D51D-0972-0141-B4B4-7C4B093D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US" dirty="0">
                <a:solidFill>
                  <a:srgbClr val="FFFF00"/>
                </a:solidFill>
              </a:rPr>
              <a:t>La typologie des paysages</a:t>
            </a:r>
          </a:p>
        </p:txBody>
      </p:sp>
      <p:sp>
        <p:nvSpPr>
          <p:cNvPr id="33795" name="Espace réservé du contenu 2">
            <a:extLst>
              <a:ext uri="{FF2B5EF4-FFF2-40B4-BE49-F238E27FC236}">
                <a16:creationId xmlns:a16="http://schemas.microsoft.com/office/drawing/2014/main" id="{B02E046D-0B4C-834E-9915-1DA9C43A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3434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US">
                <a:sym typeface="Wingdings" pitchFamily="2" charset="2"/>
              </a:rPr>
              <a:t>	 e</a:t>
            </a:r>
            <a:r>
              <a:rPr lang="fr-FR" altLang="fr-US"/>
              <a:t>ntrée par le </a:t>
            </a:r>
            <a:r>
              <a:rPr lang="fr-FR" altLang="fr-US">
                <a:solidFill>
                  <a:srgbClr val="CCFFCC"/>
                </a:solidFill>
              </a:rPr>
              <a:t>relief</a:t>
            </a:r>
            <a:r>
              <a:rPr lang="fr-FR" altLang="fr-US"/>
              <a:t> (C2)</a:t>
            </a:r>
          </a:p>
          <a:p>
            <a:pPr>
              <a:buFontTx/>
              <a:buNone/>
            </a:pPr>
            <a:r>
              <a:rPr lang="fr-FR" altLang="fr-US"/>
              <a:t>Plaine (plateau), montagne, littoral</a:t>
            </a:r>
          </a:p>
          <a:p>
            <a:pPr>
              <a:buFontTx/>
              <a:buNone/>
            </a:pPr>
            <a:r>
              <a:rPr lang="fr-FR" altLang="fr-US">
                <a:sym typeface="Wingdings" pitchFamily="2" charset="2"/>
              </a:rPr>
              <a:t>	 e</a:t>
            </a:r>
            <a:r>
              <a:rPr lang="fr-FR" altLang="fr-US"/>
              <a:t>ntrée par le </a:t>
            </a:r>
            <a:r>
              <a:rPr lang="fr-FR" altLang="fr-US">
                <a:solidFill>
                  <a:srgbClr val="CCFFCC"/>
                </a:solidFill>
              </a:rPr>
              <a:t>mode d</a:t>
            </a:r>
            <a:r>
              <a:rPr lang="ja-JP" altLang="fr-FR">
                <a:solidFill>
                  <a:srgbClr val="CCFFCC"/>
                </a:solidFill>
              </a:rPr>
              <a:t>’</a:t>
            </a:r>
            <a:r>
              <a:rPr lang="fr-FR" altLang="ja-JP">
                <a:solidFill>
                  <a:srgbClr val="CCFFCC"/>
                </a:solidFill>
              </a:rPr>
              <a:t>occupation</a:t>
            </a:r>
          </a:p>
          <a:p>
            <a:pPr>
              <a:buFontTx/>
              <a:buNone/>
            </a:pPr>
            <a:r>
              <a:rPr lang="fr-FR" altLang="fr-US"/>
              <a:t>Villes, campagnes (C2)</a:t>
            </a:r>
          </a:p>
          <a:p>
            <a:pPr>
              <a:buFontTx/>
              <a:buNone/>
            </a:pPr>
            <a:r>
              <a:rPr lang="fr-FR" altLang="fr-US">
                <a:sym typeface="Wingdings" pitchFamily="2" charset="2"/>
              </a:rPr>
              <a:t>	 e</a:t>
            </a:r>
            <a:r>
              <a:rPr lang="fr-FR" altLang="fr-US"/>
              <a:t>ntrée par </a:t>
            </a:r>
            <a:r>
              <a:rPr lang="fr-FR" altLang="fr-US">
                <a:solidFill>
                  <a:srgbClr val="CCFFCC"/>
                </a:solidFill>
              </a:rPr>
              <a:t>l</a:t>
            </a:r>
            <a:r>
              <a:rPr lang="ja-JP" altLang="fr-FR">
                <a:solidFill>
                  <a:srgbClr val="CCFFCC"/>
                </a:solidFill>
              </a:rPr>
              <a:t>’</a:t>
            </a:r>
            <a:r>
              <a:rPr lang="fr-FR" altLang="ja-JP">
                <a:solidFill>
                  <a:srgbClr val="CCFFCC"/>
                </a:solidFill>
              </a:rPr>
              <a:t>activité</a:t>
            </a:r>
            <a:r>
              <a:rPr lang="fr-FR" altLang="ja-JP"/>
              <a:t> (C3)</a:t>
            </a:r>
          </a:p>
          <a:p>
            <a:pPr>
              <a:buFontTx/>
              <a:buNone/>
            </a:pPr>
            <a:r>
              <a:rPr lang="fr-FR" altLang="fr-US"/>
              <a:t>Tourisme, industrie, agriculture, services (centre tertiaire, commerces)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579</Words>
  <Application>Microsoft Macintosh PowerPoint</Application>
  <PresentationFormat>Affichage à l'écran (4:3)</PresentationFormat>
  <Paragraphs>56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Times</vt:lpstr>
      <vt:lpstr>Times New Roman</vt:lpstr>
      <vt:lpstr>Nouvelle présentation</vt:lpstr>
      <vt:lpstr>Le paysage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 (dossier 6 documents)</vt:lpstr>
      <vt:lpstr>La typologie des paysages</vt:lpstr>
      <vt:lpstr>Présentation PowerPoint</vt:lpstr>
    </vt:vector>
  </TitlesOfParts>
  <Company>Jean-Louis Laubry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paysage à la carte</dc:title>
  <dc:creator>Jean-Louis Laubry</dc:creator>
  <cp:lastModifiedBy>Jean-Louis Laubry</cp:lastModifiedBy>
  <cp:revision>149</cp:revision>
  <dcterms:created xsi:type="dcterms:W3CDTF">2016-09-08T09:42:49Z</dcterms:created>
  <dcterms:modified xsi:type="dcterms:W3CDTF">2023-01-07T11:40:56Z</dcterms:modified>
</cp:coreProperties>
</file>