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91" r:id="rId2"/>
    <p:sldId id="290" r:id="rId3"/>
    <p:sldId id="292" r:id="rId4"/>
    <p:sldId id="293" r:id="rId5"/>
    <p:sldId id="294" r:id="rId6"/>
    <p:sldId id="295" r:id="rId7"/>
    <p:sldId id="297" r:id="rId8"/>
    <p:sldId id="289" r:id="rId9"/>
    <p:sldId id="298" r:id="rId10"/>
    <p:sldId id="299" r:id="rId11"/>
    <p:sldId id="301" r:id="rId12"/>
    <p:sldId id="302" r:id="rId13"/>
    <p:sldId id="300" r:id="rId14"/>
    <p:sldId id="259" r:id="rId15"/>
    <p:sldId id="261" r:id="rId16"/>
    <p:sldId id="271" r:id="rId17"/>
    <p:sldId id="270" r:id="rId18"/>
    <p:sldId id="272" r:id="rId19"/>
    <p:sldId id="311" r:id="rId20"/>
    <p:sldId id="283" r:id="rId21"/>
    <p:sldId id="284" r:id="rId22"/>
    <p:sldId id="281" r:id="rId23"/>
    <p:sldId id="282" r:id="rId24"/>
    <p:sldId id="286" r:id="rId25"/>
    <p:sldId id="287" r:id="rId26"/>
    <p:sldId id="288" r:id="rId27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0E330-7842-4A96-8137-9A644AD31319}" type="datetimeFigureOut">
              <a:rPr lang="fr-FR" smtClean="0"/>
              <a:pPr/>
              <a:t>02/09/2023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58926-1F77-4F8E-BA29-ABA77D7674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29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91D04-2410-0147-93CB-51938CE8277C}" type="datetimeFigureOut">
              <a:rPr lang="fr-FR" smtClean="0"/>
              <a:t>02/09/2023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0F083-A4E2-044F-9329-CF972322A7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27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0F083-A4E2-044F-9329-CF972322A75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952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02/09/2023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4939-4D00-6643-8E83-6848F136B6FF}" type="datetimeFigureOut">
              <a:rPr lang="fr-FR" smtClean="0"/>
              <a:pPr/>
              <a:t>02/09/2023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6E6AD-0DC3-D04A-86CC-7C82305A5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r-FR" dirty="0"/>
              <a:t>Se repérer dans le temps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72F4A9-A25F-3942-941F-FB5B6F1D6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>
                <a:solidFill>
                  <a:schemeClr val="tx1"/>
                </a:solidFill>
              </a:rPr>
              <a:t>UE11EC4 - TD1</a:t>
            </a:r>
          </a:p>
          <a:p>
            <a:r>
              <a:rPr lang="fr-FR" dirty="0">
                <a:solidFill>
                  <a:schemeClr val="tx1"/>
                </a:solidFill>
              </a:rPr>
              <a:t>Un outil : la frise chronologique</a:t>
            </a:r>
          </a:p>
        </p:txBody>
      </p:sp>
    </p:spTree>
    <p:extLst>
      <p:ext uri="{BB962C8B-B14F-4D97-AF65-F5344CB8AC3E}">
        <p14:creationId xmlns:p14="http://schemas.microsoft.com/office/powerpoint/2010/main" val="334812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2861DetailFriseChrono-100.jpg">
            <a:extLst>
              <a:ext uri="{FF2B5EF4-FFF2-40B4-BE49-F238E27FC236}">
                <a16:creationId xmlns:a16="http://schemas.microsoft.com/office/drawing/2014/main" id="{92D2CB77-7532-E44D-AB6B-CB2E6588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14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7810AB7-852F-4241-A280-0F8CBEC9A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721" y="244010"/>
            <a:ext cx="7018422" cy="35882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8F224E-841E-1445-84AC-B6B9A9125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209" y="4673600"/>
            <a:ext cx="4584700" cy="218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51B1860-537A-EA4D-8C21-4E50D3B44C7E}"/>
              </a:ext>
            </a:extLst>
          </p:cNvPr>
          <p:cNvSpPr txBox="1"/>
          <p:nvPr/>
        </p:nvSpPr>
        <p:spPr>
          <a:xfrm>
            <a:off x="226032" y="4921320"/>
            <a:ext cx="300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frise de séquence </a:t>
            </a:r>
          </a:p>
          <a:p>
            <a:r>
              <a:rPr lang="fr-FR" dirty="0"/>
              <a:t>(complétée pendant les séances de la séquence)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9D1BB5-F37D-534E-A771-81038044B04C}"/>
              </a:ext>
            </a:extLst>
          </p:cNvPr>
          <p:cNvSpPr txBox="1"/>
          <p:nvPr/>
        </p:nvSpPr>
        <p:spPr>
          <a:xfrm>
            <a:off x="390418" y="1047963"/>
            <a:ext cx="1417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frise à l’échelle d’une vie utilisée dans une séance</a:t>
            </a:r>
          </a:p>
        </p:txBody>
      </p:sp>
    </p:spTree>
    <p:extLst>
      <p:ext uri="{BB962C8B-B14F-4D97-AF65-F5344CB8AC3E}">
        <p14:creationId xmlns:p14="http://schemas.microsoft.com/office/powerpoint/2010/main" val="364062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834EED-4F52-9841-88A8-418E372503A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954" y="4094789"/>
            <a:ext cx="7798085" cy="2393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8A71C85-DEDF-6E4F-BEA8-BA6162D826C2}"/>
              </a:ext>
            </a:extLst>
          </p:cNvPr>
          <p:cNvSpPr txBox="1"/>
          <p:nvPr/>
        </p:nvSpPr>
        <p:spPr>
          <a:xfrm>
            <a:off x="2341431" y="6488668"/>
            <a:ext cx="491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La frise pour analyser : le temps de la République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AFFCFE-CF34-6449-B3A7-54C864BD5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293" y="0"/>
            <a:ext cx="6873411" cy="416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6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09F06F-5400-5846-8F68-2BC29218F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u="sng" dirty="0"/>
              <a:t>Le cas de la Préhistoire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Quand débute-t-elle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Quand se termine-t-elle ?</a:t>
            </a:r>
          </a:p>
        </p:txBody>
      </p:sp>
    </p:spTree>
    <p:extLst>
      <p:ext uri="{BB962C8B-B14F-4D97-AF65-F5344CB8AC3E}">
        <p14:creationId xmlns:p14="http://schemas.microsoft.com/office/powerpoint/2010/main" val="2312251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b="1" dirty="0"/>
              <a:t>Les premiers êtres humains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87637"/>
            <a:ext cx="6151562" cy="4364038"/>
          </a:xfrm>
          <a:prstGeom prst="rect">
            <a:avLst/>
          </a:prstGeom>
          <a:solidFill>
            <a:srgbClr val="FFFFFF"/>
          </a:solidFill>
          <a:ln w="63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Image 4" descr="CranePréhistNath2006CE2-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072" y="751097"/>
            <a:ext cx="4711700" cy="1841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477001" y="4517570"/>
            <a:ext cx="241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Attention à une vision linéaire de la succession des hominidés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454273" y="1909764"/>
            <a:ext cx="197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 millions d’années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6727C89-15B8-B849-A29B-9BB212834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b="1" dirty="0"/>
              <a:t>Les premiers êtres humains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8221" y="1112605"/>
            <a:ext cx="5132185" cy="3806487"/>
          </a:xfrm>
        </p:spPr>
        <p:txBody>
          <a:bodyPr/>
          <a:lstStyle/>
          <a:p>
            <a:pPr marL="514350" indent="-514350">
              <a:buNone/>
            </a:pPr>
            <a:r>
              <a:rPr lang="fr-FR" dirty="0"/>
              <a:t>« homo » (bipédie,</a:t>
            </a:r>
          </a:p>
          <a:p>
            <a:pPr marL="514350" indent="-514350">
              <a:buNone/>
            </a:pPr>
            <a:r>
              <a:rPr lang="fr-FR" dirty="0"/>
              <a:t>crâne, capacité vocale…)</a:t>
            </a:r>
          </a:p>
        </p:txBody>
      </p:sp>
      <p:pic>
        <p:nvPicPr>
          <p:cNvPr id="5" name="Image 4" descr="arbre4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257" y="871191"/>
            <a:ext cx="4753416" cy="598680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55438" y="4672433"/>
            <a:ext cx="291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généalogie qui demeure en grande partie inconnue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"/>
            <a:ext cx="7792079" cy="871190"/>
          </a:xfrm>
        </p:spPr>
        <p:txBody>
          <a:bodyPr>
            <a:normAutofit/>
          </a:bodyPr>
          <a:lstStyle/>
          <a:p>
            <a:r>
              <a:rPr lang="fr-FR" b="1" dirty="0"/>
              <a:t>Les premiers êtres humains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2381" y="1112605"/>
            <a:ext cx="5132185" cy="3806487"/>
          </a:xfrm>
        </p:spPr>
        <p:txBody>
          <a:bodyPr/>
          <a:lstStyle/>
          <a:p>
            <a:pPr marL="514350" indent="-514350">
              <a:buNone/>
            </a:pPr>
            <a:r>
              <a:rPr lang="fr-FR" u="sng" dirty="0"/>
              <a:t>Le peuplement en France</a:t>
            </a:r>
          </a:p>
        </p:txBody>
      </p:sp>
      <p:pic>
        <p:nvPicPr>
          <p:cNvPr id="6" name="Image 5" descr="FrisePaléoFrNath2006CE2-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56698"/>
            <a:ext cx="8157773" cy="21130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FrisPréhistANath2006CE2-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992"/>
            <a:ext cx="9144001" cy="1184275"/>
          </a:xfrm>
          <a:prstGeom prst="rect">
            <a:avLst/>
          </a:prstGeom>
        </p:spPr>
      </p:pic>
      <p:pic>
        <p:nvPicPr>
          <p:cNvPr id="6" name="Image 5" descr="FrisPréhistBNath2006CE2-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25" y="1163283"/>
            <a:ext cx="7343775" cy="1257300"/>
          </a:xfrm>
          <a:prstGeom prst="rect">
            <a:avLst/>
          </a:prstGeom>
        </p:spPr>
      </p:pic>
      <p:pic>
        <p:nvPicPr>
          <p:cNvPr id="8" name="Image 7" descr="CartePrehistFranceCE2Hat2009-1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012" y="2420582"/>
            <a:ext cx="3787215" cy="44374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ènNéolithNath2006CE2-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03" y="3684765"/>
            <a:ext cx="4274197" cy="3173235"/>
          </a:xfrm>
          <a:prstGeom prst="rect">
            <a:avLst/>
          </a:prstGeom>
        </p:spPr>
      </p:pic>
      <p:pic>
        <p:nvPicPr>
          <p:cNvPr id="4" name="Image 3" descr="ScènVieCroMaNath2006CE2-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1575"/>
            <a:ext cx="4869803" cy="2917276"/>
          </a:xfrm>
          <a:prstGeom prst="rect">
            <a:avLst/>
          </a:prstGeom>
        </p:spPr>
      </p:pic>
      <p:pic>
        <p:nvPicPr>
          <p:cNvPr id="5" name="Image 4" descr="FrisPréhistANath2006CE2-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1" cy="1184275"/>
          </a:xfrm>
          <a:prstGeom prst="rect">
            <a:avLst/>
          </a:prstGeom>
        </p:spPr>
      </p:pic>
      <p:pic>
        <p:nvPicPr>
          <p:cNvPr id="6" name="Image 5" descr="FrisPréhistBNath2006CE2-3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000" y="1184275"/>
            <a:ext cx="7343775" cy="12573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97384" y="5358851"/>
            <a:ext cx="3272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Images de reconstitution de la vie au Paléolithique et au Néolithique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E2B342-7E7A-C240-AFE5-BD06B901C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/>
              <a:t>Exercice (si temps)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DFDA88-AEA8-CA40-B40F-7A4BC80E7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3843"/>
            <a:ext cx="8229600" cy="5143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Analyse de double-pages de manuels (Hachette HG CM1 2016, Hatier Hist CM 2016)</a:t>
            </a:r>
          </a:p>
          <a:p>
            <a:pPr marL="514350" indent="-514350">
              <a:buAutoNum type="arabicParenR"/>
            </a:pPr>
            <a:r>
              <a:rPr lang="fr-FR" dirty="0"/>
              <a:t>Comment se présente la double-page (description formelle) ?</a:t>
            </a:r>
          </a:p>
          <a:p>
            <a:pPr marL="514350" indent="-514350">
              <a:buAutoNum type="arabicParenR"/>
            </a:pPr>
            <a:r>
              <a:rPr lang="fr-FR" dirty="0"/>
              <a:t>Comment « fonctionne »-t-elle ? (identification et analyse des choix didactiques)</a:t>
            </a:r>
          </a:p>
          <a:p>
            <a:pPr marL="514350" indent="-514350">
              <a:buAutoNum type="arabicParenR"/>
            </a:pPr>
            <a:r>
              <a:rPr lang="fr-FR" dirty="0"/>
              <a:t>Quelles sont les qualités et les faiblesses de la double-page</a:t>
            </a:r>
          </a:p>
        </p:txBody>
      </p:sp>
    </p:spTree>
    <p:extLst>
      <p:ext uri="{BB962C8B-B14F-4D97-AF65-F5344CB8AC3E}">
        <p14:creationId xmlns:p14="http://schemas.microsoft.com/office/powerpoint/2010/main" val="1676480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endule_2007__1_">
            <a:extLst>
              <a:ext uri="{FF2B5EF4-FFF2-40B4-BE49-F238E27FC236}">
                <a16:creationId xmlns:a16="http://schemas.microsoft.com/office/drawing/2014/main" id="{6F204649-4745-614C-895C-6A2146350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099390" cy="307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DSCF2564">
            <a:extLst>
              <a:ext uri="{FF2B5EF4-FFF2-40B4-BE49-F238E27FC236}">
                <a16:creationId xmlns:a16="http://schemas.microsoft.com/office/drawing/2014/main" id="{B3EE14C0-1F14-D649-83F4-7002FB62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90" y="0"/>
            <a:ext cx="378142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598047E-2F87-1E43-9AA6-3DC8FB00C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46" y="2576067"/>
            <a:ext cx="5708454" cy="428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73A457-8E65-074C-886F-2EAF29FEB239}"/>
              </a:ext>
            </a:extLst>
          </p:cNvPr>
          <p:cNvSpPr txBox="1"/>
          <p:nvPr/>
        </p:nvSpPr>
        <p:spPr>
          <a:xfrm>
            <a:off x="1315092" y="4623371"/>
            <a:ext cx="112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 cycle 1</a:t>
            </a:r>
          </a:p>
          <a:p>
            <a:r>
              <a:rPr lang="fr-FR" dirty="0"/>
              <a:t>(MS)</a:t>
            </a:r>
          </a:p>
        </p:txBody>
      </p:sp>
    </p:spTree>
    <p:extLst>
      <p:ext uri="{BB962C8B-B14F-4D97-AF65-F5344CB8AC3E}">
        <p14:creationId xmlns:p14="http://schemas.microsoft.com/office/powerpoint/2010/main" val="1213263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90560" y="0"/>
            <a:ext cx="258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Hatier, Histoire, CM, 2016</a:t>
            </a:r>
          </a:p>
        </p:txBody>
      </p:sp>
      <p:pic>
        <p:nvPicPr>
          <p:cNvPr id="3" name="Image 2" descr="PrehistCMHat2016_150_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30" y="463796"/>
            <a:ext cx="4597055" cy="6439456"/>
          </a:xfrm>
          <a:prstGeom prst="rect">
            <a:avLst/>
          </a:prstGeom>
        </p:spPr>
      </p:pic>
      <p:pic>
        <p:nvPicPr>
          <p:cNvPr id="4" name="Image 3" descr="PrehistCMHat2016_150_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640" y="369332"/>
            <a:ext cx="4528488" cy="64394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tCMHat2016_150_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0" y="104964"/>
            <a:ext cx="4697341" cy="6679563"/>
          </a:xfrm>
          <a:prstGeom prst="rect">
            <a:avLst/>
          </a:prstGeom>
        </p:spPr>
      </p:pic>
      <p:pic>
        <p:nvPicPr>
          <p:cNvPr id="3" name="Image 2" descr="PrehistCMHat2016_150_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321" y="73476"/>
            <a:ext cx="4357825" cy="661948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tCM1Nath2016_150_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95" y="262412"/>
            <a:ext cx="4577995" cy="6396165"/>
          </a:xfrm>
          <a:prstGeom prst="rect">
            <a:avLst/>
          </a:prstGeom>
        </p:spPr>
      </p:pic>
      <p:pic>
        <p:nvPicPr>
          <p:cNvPr id="3" name="Image 2" descr="PrehistCM1Nath2016_150_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23" y="220425"/>
            <a:ext cx="4626062" cy="645914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52688" y="-52480"/>
            <a:ext cx="256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Hachette, HG, CM1, 2016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tCM1Nath2016_150_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414"/>
            <a:ext cx="4608046" cy="6438149"/>
          </a:xfrm>
          <a:prstGeom prst="rect">
            <a:avLst/>
          </a:prstGeom>
        </p:spPr>
      </p:pic>
      <p:pic>
        <p:nvPicPr>
          <p:cNvPr id="3" name="Image 2" descr="PrehistCM1Nath2016_150_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551" y="262406"/>
            <a:ext cx="4558977" cy="640272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MagnardHistCM2017-120_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91" y="0"/>
            <a:ext cx="5568951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97159" y="5153668"/>
            <a:ext cx="2039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Magnard, CM, 2017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MagnardHistCM2017-120_008-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970"/>
            <a:ext cx="9144001" cy="542925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hisMagnardHistCM2017-120_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722" y="0"/>
            <a:ext cx="5553076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 descr="DSCN9793TroisPhotosPerso-100.jpg">
            <a:extLst>
              <a:ext uri="{FF2B5EF4-FFF2-40B4-BE49-F238E27FC236}">
                <a16:creationId xmlns:a16="http://schemas.microsoft.com/office/drawing/2014/main" id="{48B02E0F-2F2C-1946-A461-C0CB39666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7068" cy="387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3" descr="DSCN9802TriTroisPhotos.jpg">
            <a:extLst>
              <a:ext uri="{FF2B5EF4-FFF2-40B4-BE49-F238E27FC236}">
                <a16:creationId xmlns:a16="http://schemas.microsoft.com/office/drawing/2014/main" id="{44B13C67-899D-1349-901E-FFE403CC4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32" y="3071812"/>
            <a:ext cx="504706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212F80F-ACDA-DF4C-8752-C6A26858C384}"/>
              </a:ext>
            </a:extLst>
          </p:cNvPr>
          <p:cNvSpPr txBox="1"/>
          <p:nvPr/>
        </p:nvSpPr>
        <p:spPr>
          <a:xfrm>
            <a:off x="6154220" y="1068512"/>
            <a:ext cx="112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 cycle 2</a:t>
            </a:r>
          </a:p>
          <a:p>
            <a:r>
              <a:rPr lang="fr-FR" dirty="0"/>
              <a:t>(CP, CE1)</a:t>
            </a:r>
          </a:p>
        </p:txBody>
      </p:sp>
    </p:spTree>
    <p:extLst>
      <p:ext uri="{BB962C8B-B14F-4D97-AF65-F5344CB8AC3E}">
        <p14:creationId xmlns:p14="http://schemas.microsoft.com/office/powerpoint/2010/main" val="221672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 descr="DSCN9818RubanFin-100.jpg">
            <a:extLst>
              <a:ext uri="{FF2B5EF4-FFF2-40B4-BE49-F238E27FC236}">
                <a16:creationId xmlns:a16="http://schemas.microsoft.com/office/drawing/2014/main" id="{5FB6FD53-0B45-764C-8D40-2856C28CA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82" y="655834"/>
            <a:ext cx="70326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618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isonFrise4Gén-PCycle2-300">
            <a:extLst>
              <a:ext uri="{FF2B5EF4-FFF2-40B4-BE49-F238E27FC236}">
                <a16:creationId xmlns:a16="http://schemas.microsoft.com/office/drawing/2014/main" id="{2F12ABE0-B1B2-8E47-A9E5-753F0A87A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51" y="0"/>
            <a:ext cx="7006975" cy="686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226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UE2-EC4 FriseTempsCycle2">
            <a:extLst>
              <a:ext uri="{FF2B5EF4-FFF2-40B4-BE49-F238E27FC236}">
                <a16:creationId xmlns:a16="http://schemas.microsoft.com/office/drawing/2014/main" id="{D6006E62-BF8A-7B41-B8AB-637251709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3" y="2640787"/>
            <a:ext cx="8239874" cy="421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LoisonFriseXXe-PCycle2-200">
            <a:extLst>
              <a:ext uri="{FF2B5EF4-FFF2-40B4-BE49-F238E27FC236}">
                <a16:creationId xmlns:a16="http://schemas.microsoft.com/office/drawing/2014/main" id="{B5EAB372-52B2-334E-9CFF-C09298DC9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91540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162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686278-BF08-9141-A921-746CB91DA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7" y="1356189"/>
            <a:ext cx="9141071" cy="414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9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riseBMagnardHistCM2017-120_006TOTA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71"/>
            <a:ext cx="9144000" cy="59880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57593" y="6350243"/>
            <a:ext cx="6628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 aperçu des thèmes d’histoire en CM / périodisation traditionnelle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2865FriseChrono1-100.jpg">
            <a:extLst>
              <a:ext uri="{FF2B5EF4-FFF2-40B4-BE49-F238E27FC236}">
                <a16:creationId xmlns:a16="http://schemas.microsoft.com/office/drawing/2014/main" id="{750AC6B6-12EB-D646-A40D-1E7CE8457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411"/>
            <a:ext cx="9146565" cy="57896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893169-916E-1D41-83EC-8146342634BC}"/>
              </a:ext>
            </a:extLst>
          </p:cNvPr>
          <p:cNvSpPr txBox="1"/>
          <p:nvPr/>
        </p:nvSpPr>
        <p:spPr>
          <a:xfrm>
            <a:off x="3117787" y="6349589"/>
            <a:ext cx="290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frise de classe en cycle 3</a:t>
            </a:r>
          </a:p>
        </p:txBody>
      </p:sp>
    </p:spTree>
    <p:extLst>
      <p:ext uri="{BB962C8B-B14F-4D97-AF65-F5344CB8AC3E}">
        <p14:creationId xmlns:p14="http://schemas.microsoft.com/office/powerpoint/2010/main" val="34773972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224</Words>
  <Application>Microsoft Macintosh PowerPoint</Application>
  <PresentationFormat>Affichage à l'écran (4:3)</PresentationFormat>
  <Paragraphs>37</Paragraphs>
  <Slides>26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9" baseType="lpstr">
      <vt:lpstr>Arial</vt:lpstr>
      <vt:lpstr>Calibri</vt:lpstr>
      <vt:lpstr>Thème Office</vt:lpstr>
      <vt:lpstr>Se repérer dans le temps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premiers êtres humains</vt:lpstr>
      <vt:lpstr>Les premiers êtres humains</vt:lpstr>
      <vt:lpstr>Les premiers êtres humains</vt:lpstr>
      <vt:lpstr>Présentation PowerPoint</vt:lpstr>
      <vt:lpstr>Présentation PowerPoint</vt:lpstr>
      <vt:lpstr>Exercice (si temps)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Iufm Orléans-Tours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Préhistoire</dc:title>
  <dc:creator>Jean-Louis LAUBRY</dc:creator>
  <cp:lastModifiedBy>Laubry Jean-Louis</cp:lastModifiedBy>
  <cp:revision>76</cp:revision>
  <cp:lastPrinted>2017-09-04T10:56:21Z</cp:lastPrinted>
  <dcterms:created xsi:type="dcterms:W3CDTF">2020-09-06T15:52:41Z</dcterms:created>
  <dcterms:modified xsi:type="dcterms:W3CDTF">2023-09-02T16:27:50Z</dcterms:modified>
</cp:coreProperties>
</file>