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353" r:id="rId3"/>
    <p:sldId id="387" r:id="rId4"/>
    <p:sldId id="299" r:id="rId5"/>
    <p:sldId id="388" r:id="rId6"/>
    <p:sldId id="370" r:id="rId7"/>
    <p:sldId id="389" r:id="rId8"/>
    <p:sldId id="360" r:id="rId9"/>
    <p:sldId id="372" r:id="rId10"/>
    <p:sldId id="339" r:id="rId11"/>
    <p:sldId id="258" r:id="rId12"/>
    <p:sldId id="259" r:id="rId13"/>
    <p:sldId id="260" r:id="rId14"/>
    <p:sldId id="267" r:id="rId15"/>
    <p:sldId id="282" r:id="rId16"/>
    <p:sldId id="281" r:id="rId17"/>
    <p:sldId id="284" r:id="rId18"/>
    <p:sldId id="283" r:id="rId19"/>
    <p:sldId id="355" r:id="rId20"/>
    <p:sldId id="371" r:id="rId21"/>
    <p:sldId id="380" r:id="rId22"/>
    <p:sldId id="375" r:id="rId23"/>
    <p:sldId id="390" r:id="rId24"/>
    <p:sldId id="391" r:id="rId2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/>
    <p:restoredTop sz="94599"/>
  </p:normalViewPr>
  <p:slideViewPr>
    <p:cSldViewPr snapToGrid="0" snapToObjects="1">
      <p:cViewPr varScale="1">
        <p:scale>
          <a:sx n="101" d="100"/>
          <a:sy n="101" d="100"/>
        </p:scale>
        <p:origin x="2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D709-7694-4247-8799-382AEDA95DD5}" type="datetimeFigureOut">
              <a:rPr lang="fr-US" smtClean="0"/>
              <a:t>2/25/24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B8136-E769-CB48-9C95-3D5ECC2A56A3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43554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8136-E769-CB48-9C95-3D5ECC2A56A3}" type="slidenum">
              <a:rPr lang="fr-US" smtClean="0"/>
              <a:t>9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94371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DF7-2B54-EA48-87B2-03212E9BDA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ouvellerepublique.fr/indre/video-inauguration-et-visite-de-la-nouvelle-usine-barilla-harrys-a-montierchau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19199"/>
            <a:ext cx="8587946" cy="2381251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Produire / consommer </a:t>
            </a:r>
            <a:br>
              <a:rPr lang="fr-FR" b="1" dirty="0"/>
            </a:br>
            <a:r>
              <a:rPr lang="fr-FR" b="1" dirty="0"/>
              <a:t>(en France)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TD3</a:t>
            </a:r>
          </a:p>
          <a:p>
            <a:r>
              <a:rPr lang="fr-FR" dirty="0">
                <a:solidFill>
                  <a:schemeClr val="tx1"/>
                </a:solidFill>
              </a:rPr>
              <a:t>UE21EC4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notions en jeu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8686800" cy="61261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déterminées essentiellement à partir du texte des programmes et d’une réflexion personnelle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</a:rPr>
              <a:t>CONSOMMER </a:t>
            </a: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 CONSOMMATION/PRODUCTION</a:t>
            </a:r>
          </a:p>
          <a:p>
            <a:pPr marL="0" indent="0" algn="just">
              <a:buNone/>
            </a:pPr>
            <a:endParaRPr lang="fr-FR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BESOIN(S)</a:t>
            </a:r>
            <a:r>
              <a:rPr lang="fr-FR" dirty="0">
                <a:sym typeface="Wingdings" pitchFamily="2" charset="2"/>
              </a:rPr>
              <a:t>  </a:t>
            </a: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RESSOURCES</a:t>
            </a:r>
            <a:r>
              <a:rPr lang="fr-FR" dirty="0">
                <a:sym typeface="Wingdings" pitchFamily="2" charset="2"/>
              </a:rPr>
              <a:t> (renouvelables, non </a:t>
            </a:r>
            <a:r>
              <a:rPr lang="fr-FR" i="1" dirty="0">
                <a:sym typeface="Wingdings" pitchFamily="2" charset="2"/>
              </a:rPr>
              <a:t>renouvelables</a:t>
            </a:r>
            <a:r>
              <a:rPr lang="fr-FR" dirty="0">
                <a:sym typeface="Wingdings" pitchFamily="2" charset="2"/>
              </a:rPr>
              <a:t>) </a:t>
            </a:r>
            <a:r>
              <a:rPr lang="fr-FR" i="1" dirty="0">
                <a:sym typeface="Wingdings" pitchFamily="2" charset="2"/>
              </a:rPr>
              <a:t> </a:t>
            </a:r>
            <a:r>
              <a:rPr lang="fr-FR" b="1" i="1" dirty="0">
                <a:solidFill>
                  <a:srgbClr val="0432FF"/>
                </a:solidFill>
                <a:sym typeface="Wingdings" pitchFamily="2" charset="2"/>
              </a:rPr>
              <a:t>EMPREINTE</a:t>
            </a:r>
            <a:endParaRPr lang="fr-FR" b="1" dirty="0">
              <a:solidFill>
                <a:srgbClr val="0432FF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endParaRPr lang="fr-FR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ENERGIE</a:t>
            </a:r>
          </a:p>
          <a:p>
            <a:pPr marL="0" indent="0" algn="just">
              <a:buNone/>
            </a:pPr>
            <a:endParaRPr lang="fr-FR" b="1" dirty="0">
              <a:solidFill>
                <a:srgbClr val="0432FF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TRAJECTOIRE (DIMENSION SPATIALE)</a:t>
            </a:r>
            <a:endParaRPr lang="fr-FR" b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4926"/>
            <a:ext cx="9144000" cy="1436666"/>
          </a:xfrm>
        </p:spPr>
        <p:txBody>
          <a:bodyPr>
            <a:normAutofit/>
          </a:bodyPr>
          <a:lstStyle/>
          <a:p>
            <a:r>
              <a:rPr lang="fr-FR" b="1" dirty="0"/>
              <a:t>CONSOMMER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566" y="2058263"/>
            <a:ext cx="8229600" cy="2428394"/>
          </a:xfrm>
        </p:spPr>
        <p:txBody>
          <a:bodyPr>
            <a:normAutofit/>
          </a:bodyPr>
          <a:lstStyle/>
          <a:p>
            <a:pPr marL="11113" indent="-11113" algn="just">
              <a:buNone/>
            </a:pPr>
            <a:r>
              <a:rPr lang="fr-FR" b="1" dirty="0">
                <a:solidFill>
                  <a:srgbClr val="0000FF"/>
                </a:solidFill>
              </a:rPr>
              <a:t>Consommer</a:t>
            </a:r>
            <a:r>
              <a:rPr lang="fr-FR" dirty="0">
                <a:solidFill>
                  <a:srgbClr val="0000FF"/>
                </a:solidFill>
              </a:rPr>
              <a:t> : utiliser, amener une chose à perdre sa valeur économique par l’usage qu’on en fait pour la satisfaction de ses </a:t>
            </a:r>
            <a:r>
              <a:rPr lang="fr-FR" u="sng" dirty="0">
                <a:solidFill>
                  <a:srgbClr val="0000FF"/>
                </a:solidFill>
              </a:rPr>
              <a:t>besoins</a:t>
            </a:r>
            <a:r>
              <a:rPr lang="fr-FR" dirty="0">
                <a:solidFill>
                  <a:srgbClr val="0000FF"/>
                </a:solidFill>
              </a:rPr>
              <a:t> individuels ou collectifs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009908"/>
            <a:ext cx="8686801" cy="58480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Besoin</a:t>
            </a:r>
            <a:r>
              <a:rPr lang="fr-FR" dirty="0">
                <a:solidFill>
                  <a:srgbClr val="0000FF"/>
                </a:solidFill>
              </a:rPr>
              <a:t> : 	1) ce qui nécessaire à la vie</a:t>
            </a:r>
          </a:p>
          <a:p>
            <a:pPr algn="just">
              <a:buNone/>
            </a:pPr>
            <a:r>
              <a:rPr lang="fr-FR" dirty="0">
                <a:solidFill>
                  <a:srgbClr val="0000FF"/>
                </a:solidFill>
              </a:rPr>
              <a:t>					2) ce qui manque à quelqu’un pour le satisfaire </a:t>
            </a:r>
          </a:p>
          <a:p>
            <a:pPr>
              <a:buNone/>
            </a:pPr>
            <a:r>
              <a:rPr lang="fr-FR" u="sng" dirty="0"/>
              <a:t>4 types de besoins (autre typologie indicative)</a:t>
            </a:r>
          </a:p>
          <a:p>
            <a:pPr>
              <a:buFontTx/>
              <a:buChar char="-"/>
            </a:pPr>
            <a:r>
              <a:rPr lang="fr-FR" dirty="0"/>
              <a:t>besoins vitaux et fondamentaux (élémentaires)</a:t>
            </a:r>
          </a:p>
          <a:p>
            <a:pPr>
              <a:buFontTx/>
              <a:buChar char="-"/>
            </a:pPr>
            <a:r>
              <a:rPr lang="fr-FR" dirty="0"/>
              <a:t>besoins de confort (</a:t>
            </a:r>
            <a:r>
              <a:rPr lang="fr-FR" i="1" dirty="0"/>
              <a:t>voiture climatisée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besoins de distinction (</a:t>
            </a:r>
            <a:r>
              <a:rPr lang="fr-FR" i="1" dirty="0"/>
              <a:t>Ferrari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besoins immatériels et de sens (se promener ? activités associatives ?)</a:t>
            </a:r>
          </a:p>
          <a:p>
            <a:pPr marL="0" indent="0">
              <a:buNone/>
            </a:pPr>
            <a:r>
              <a:rPr lang="fr-FR" i="1" dirty="0">
                <a:sym typeface="Wingdings"/>
              </a:rPr>
              <a:t> </a:t>
            </a:r>
            <a:r>
              <a:rPr lang="fr-FR" dirty="0">
                <a:solidFill>
                  <a:srgbClr val="0432FF"/>
                </a:solidFill>
                <a:sym typeface="Wingdings"/>
              </a:rPr>
              <a:t>La satisfaction des </a:t>
            </a:r>
            <a:r>
              <a:rPr lang="fr-FR" u="sng" dirty="0">
                <a:solidFill>
                  <a:srgbClr val="0432FF"/>
                </a:solidFill>
                <a:sym typeface="Wingdings"/>
              </a:rPr>
              <a:t>besoins</a:t>
            </a:r>
            <a:r>
              <a:rPr lang="fr-FR" dirty="0">
                <a:solidFill>
                  <a:srgbClr val="0432FF"/>
                </a:solidFill>
                <a:sym typeface="Wingdings"/>
              </a:rPr>
              <a:t> repose en grande partie sur la présence de </a:t>
            </a:r>
            <a:r>
              <a:rPr lang="fr-FR" u="sng" dirty="0">
                <a:solidFill>
                  <a:srgbClr val="0432FF"/>
                </a:solidFill>
                <a:sym typeface="Wingdings"/>
              </a:rPr>
              <a:t>ressources</a:t>
            </a:r>
            <a:endParaRPr lang="fr-FR" u="sng" dirty="0">
              <a:solidFill>
                <a:srgbClr val="0432FF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BESOIN(S)</a:t>
            </a:r>
          </a:p>
        </p:txBody>
      </p:sp>
      <p:pic>
        <p:nvPicPr>
          <p:cNvPr id="2" name="Image 1" descr="PyramideMas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2" y="0"/>
            <a:ext cx="7206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95" y="1009908"/>
            <a:ext cx="8850406" cy="58480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>
                <a:solidFill>
                  <a:srgbClr val="0000FF"/>
                </a:solidFill>
              </a:rPr>
              <a:t>• RESSOURCES</a:t>
            </a:r>
          </a:p>
          <a:p>
            <a:pPr marL="514350" indent="-514350">
              <a:buAutoNum type="arabicPeriod"/>
            </a:pPr>
            <a:r>
              <a:rPr lang="fr-FR" dirty="0"/>
              <a:t>moyens matériels dont dispose un pays, un région, une collectivité, une personne</a:t>
            </a:r>
          </a:p>
          <a:p>
            <a:pPr marL="514350" indent="-514350">
              <a:buAutoNum type="arabicPeriod"/>
            </a:pPr>
            <a:r>
              <a:rPr lang="fr-FR" u="sng" dirty="0">
                <a:solidFill>
                  <a:srgbClr val="0000FF"/>
                </a:solidFill>
              </a:rPr>
              <a:t>ensemble constitué des éléments de la Terre et des diverses formes d’énergies reçues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(énergie solaire)</a:t>
            </a:r>
            <a:r>
              <a:rPr lang="fr-FR" u="sng" dirty="0"/>
              <a:t> </a:t>
            </a:r>
            <a:r>
              <a:rPr lang="fr-FR" u="sng" dirty="0">
                <a:solidFill>
                  <a:srgbClr val="0000FF"/>
                </a:solidFill>
              </a:rPr>
              <a:t>ou produites sans intervention de l’homme</a:t>
            </a:r>
            <a:r>
              <a:rPr lang="fr-FR" u="sng" dirty="0"/>
              <a:t> </a:t>
            </a:r>
            <a:r>
              <a:rPr lang="fr-FR" dirty="0"/>
              <a:t>(marées, vents)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• </a:t>
            </a:r>
            <a:r>
              <a:rPr lang="fr-FR" b="1" dirty="0">
                <a:solidFill>
                  <a:srgbClr val="0000FF"/>
                </a:solidFill>
              </a:rPr>
              <a:t>ENERGIE</a:t>
            </a:r>
            <a:r>
              <a:rPr lang="fr-FR" dirty="0"/>
              <a:t> : </a:t>
            </a:r>
            <a:r>
              <a:rPr lang="fr-FR" dirty="0">
                <a:solidFill>
                  <a:srgbClr val="0000FF"/>
                </a:solidFill>
              </a:rPr>
              <a:t>capacité à produire un travail </a:t>
            </a:r>
            <a:r>
              <a:rPr lang="fr-FR" dirty="0"/>
              <a:t>(suppose action, force, durée), </a:t>
            </a:r>
            <a:r>
              <a:rPr lang="fr-FR" dirty="0">
                <a:solidFill>
                  <a:srgbClr val="0000FF"/>
                </a:solidFill>
              </a:rPr>
              <a:t>ce qui permet d’agir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• </a:t>
            </a:r>
            <a:r>
              <a:rPr lang="fr-FR" b="1" dirty="0">
                <a:solidFill>
                  <a:srgbClr val="0000FF"/>
                </a:solidFill>
              </a:rPr>
              <a:t>EMPREINTE ECOLOGIQUE</a:t>
            </a:r>
            <a:r>
              <a:rPr lang="fr-FR" dirty="0">
                <a:solidFill>
                  <a:srgbClr val="0000FF"/>
                </a:solidFill>
              </a:rPr>
              <a:t> : </a:t>
            </a:r>
          </a:p>
          <a:p>
            <a:pPr marL="0" indent="0">
              <a:buNone/>
            </a:pPr>
            <a:r>
              <a:rPr lang="fr-FR" dirty="0"/>
              <a:t>1. marque laissée par la pression d’un corps sur une surface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2. pression que l’homme exerce sur son environnement </a:t>
            </a:r>
            <a:r>
              <a:rPr lang="fr-FR" dirty="0"/>
              <a:t>(production, consommation, biens, services, déchets)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RESSOURCE(S), ENERGIE, EMPREINTE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648" y="1143000"/>
            <a:ext cx="2289066" cy="554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 : l’“</a:t>
            </a:r>
            <a:r>
              <a:rPr lang="fr-FR" dirty="0">
                <a:solidFill>
                  <a:srgbClr val="0432FF"/>
                </a:solidFill>
              </a:rPr>
              <a:t>empreinte eau</a:t>
            </a:r>
            <a:r>
              <a:rPr lang="fr-FR" dirty="0"/>
              <a:t>“</a:t>
            </a:r>
          </a:p>
        </p:txBody>
      </p:sp>
      <p:pic>
        <p:nvPicPr>
          <p:cNvPr id="4" name="Image 3" descr="Empreinte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4" y="985808"/>
            <a:ext cx="6623286" cy="58721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1990E8-270E-BD46-B352-CC1C69F5A3A3}"/>
              </a:ext>
            </a:extLst>
          </p:cNvPr>
          <p:cNvSpPr txBox="1"/>
          <p:nvPr/>
        </p:nvSpPr>
        <p:spPr>
          <a:xfrm>
            <a:off x="-735106" y="1255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mpreinte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2" y="127000"/>
            <a:ext cx="54229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istogrammeDuthinConsommationEa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6" y="0"/>
            <a:ext cx="5452533" cy="3668249"/>
          </a:xfrm>
          <a:prstGeom prst="rect">
            <a:avLst/>
          </a:prstGeom>
        </p:spPr>
      </p:pic>
      <p:pic>
        <p:nvPicPr>
          <p:cNvPr id="3" name="Image 2" descr="SchemaConsommationEauFamille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082"/>
            <a:ext cx="5249333" cy="34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ceEcriteSchemaElectricite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20"/>
            <a:ext cx="9085992" cy="4464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A42816-E524-DE40-8EB0-2F50233F27F2}"/>
              </a:ext>
            </a:extLst>
          </p:cNvPr>
          <p:cNvSpPr txBox="1"/>
          <p:nvPr/>
        </p:nvSpPr>
        <p:spPr>
          <a:xfrm>
            <a:off x="6250486" y="4944070"/>
            <a:ext cx="3281820" cy="66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1. Quelle énergie consommée chez moi ou à l’école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2E6193-7F09-FD7C-C2AF-C0EBF16403EC}"/>
              </a:ext>
            </a:extLst>
          </p:cNvPr>
          <p:cNvSpPr txBox="1"/>
          <p:nvPr/>
        </p:nvSpPr>
        <p:spPr>
          <a:xfrm>
            <a:off x="0" y="5670580"/>
            <a:ext cx="672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2. D’où vient l’électricité consommée ? (production et distribution) </a:t>
            </a:r>
            <a:r>
              <a:rPr lang="fr-US" dirty="0">
                <a:sym typeface="Wingdings" pitchFamily="2" charset="2"/>
              </a:rPr>
              <a:t></a:t>
            </a:r>
            <a:endParaRPr lang="fr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59B3F1-4803-4E88-F8D1-2F4AB14224EE}"/>
              </a:ext>
            </a:extLst>
          </p:cNvPr>
          <p:cNvSpPr txBox="1"/>
          <p:nvPr/>
        </p:nvSpPr>
        <p:spPr>
          <a:xfrm>
            <a:off x="3632548" y="6300592"/>
            <a:ext cx="392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ym typeface="Wingdings" pitchFamily="2" charset="2"/>
              </a:rPr>
              <a:t> </a:t>
            </a:r>
            <a:r>
              <a:rPr lang="fr-US" dirty="0"/>
              <a:t>3. Quelle(s) énergie(s) pour demain ?</a:t>
            </a:r>
          </a:p>
        </p:txBody>
      </p:sp>
    </p:spTree>
    <p:extLst>
      <p:ext uri="{BB962C8B-B14F-4D97-AF65-F5344CB8AC3E}">
        <p14:creationId xmlns:p14="http://schemas.microsoft.com/office/powerpoint/2010/main" val="162048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raceEcriteSchemaBiscuitProducConsom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62" y="3217334"/>
            <a:ext cx="4698637" cy="3640666"/>
          </a:xfrm>
          <a:prstGeom prst="rect">
            <a:avLst/>
          </a:prstGeom>
        </p:spPr>
      </p:pic>
      <p:pic>
        <p:nvPicPr>
          <p:cNvPr id="4" name="Image 3" descr="CircuitYaourtProductConsommEauObjets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384800" cy="37008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4C80C9-7E36-1929-3390-84AB2C74AD32}"/>
              </a:ext>
            </a:extLst>
          </p:cNvPr>
          <p:cNvSpPr txBox="1"/>
          <p:nvPr/>
        </p:nvSpPr>
        <p:spPr>
          <a:xfrm>
            <a:off x="1027134" y="4356072"/>
            <a:ext cx="354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La mise en scène de la notion de trajectoire (de circuit, de parcours) à propos d’un produit alimentaire</a:t>
            </a:r>
          </a:p>
        </p:txBody>
      </p:sp>
    </p:spTree>
    <p:extLst>
      <p:ext uri="{BB962C8B-B14F-4D97-AF65-F5344CB8AC3E}">
        <p14:creationId xmlns:p14="http://schemas.microsoft.com/office/powerpoint/2010/main" val="411416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D) La construction d’une séance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1094014"/>
            <a:ext cx="9029700" cy="557831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1 </a:t>
            </a:r>
            <a:r>
              <a:rPr lang="fr-FR" b="1" dirty="0"/>
              <a:t>: </a:t>
            </a:r>
            <a:r>
              <a:rPr lang="fr-FR" dirty="0">
                <a:highlight>
                  <a:srgbClr val="FFFF00"/>
                </a:highlight>
              </a:rPr>
              <a:t>proposez un </a:t>
            </a:r>
            <a:r>
              <a:rPr lang="fr-FR" b="1" dirty="0">
                <a:highlight>
                  <a:srgbClr val="FFFF00"/>
                </a:highlight>
              </a:rPr>
              <a:t>scénario de séance</a:t>
            </a:r>
            <a:r>
              <a:rPr lang="fr-FR" dirty="0">
                <a:highlight>
                  <a:srgbClr val="FFFF00"/>
                </a:highlight>
              </a:rPr>
              <a:t> portant sur l’usine </a:t>
            </a:r>
            <a:r>
              <a:rPr lang="fr-FR" dirty="0" err="1">
                <a:highlight>
                  <a:srgbClr val="FFFF00"/>
                </a:highlight>
              </a:rPr>
              <a:t>Harrys</a:t>
            </a:r>
            <a:r>
              <a:rPr lang="fr-FR" dirty="0">
                <a:highlight>
                  <a:srgbClr val="FFFF00"/>
                </a:highlight>
              </a:rPr>
              <a:t>-Barilla de </a:t>
            </a:r>
            <a:r>
              <a:rPr lang="fr-FR" dirty="0" err="1">
                <a:highlight>
                  <a:srgbClr val="FFFF00"/>
                </a:highlight>
              </a:rPr>
              <a:t>Montierchaume</a:t>
            </a:r>
            <a:r>
              <a:rPr lang="fr-FR" dirty="0">
                <a:highlight>
                  <a:srgbClr val="FFFF00"/>
                </a:highlight>
              </a:rPr>
              <a:t> (dans le cadre de l’étude du thème de CM1 « Consommer en France » </a:t>
            </a:r>
            <a:r>
              <a:rPr lang="fr-FR" b="1" dirty="0">
                <a:highlight>
                  <a:srgbClr val="FFFF00"/>
                </a:highlight>
              </a:rPr>
              <a:t>en utilisant des documents variés</a:t>
            </a:r>
            <a:r>
              <a:rPr lang="fr-FR" dirty="0">
                <a:highlight>
                  <a:srgbClr val="FFFF00"/>
                </a:highlight>
              </a:rPr>
              <a:t>. Vous pouvez utiliser tout ou partie des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documents fournis </a:t>
            </a:r>
            <a:r>
              <a:rPr lang="fr-FR" dirty="0">
                <a:highlight>
                  <a:srgbClr val="FFFF00"/>
                </a:highlight>
              </a:rPr>
              <a:t>(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cf. feuille recto-verso</a:t>
            </a:r>
            <a:r>
              <a:rPr lang="fr-FR" dirty="0">
                <a:highlight>
                  <a:srgbClr val="FFFF00"/>
                </a:highlight>
              </a:rPr>
              <a:t>), voire d’autres.</a:t>
            </a:r>
            <a:endParaRPr lang="fr-US" dirty="0">
              <a:highlight>
                <a:srgbClr val="FFFF00"/>
              </a:highlight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2 </a:t>
            </a:r>
            <a:r>
              <a:rPr lang="fr-FR" b="1" dirty="0"/>
              <a:t>: </a:t>
            </a:r>
            <a:r>
              <a:rPr lang="fr-FR" dirty="0"/>
              <a:t>Proposez un </a:t>
            </a:r>
            <a:r>
              <a:rPr lang="fr-FR" b="1" dirty="0"/>
              <a:t>scénario de séance</a:t>
            </a:r>
            <a:r>
              <a:rPr lang="fr-FR" dirty="0"/>
              <a:t> portant sur l’usine </a:t>
            </a:r>
            <a:r>
              <a:rPr lang="fr-FR" dirty="0" err="1"/>
              <a:t>Harrys</a:t>
            </a:r>
            <a:r>
              <a:rPr lang="fr-FR" dirty="0"/>
              <a:t>-Barilla de </a:t>
            </a:r>
            <a:r>
              <a:rPr lang="fr-FR" dirty="0" err="1"/>
              <a:t>Montierchaume</a:t>
            </a:r>
            <a:r>
              <a:rPr lang="fr-FR" dirty="0"/>
              <a:t> (dans le cadre de l’étude du thème de CM1 « Consommer en France » </a:t>
            </a:r>
            <a:r>
              <a:rPr lang="fr-FR" b="1" dirty="0"/>
              <a:t>à partir de l’exploitation de tout ou partie de la vidéo journalistique</a:t>
            </a:r>
            <a:r>
              <a:rPr lang="fr-FR" dirty="0"/>
              <a:t> disponible sur Internet. Vous préciserez le questionnement proposé aux élèves et l’exploitation que vous en faites.</a:t>
            </a:r>
            <a:endParaRPr lang="fr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https://www.lanouvellerepublique.fr/indre/video-inauguration-et-visite-de-la-nouvelle-usine-barilla-harrys-a-montierchaume</a:t>
            </a:r>
            <a:endParaRPr lang="fr-US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3 </a:t>
            </a:r>
            <a:r>
              <a:rPr lang="fr-FR" b="1" dirty="0"/>
              <a:t>: </a:t>
            </a:r>
            <a:r>
              <a:rPr lang="fr-FR" dirty="0"/>
              <a:t> Présentez le </a:t>
            </a:r>
            <a:r>
              <a:rPr lang="fr-FR" b="1" dirty="0"/>
              <a:t>projet de séquence</a:t>
            </a:r>
            <a:r>
              <a:rPr lang="fr-FR" dirty="0"/>
              <a:t> puis proposez une </a:t>
            </a:r>
            <a:r>
              <a:rPr lang="fr-FR" b="1" dirty="0"/>
              <a:t>analyse distanciée</a:t>
            </a:r>
            <a:r>
              <a:rPr lang="fr-FR" dirty="0"/>
              <a:t> (points forts, éventuelles faiblesses) de cette séquence « satisfaire ses besoins en eau » réalisée en 2018 (</a:t>
            </a:r>
            <a:r>
              <a:rPr lang="fr-FR" dirty="0">
                <a:solidFill>
                  <a:srgbClr val="FF0000"/>
                </a:solidFill>
              </a:rPr>
              <a:t>cf. dossier fourni</a:t>
            </a:r>
            <a:r>
              <a:rPr lang="fr-FR" dirty="0"/>
              <a:t>)</a:t>
            </a:r>
            <a:r>
              <a:rPr lang="fr-US" sz="2800" dirty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ym typeface="Wingdings" pitchFamily="2" charset="2"/>
              </a:rPr>
              <a:t></a:t>
            </a:r>
            <a:r>
              <a:rPr lang="fr-FR" b="1" dirty="0"/>
              <a:t> Préparez une présentation numérique sous la forme d’un diaporama </a:t>
            </a:r>
            <a:endParaRPr lang="fr-FR" sz="28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731109"/>
              </p:ext>
            </p:extLst>
          </p:nvPr>
        </p:nvGraphicFramePr>
        <p:xfrm>
          <a:off x="609601" y="1619780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2008559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23/01/2024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(Espace en cycle 2)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Découvrir le(s) lieu(x) où j’habite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Habiter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Paysage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Carte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(Échelle)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25/01/2024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cartes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Scénario de séance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1/02/2024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Consommer/produire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Consommer (satisfaire ses besoins en eau, en aliments, en énergie)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Production</a:t>
                      </a:r>
                      <a:endParaRPr lang="fr-US" sz="1200" b="1" dirty="0">
                        <a:effectLst/>
                      </a:endParaRPr>
                    </a:p>
                    <a:p>
                      <a:r>
                        <a:rPr lang="fr-FR" sz="1200" b="1" dirty="0">
                          <a:effectLst/>
                        </a:rPr>
                        <a:t>Consommation</a:t>
                      </a:r>
                      <a:endParaRPr lang="fr-US" sz="1200" b="1" dirty="0">
                        <a:effectLst/>
                      </a:endParaRPr>
                    </a:p>
                    <a:p>
                      <a:r>
                        <a:rPr lang="fr-FR" sz="1200" b="1" dirty="0">
                          <a:effectLst/>
                        </a:rPr>
                        <a:t>Échelle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Étude d’un dossier documentaire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12/03/2024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Se déplacer 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Se déplacer en France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21/03/2024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28/03/2024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Fin matinée /début 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6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CB0EEF2-3513-F744-AC06-64FEE0AD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456" y="-33446"/>
            <a:ext cx="5110843" cy="6892606"/>
          </a:xfr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933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05805C-F98B-1A46-9745-192266B8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0"/>
            <a:ext cx="365853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B378E-571C-9D40-A270-A3621F3A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72" y="0"/>
            <a:ext cx="3227227" cy="4257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C5883-18B5-814E-8CBA-2931ED08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76150" cy="2457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477EC5-A0E7-DC4D-A1D6-365BDCF7F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7450"/>
            <a:ext cx="2466243" cy="4400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F92BF0-8279-7C43-ABC4-DCED4FDB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032" y="4123636"/>
            <a:ext cx="3227227" cy="2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61B65E-12AA-F64A-8250-C5237D89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86" y="-49093"/>
            <a:ext cx="5446214" cy="26044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E41088-F888-C340-A543-F6515D83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838"/>
            <a:ext cx="4730550" cy="324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05F861-8B01-1C46-AB4D-D1E7D901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59" y="3211567"/>
            <a:ext cx="5105341" cy="28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4B1C9C-5860-C3E8-315A-727E5E9D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264249" cy="29872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FE9AEB-CA09-27C1-74EF-95F992E62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249" y="1804386"/>
            <a:ext cx="2264249" cy="19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9DA1FA-52F8-23AA-7381-285E4859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75"/>
            <a:ext cx="9144000" cy="66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E03139-B7D2-6746-E77D-605FC941E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1602"/>
            <a:ext cx="9132387" cy="51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723868"/>
              </p:ext>
            </p:extLst>
          </p:nvPr>
        </p:nvGraphicFramePr>
        <p:xfrm>
          <a:off x="457200" y="1619779"/>
          <a:ext cx="8229601" cy="4866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905795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2046457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24/01/2024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(Espace en cycle 2)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Découvrir le(s) lieu(x) où j’habite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Habiter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Paysage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Carte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(Échelle)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6/02/2024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cartes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Scénario de séance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27/02/2024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Consommer/produire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 (satisfaire ses besoins en eau, en aliments, en énergie)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Production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Consommation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Échelle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Étude d’un dossier documentaire</a:t>
                      </a:r>
                    </a:p>
                    <a:p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Scénario de séance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11/03/2024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Se déplacer 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Se déplacer en France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15/03/2024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9 ou 16/03/2024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8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7330"/>
          </a:xfrm>
        </p:spPr>
        <p:txBody>
          <a:bodyPr>
            <a:normAutofit/>
          </a:bodyPr>
          <a:lstStyle/>
          <a:p>
            <a:r>
              <a:rPr lang="fr-FR" dirty="0"/>
              <a:t>Plan du TD3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7330"/>
            <a:ext cx="8686800" cy="598067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368"/>
              </a:spcBef>
              <a:buAutoNum type="alphaUcParenR"/>
            </a:pPr>
            <a:r>
              <a:rPr lang="fr-FR" b="1" dirty="0"/>
              <a:t>Retour TD2 : séance </a:t>
            </a:r>
            <a:r>
              <a:rPr lang="fr-FR" b="1" dirty="0">
                <a:sym typeface="Wingdings" pitchFamily="2" charset="2"/>
              </a:rPr>
              <a:t> </a:t>
            </a:r>
            <a:r>
              <a:rPr lang="fr-FR" b="1" dirty="0"/>
              <a:t>séquence « espaces urbains »/ »espace touristique »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B) Le thème (cycle 3) : consommer en France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C) Les notions en jeu dans le thème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	Consommer/produire (organigramme)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	Besoin(s) – ressource(s)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	Empreinte - énergie</a:t>
            </a:r>
          </a:p>
          <a:p>
            <a:pPr marL="0" indent="0" algn="just">
              <a:buNone/>
            </a:pPr>
            <a:r>
              <a:rPr lang="fr-FR" b="1" dirty="0"/>
              <a:t>D) </a:t>
            </a:r>
            <a:r>
              <a:rPr lang="fr-FR" b="1" dirty="0">
                <a:solidFill>
                  <a:srgbClr val="7030A0"/>
                </a:solidFill>
              </a:rPr>
              <a:t>EXO : projet de séance </a:t>
            </a:r>
            <a:r>
              <a:rPr lang="fr-FR" dirty="0"/>
              <a:t>à partir d’un dossier documentaire sur le pain de mie/d’une vidéo </a:t>
            </a:r>
          </a:p>
          <a:p>
            <a:pPr marL="0" indent="0" algn="just">
              <a:buNone/>
            </a:pPr>
            <a:r>
              <a:rPr lang="fr-FR" b="1" i="1" dirty="0"/>
              <a:t>E) </a:t>
            </a:r>
            <a:r>
              <a:rPr lang="fr-FR" i="1" dirty="0"/>
              <a:t>Examen d’un </a:t>
            </a:r>
            <a:r>
              <a:rPr lang="fr-FR" b="1" i="1" dirty="0"/>
              <a:t>projet de séquence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3C36C9-DB9C-7C93-2FDD-EB7AC7BB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08" y="0"/>
            <a:ext cx="508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387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39" y="638827"/>
            <a:ext cx="8888227" cy="62633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sz="2400" dirty="0"/>
              <a:t>La première séquence s’appuie sur une </a:t>
            </a:r>
            <a:r>
              <a:rPr lang="fr-FR" sz="2400" b="1" dirty="0"/>
              <a:t>analyse des pratiques spatiales “fonctionnelles” dans les espaces urbains</a:t>
            </a:r>
            <a:r>
              <a:rPr lang="fr-FR" sz="2400" dirty="0"/>
              <a:t> (se loger, travailler, se cultiver et avoir des loisirs) </a:t>
            </a:r>
            <a:r>
              <a:rPr lang="fr-FR" sz="2400" b="1" dirty="0"/>
              <a:t>à partir du vécu quotidien des élèves (et de leurs parents) </a:t>
            </a:r>
            <a:r>
              <a:rPr lang="fr-FR" sz="2400" dirty="0"/>
              <a:t>en correspondance avec les entrées thématiques. </a:t>
            </a:r>
            <a:endParaRPr lang="fr-US" sz="2400" dirty="0"/>
          </a:p>
          <a:p>
            <a:pPr marL="0" indent="0" algn="just">
              <a:buNone/>
            </a:pPr>
            <a:r>
              <a:rPr lang="fr-FR" sz="2400" b="1" dirty="0">
                <a:solidFill>
                  <a:srgbClr val="0432FF"/>
                </a:solidFill>
              </a:rPr>
              <a:t>PROPOSITION DE SEQUENCE : Habiter à Bourges, Habiter à Châteauroux</a:t>
            </a: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1</a:t>
            </a:r>
            <a:r>
              <a:rPr lang="fr-FR" sz="2400" dirty="0">
                <a:solidFill>
                  <a:srgbClr val="0432FF"/>
                </a:solidFill>
              </a:rPr>
              <a:t>  : </a:t>
            </a:r>
            <a:r>
              <a:rPr lang="fr-FR" sz="2400" b="1" dirty="0">
                <a:solidFill>
                  <a:srgbClr val="0432FF"/>
                </a:solidFill>
              </a:rPr>
              <a:t>les paysages liés à la ville (de Bourges, de Châteauroux)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(qu’est-ce qu’une ville ? Unité et diversité des paysages urbains : trois types) </a:t>
            </a: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n°2 </a:t>
            </a:r>
            <a:r>
              <a:rPr lang="fr-FR" sz="2400" dirty="0">
                <a:solidFill>
                  <a:srgbClr val="0432FF"/>
                </a:solidFill>
              </a:rPr>
              <a:t>: </a:t>
            </a:r>
            <a:r>
              <a:rPr lang="fr-FR" sz="2400" b="1" dirty="0">
                <a:solidFill>
                  <a:srgbClr val="0432FF"/>
                </a:solidFill>
              </a:rPr>
              <a:t>se loger en ville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Étude et localisation des logements en relation avec centre-ville, banlieue, village périurbain -&gt; localisation sur un SCHEMA GLOBAL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3</a:t>
            </a:r>
            <a:r>
              <a:rPr lang="fr-FR" sz="2400" dirty="0">
                <a:solidFill>
                  <a:srgbClr val="0432FF"/>
                </a:solidFill>
              </a:rPr>
              <a:t> : </a:t>
            </a:r>
            <a:r>
              <a:rPr lang="fr-FR" sz="2400" b="1" dirty="0">
                <a:solidFill>
                  <a:srgbClr val="0432FF"/>
                </a:solidFill>
              </a:rPr>
              <a:t>travailler en ville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(étude de trois témoignages fabriqués avec des profils différents et des déplacements de travail : commerce centre-ville ou zone commerciale, industrie avec usine, services d’une autre nature dans un bureau -&gt; localisation sur un SCHEMA GLOBAL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4</a:t>
            </a:r>
            <a:r>
              <a:rPr lang="fr-FR" sz="2400" dirty="0">
                <a:solidFill>
                  <a:srgbClr val="0432FF"/>
                </a:solidFill>
              </a:rPr>
              <a:t>  : </a:t>
            </a:r>
            <a:r>
              <a:rPr lang="fr-FR" sz="2400" b="1" dirty="0">
                <a:solidFill>
                  <a:srgbClr val="0432FF"/>
                </a:solidFill>
              </a:rPr>
              <a:t>avoir des loisirs en ville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(génération : enfants, parents, grands-parents) – transition avec séquence suivante (tourisme) -&gt; TYPOLOGIE des loisirs, analyse qualitative, localisation si possible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rgbClr val="7030A0"/>
                </a:solidFill>
              </a:rPr>
              <a:t>Chaque séance prend en compte les trois types d’espaces urbains (centre-ville, banlieue, couronne périurbaine) matérialisé sur le SCHEMA GLOBAL.</a:t>
            </a:r>
            <a:endParaRPr lang="fr-US" sz="24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037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6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0" y="874570"/>
            <a:ext cx="8752674" cy="58353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2000" dirty="0"/>
              <a:t>La 2ème séquence  concerne un </a:t>
            </a:r>
            <a:r>
              <a:rPr lang="fr-FR" sz="2000" b="1" dirty="0">
                <a:solidFill>
                  <a:srgbClr val="7030A0"/>
                </a:solidFill>
              </a:rPr>
              <a:t>espace touristique conçu comme un espace productif (organisé)</a:t>
            </a:r>
            <a:r>
              <a:rPr lang="fr-FR" sz="2000" b="1" dirty="0"/>
              <a:t>. Il faut choisir un cas précis.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Ex : Habiter la station touristique de la Grande Motte</a:t>
            </a:r>
            <a:endParaRPr lang="fr-US" sz="2000" dirty="0">
              <a:solidFill>
                <a:srgbClr val="0432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Les instructions officielles valorisent la </a:t>
            </a:r>
            <a:r>
              <a:rPr lang="fr-FR" sz="2000" b="1" dirty="0"/>
              <a:t>prise en compte des éléments suivants</a:t>
            </a:r>
            <a:r>
              <a:rPr lang="fr-FR" sz="2000" dirty="0"/>
              <a:t> :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l’entrée par les </a:t>
            </a:r>
            <a:r>
              <a:rPr lang="fr-FR" sz="2000" b="1" dirty="0"/>
              <a:t>paysages</a:t>
            </a:r>
            <a:r>
              <a:rPr lang="fr-FR" sz="2000" dirty="0"/>
              <a:t> (habitat)	- l’étude de </a:t>
            </a:r>
            <a:r>
              <a:rPr lang="fr-FR" sz="2000" b="1" dirty="0"/>
              <a:t>cas</a:t>
            </a:r>
            <a:r>
              <a:rPr lang="fr-FR" sz="2000" dirty="0"/>
              <a:t> (localisée à l’échelle du pays)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les </a:t>
            </a:r>
            <a:r>
              <a:rPr lang="fr-FR" sz="2000" b="1" dirty="0"/>
              <a:t>fonctions</a:t>
            </a:r>
            <a:r>
              <a:rPr lang="fr-FR" sz="2000" dirty="0"/>
              <a:t> et l’organisation		- l’utilisation d’outils de géolocalisation (</a:t>
            </a:r>
            <a:r>
              <a:rPr lang="fr-FR" sz="2000" b="1" dirty="0"/>
              <a:t>SIG</a:t>
            </a:r>
            <a:r>
              <a:rPr lang="fr-FR" sz="2000" dirty="0"/>
              <a:t>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la </a:t>
            </a:r>
            <a:r>
              <a:rPr lang="fr-FR" sz="2000" b="1" dirty="0"/>
              <a:t>production graphique </a:t>
            </a:r>
            <a:r>
              <a:rPr lang="fr-FR" sz="2000" dirty="0"/>
              <a:t>(croquis)	- la mise à jour des </a:t>
            </a:r>
            <a:r>
              <a:rPr lang="fr-FR" sz="2000" b="1" dirty="0"/>
              <a:t>pratiques</a:t>
            </a:r>
            <a:r>
              <a:rPr lang="fr-FR" sz="2000" dirty="0"/>
              <a:t> dans un lieu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des </a:t>
            </a:r>
            <a:r>
              <a:rPr lang="fr-FR" sz="2000" b="1" dirty="0"/>
              <a:t>documents divers </a:t>
            </a:r>
            <a:r>
              <a:rPr lang="fr-FR" sz="2000" dirty="0"/>
              <a:t>(paysages, témoignages, plans, brochures touristiques...)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b="1" u="sng" dirty="0">
                <a:sym typeface="Wingdings" pitchFamily="2" charset="2"/>
              </a:rPr>
              <a:t></a:t>
            </a:r>
            <a:r>
              <a:rPr lang="fr-FR" sz="2000" b="1" u="sng" dirty="0"/>
              <a:t> progression observée dans plusieurs manuels (</a:t>
            </a:r>
            <a:r>
              <a:rPr lang="fr-FR" sz="2000" b="1" u="sng" dirty="0">
                <a:solidFill>
                  <a:srgbClr val="7030A0"/>
                </a:solidFill>
              </a:rPr>
              <a:t>du subjectif-élève à l’objectif</a:t>
            </a:r>
            <a:r>
              <a:rPr lang="fr-FR" sz="2000" b="1" u="sng" dirty="0"/>
              <a:t>) :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0432FF"/>
                </a:solidFill>
              </a:rPr>
              <a:t>PROPOSITION DE SEQUENCE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n°1 : avoir des loisirs « à la Grande Motte » (littoral ou montagne)</a:t>
            </a:r>
            <a:endParaRPr lang="fr-US" sz="2000" dirty="0">
              <a:solidFill>
                <a:srgbClr val="0432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n°2 : se loger « à la Grande Motte »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n°3 : travailler « à la Grande Motte » (littoral et/ou montagne)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n°4 : préserver l’environnement dans un espace touristique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i="1" dirty="0">
                <a:solidFill>
                  <a:srgbClr val="0432FF"/>
                </a:solidFill>
              </a:rPr>
              <a:t>Séance n°5 : les autres formes de tourisme en France</a:t>
            </a:r>
            <a:r>
              <a:rPr lang="fr-FR" sz="2000" dirty="0">
                <a:solidFill>
                  <a:srgbClr val="0432FF"/>
                </a:solidFill>
              </a:rPr>
              <a:t> (non obligatoire dans le prog.)</a:t>
            </a:r>
            <a:endParaRPr lang="fr-US" sz="2000" i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215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"/>
            <a:ext cx="877824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B) Le thème (cycle 3) : consommer en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1" y="11684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493B92-31B5-B841-B249-658AF9A6D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64832"/>
              </p:ext>
            </p:extLst>
          </p:nvPr>
        </p:nvGraphicFramePr>
        <p:xfrm>
          <a:off x="457200" y="1741118"/>
          <a:ext cx="8229600" cy="47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0147">
                  <a:extLst>
                    <a:ext uri="{9D8B030D-6E8A-4147-A177-3AD203B41FA5}">
                      <a16:colId xmlns:a16="http://schemas.microsoft.com/office/drawing/2014/main" val="318936046"/>
                    </a:ext>
                  </a:extLst>
                </a:gridCol>
                <a:gridCol w="5189453">
                  <a:extLst>
                    <a:ext uri="{9D8B030D-6E8A-4147-A177-3AD203B41FA5}">
                      <a16:colId xmlns:a16="http://schemas.microsoft.com/office/drawing/2014/main" val="302921926"/>
                    </a:ext>
                  </a:extLst>
                </a:gridCol>
              </a:tblGrid>
              <a:tr h="3382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en-GB" sz="1600">
                          <a:effectLst/>
                        </a:rPr>
                        <a:t>Classe de CM1</a:t>
                      </a:r>
                      <a:endParaRPr lang="fr-US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00146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Repères de programmation</a:t>
                      </a:r>
                      <a:endParaRPr lang="fr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en-GB" sz="1600">
                          <a:effectLst/>
                        </a:rPr>
                        <a:t>Démarches et contenus d’enseignement</a:t>
                      </a:r>
                      <a:endParaRPr lang="fr-US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522862424"/>
                  </a:ext>
                </a:extLst>
              </a:tr>
              <a:tr h="41003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US" sz="1600" dirty="0">
                        <a:effectLst/>
                      </a:endParaRPr>
                    </a:p>
                    <a:p>
                      <a:pPr algn="ctr"/>
                      <a:r>
                        <a:rPr lang="en-GB" sz="1600" dirty="0" err="1">
                          <a:effectLst/>
                        </a:rPr>
                        <a:t>Thème</a:t>
                      </a:r>
                      <a:r>
                        <a:rPr lang="en-GB" sz="1600" dirty="0">
                          <a:effectLst/>
                        </a:rPr>
                        <a:t> 3</a:t>
                      </a:r>
                      <a:endParaRPr lang="fr-US" sz="1600" dirty="0">
                        <a:effectLst/>
                      </a:endParaRPr>
                    </a:p>
                    <a:p>
                      <a:pPr algn="ctr"/>
                      <a:r>
                        <a:rPr lang="en-GB" sz="1800" b="1" dirty="0" err="1">
                          <a:solidFill>
                            <a:srgbClr val="0432FF"/>
                          </a:solidFill>
                          <a:effectLst/>
                        </a:rPr>
                        <a:t>Consommer</a:t>
                      </a:r>
                      <a:r>
                        <a:rPr lang="en-GB" sz="1800" b="1" dirty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0432FF"/>
                          </a:solidFill>
                          <a:effectLst/>
                        </a:rPr>
                        <a:t>en</a:t>
                      </a:r>
                      <a:r>
                        <a:rPr lang="en-GB" sz="1800" b="1" dirty="0">
                          <a:solidFill>
                            <a:srgbClr val="0432FF"/>
                          </a:solidFill>
                          <a:effectLst/>
                        </a:rPr>
                        <a:t> France</a:t>
                      </a:r>
                    </a:p>
                    <a:p>
                      <a:pPr algn="ctr"/>
                      <a:endParaRPr lang="fr-US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US" sz="1600" dirty="0">
                          <a:effectLst/>
                        </a:rPr>
                        <a:t>• </a:t>
                      </a:r>
                      <a:r>
                        <a:rPr lang="fr-FR" sz="1600" b="1" dirty="0">
                          <a:effectLst/>
                        </a:rPr>
                        <a:t>Satisfaire les besoins en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énergie</a:t>
                      </a:r>
                      <a:r>
                        <a:rPr lang="fr-FR" sz="1600" b="1" dirty="0">
                          <a:effectLst/>
                        </a:rPr>
                        <a:t>, en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eau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.</a:t>
                      </a:r>
                      <a:endParaRPr lang="fr-US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US" sz="1600" dirty="0">
                          <a:effectLst/>
                        </a:rPr>
                        <a:t>• </a:t>
                      </a:r>
                      <a:r>
                        <a:rPr lang="en-GB" sz="1600" b="1" dirty="0" err="1">
                          <a:effectLst/>
                        </a:rPr>
                        <a:t>Satisfaire</a:t>
                      </a:r>
                      <a:r>
                        <a:rPr lang="en-GB" sz="1600" b="1" dirty="0">
                          <a:effectLst/>
                        </a:rPr>
                        <a:t> les </a:t>
                      </a:r>
                      <a:r>
                        <a:rPr lang="en-GB" sz="1600" b="1" dirty="0" err="1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en-GB" sz="1600" b="1" dirty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432FF"/>
                          </a:solidFill>
                          <a:effectLst/>
                        </a:rPr>
                        <a:t>alimentaires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fr-US" sz="1600" dirty="0">
                        <a:effectLst/>
                      </a:endParaRPr>
                    </a:p>
                    <a:p>
                      <a:pPr algn="ctr">
                        <a:tabLst>
                          <a:tab pos="453136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Consommer</a:t>
                      </a:r>
                      <a:r>
                        <a:rPr lang="fr-FR" sz="1600" dirty="0">
                          <a:effectLst/>
                        </a:rPr>
                        <a:t> renvoie à un autre 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acte quotidien accompli dans le lieu habité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afin de satisfaire des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fr-FR" sz="1600" dirty="0">
                          <a:effectLst/>
                        </a:rPr>
                        <a:t> individuels et collectifs. L’étude permet d’envisager d’autres usages de ce lieu, d’en continuer </a:t>
                      </a:r>
                      <a:r>
                        <a:rPr lang="fr-FR" sz="1600" b="1" dirty="0">
                          <a:effectLst/>
                        </a:rPr>
                        <a:t>l’exploration des fonctions et des réseaux </a:t>
                      </a:r>
                      <a:r>
                        <a:rPr lang="fr-FR" sz="1600" dirty="0">
                          <a:effectLst/>
                        </a:rPr>
                        <a:t>et de faire intervenir </a:t>
                      </a:r>
                      <a:r>
                        <a:rPr lang="fr-FR" sz="1600" b="1" dirty="0">
                          <a:effectLst/>
                        </a:rPr>
                        <a:t>d’autres acteurs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  <a:endParaRPr lang="fr-U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Satisfaire les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fr-FR" sz="1600" dirty="0">
                          <a:effectLst/>
                        </a:rPr>
                        <a:t> en énergie, en eau et en produits alimentaires soulève des </a:t>
                      </a:r>
                      <a:r>
                        <a:rPr lang="fr-FR" sz="1600" b="1" dirty="0">
                          <a:effectLst/>
                        </a:rPr>
                        <a:t>problèmes géographiques liés à la question des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ressources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et de leur gestion :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production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, approvisionnement, distribution, exploitation sont envisagés à partir de cas simples </a:t>
                      </a:r>
                      <a:r>
                        <a:rPr lang="fr-FR" sz="1600" dirty="0">
                          <a:effectLst/>
                        </a:rPr>
                        <a:t>qui permettent de repérer la géographie souvent complexe de la 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trajectoire</a:t>
                      </a:r>
                      <a:r>
                        <a:rPr lang="fr-FR" sz="1600" b="1" dirty="0">
                          <a:effectLst/>
                        </a:rPr>
                        <a:t> d’un produit </a:t>
                      </a:r>
                      <a:r>
                        <a:rPr lang="fr-FR" sz="1600" dirty="0">
                          <a:effectLst/>
                        </a:rPr>
                        <a:t>lorsqu’il arrive chez le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consommateur.</a:t>
                      </a:r>
                      <a:r>
                        <a:rPr lang="fr-FR" sz="1600" dirty="0">
                          <a:effectLst/>
                        </a:rPr>
                        <a:t> Les deux sous-thèmes sont l’occasion, à partir d’</a:t>
                      </a:r>
                      <a:r>
                        <a:rPr lang="fr-FR" sz="1600" b="1" dirty="0">
                          <a:effectLst/>
                        </a:rPr>
                        <a:t>études de cas</a:t>
                      </a:r>
                      <a:r>
                        <a:rPr lang="fr-FR" sz="1600" dirty="0">
                          <a:effectLst/>
                        </a:rPr>
                        <a:t>, d’aborder des enjeux liés au </a:t>
                      </a: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</a:rPr>
                        <a:t>développement durable des territoires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US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41473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0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93826C-4629-A94E-9B58-31E406270152}"/>
              </a:ext>
            </a:extLst>
          </p:cNvPr>
          <p:cNvSpPr txBox="1"/>
          <p:nvPr/>
        </p:nvSpPr>
        <p:spPr>
          <a:xfrm>
            <a:off x="743162" y="26129"/>
            <a:ext cx="7919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Quels contenus concernés ? Quel champ lexical mobilisé ? Quels enjeux soulevés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2F1A4C-FB9A-4549-9AE9-BD60BFF51AA3}"/>
              </a:ext>
            </a:extLst>
          </p:cNvPr>
          <p:cNvSpPr txBox="1"/>
          <p:nvPr/>
        </p:nvSpPr>
        <p:spPr>
          <a:xfrm>
            <a:off x="3077604" y="2700470"/>
            <a:ext cx="2654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CONSOMMER EN FRANCE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AD7D9A3-57AB-AC4F-B773-EF77A717D91B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527998" y="1974377"/>
            <a:ext cx="982857" cy="715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23FA0F0-D470-494D-B7A6-FB756F96D3B0}"/>
              </a:ext>
            </a:extLst>
          </p:cNvPr>
          <p:cNvSpPr txBox="1"/>
          <p:nvPr/>
        </p:nvSpPr>
        <p:spPr>
          <a:xfrm>
            <a:off x="5503487" y="164066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Qui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3E0CDC-5466-8B4C-96B0-0F3807084720}"/>
              </a:ext>
            </a:extLst>
          </p:cNvPr>
          <p:cNvSpPr/>
          <p:nvPr/>
        </p:nvSpPr>
        <p:spPr>
          <a:xfrm>
            <a:off x="5409483" y="152783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EFB484-3374-EC4D-932D-7D641AE57077}"/>
              </a:ext>
            </a:extLst>
          </p:cNvPr>
          <p:cNvCxnSpPr>
            <a:cxnSpLocks/>
          </p:cNvCxnSpPr>
          <p:nvPr/>
        </p:nvCxnSpPr>
        <p:spPr>
          <a:xfrm>
            <a:off x="5672928" y="2912252"/>
            <a:ext cx="2184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E2980-9366-544C-A934-25E11123EE2F}"/>
              </a:ext>
            </a:extLst>
          </p:cNvPr>
          <p:cNvSpPr txBox="1"/>
          <p:nvPr/>
        </p:nvSpPr>
        <p:spPr>
          <a:xfrm>
            <a:off x="5901130" y="2754959"/>
            <a:ext cx="101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Avec quoi 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BF1493-B1D5-FE4C-BBAE-3DD2293894E0}"/>
              </a:ext>
            </a:extLst>
          </p:cNvPr>
          <p:cNvSpPr/>
          <p:nvPr/>
        </p:nvSpPr>
        <p:spPr>
          <a:xfrm>
            <a:off x="5888777" y="2642129"/>
            <a:ext cx="982924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0EC798-C743-E544-A924-45A9D7888A45}"/>
              </a:ext>
            </a:extLst>
          </p:cNvPr>
          <p:cNvCxnSpPr>
            <a:cxnSpLocks/>
          </p:cNvCxnSpPr>
          <p:nvPr/>
        </p:nvCxnSpPr>
        <p:spPr>
          <a:xfrm flipH="1">
            <a:off x="2831715" y="2885136"/>
            <a:ext cx="2458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3E818BB-6F5F-DB4A-B41F-352347DCF7A6}"/>
              </a:ext>
            </a:extLst>
          </p:cNvPr>
          <p:cNvSpPr txBox="1"/>
          <p:nvPr/>
        </p:nvSpPr>
        <p:spPr>
          <a:xfrm>
            <a:off x="2235287" y="2736388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Quoi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3952533-AA01-4B44-BE7B-14B47F38A181}"/>
              </a:ext>
            </a:extLst>
          </p:cNvPr>
          <p:cNvSpPr/>
          <p:nvPr/>
        </p:nvSpPr>
        <p:spPr>
          <a:xfrm>
            <a:off x="2166921" y="2623558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9C0D54-361A-6944-8EC9-4036531311CE}"/>
              </a:ext>
            </a:extLst>
          </p:cNvPr>
          <p:cNvSpPr txBox="1"/>
          <p:nvPr/>
        </p:nvSpPr>
        <p:spPr>
          <a:xfrm>
            <a:off x="3345054" y="394603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Où 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AC87F4-A153-0944-835D-AE0051F0B9AD}"/>
              </a:ext>
            </a:extLst>
          </p:cNvPr>
          <p:cNvSpPr/>
          <p:nvPr/>
        </p:nvSpPr>
        <p:spPr>
          <a:xfrm>
            <a:off x="3251050" y="383320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CF8933-ED2F-604D-840C-686887B9C0EA}"/>
              </a:ext>
            </a:extLst>
          </p:cNvPr>
          <p:cNvCxnSpPr>
            <a:cxnSpLocks/>
          </p:cNvCxnSpPr>
          <p:nvPr/>
        </p:nvCxnSpPr>
        <p:spPr>
          <a:xfrm>
            <a:off x="4552688" y="3069802"/>
            <a:ext cx="856795" cy="888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F91D44-505C-864E-874A-5B18F14C20D6}"/>
              </a:ext>
            </a:extLst>
          </p:cNvPr>
          <p:cNvCxnSpPr>
            <a:cxnSpLocks/>
          </p:cNvCxnSpPr>
          <p:nvPr/>
        </p:nvCxnSpPr>
        <p:spPr>
          <a:xfrm flipH="1">
            <a:off x="3761768" y="3069802"/>
            <a:ext cx="741918" cy="803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173D24F-AC3D-3B44-B45F-9AE48E7461B7}"/>
              </a:ext>
            </a:extLst>
          </p:cNvPr>
          <p:cNvSpPr txBox="1"/>
          <p:nvPr/>
        </p:nvSpPr>
        <p:spPr>
          <a:xfrm>
            <a:off x="5210143" y="4036827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Pourquoi ?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7086F4-3566-AD44-98FD-4A2D8B774630}"/>
              </a:ext>
            </a:extLst>
          </p:cNvPr>
          <p:cNvSpPr/>
          <p:nvPr/>
        </p:nvSpPr>
        <p:spPr>
          <a:xfrm>
            <a:off x="5116139" y="3923997"/>
            <a:ext cx="1113578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497A54C-9906-3A43-8717-5D8264E5A3A1}"/>
              </a:ext>
            </a:extLst>
          </p:cNvPr>
          <p:cNvCxnSpPr>
            <a:cxnSpLocks/>
          </p:cNvCxnSpPr>
          <p:nvPr/>
        </p:nvCxnSpPr>
        <p:spPr>
          <a:xfrm flipH="1" flipV="1">
            <a:off x="3469588" y="1982478"/>
            <a:ext cx="1058410" cy="725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E64495F-1ED6-7442-B9A3-CBD69D5B33F1}"/>
              </a:ext>
            </a:extLst>
          </p:cNvPr>
          <p:cNvSpPr txBox="1"/>
          <p:nvPr/>
        </p:nvSpPr>
        <p:spPr>
          <a:xfrm>
            <a:off x="1008793" y="2688071"/>
            <a:ext cx="135331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Des richesses</a:t>
            </a:r>
          </a:p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(biens, services)</a:t>
            </a:r>
          </a:p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= valeurs)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D866367-2E33-504F-9700-C4E7B7CBB3A5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610584" y="2884493"/>
            <a:ext cx="440785" cy="4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39D562A-AC2D-F149-ADC2-F2B57661F860}"/>
              </a:ext>
            </a:extLst>
          </p:cNvPr>
          <p:cNvSpPr txBox="1"/>
          <p:nvPr/>
        </p:nvSpPr>
        <p:spPr>
          <a:xfrm>
            <a:off x="116987" y="2734654"/>
            <a:ext cx="4935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EAU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8DE18F1-2AAE-B84E-BCFE-56D607C089F7}"/>
              </a:ext>
            </a:extLst>
          </p:cNvPr>
          <p:cNvSpPr txBox="1"/>
          <p:nvPr/>
        </p:nvSpPr>
        <p:spPr>
          <a:xfrm>
            <a:off x="116987" y="1700784"/>
            <a:ext cx="8292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ENERGIE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41468DA-0EC3-5146-8CC2-E6F5957710F9}"/>
              </a:ext>
            </a:extLst>
          </p:cNvPr>
          <p:cNvSpPr txBox="1"/>
          <p:nvPr/>
        </p:nvSpPr>
        <p:spPr>
          <a:xfrm>
            <a:off x="116987" y="3768524"/>
            <a:ext cx="9532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ALIMENTS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8BBC568-30F7-E745-9B3F-BCCB7449197F}"/>
              </a:ext>
            </a:extLst>
          </p:cNvPr>
          <p:cNvCxnSpPr>
            <a:cxnSpLocks/>
          </p:cNvCxnSpPr>
          <p:nvPr/>
        </p:nvCxnSpPr>
        <p:spPr>
          <a:xfrm flipH="1" flipV="1">
            <a:off x="890509" y="2016661"/>
            <a:ext cx="143768" cy="875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A8D7A61-6D84-C84F-975C-7AC56E08CCA7}"/>
              </a:ext>
            </a:extLst>
          </p:cNvPr>
          <p:cNvCxnSpPr>
            <a:cxnSpLocks/>
          </p:cNvCxnSpPr>
          <p:nvPr/>
        </p:nvCxnSpPr>
        <p:spPr>
          <a:xfrm flipH="1">
            <a:off x="723949" y="2912157"/>
            <a:ext cx="318329" cy="859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2A2F0DA-ADB0-0C46-AE34-EC8D96B4EFED}"/>
              </a:ext>
            </a:extLst>
          </p:cNvPr>
          <p:cNvCxnSpPr>
            <a:endCxn id="41" idx="0"/>
          </p:cNvCxnSpPr>
          <p:nvPr/>
        </p:nvCxnSpPr>
        <p:spPr>
          <a:xfrm>
            <a:off x="360836" y="2008561"/>
            <a:ext cx="295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0592A53-CADB-F943-9149-37975BF5F627}"/>
              </a:ext>
            </a:extLst>
          </p:cNvPr>
          <p:cNvCxnSpPr/>
          <p:nvPr/>
        </p:nvCxnSpPr>
        <p:spPr>
          <a:xfrm>
            <a:off x="360836" y="3027372"/>
            <a:ext cx="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BB9EFB3F-857B-E947-8703-B22144E3D101}"/>
              </a:ext>
            </a:extLst>
          </p:cNvPr>
          <p:cNvSpPr txBox="1"/>
          <p:nvPr/>
        </p:nvSpPr>
        <p:spPr>
          <a:xfrm>
            <a:off x="153406" y="536714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Typologie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6659559-AD40-1A4A-94F0-2BE03FFD6401}"/>
              </a:ext>
            </a:extLst>
          </p:cNvPr>
          <p:cNvSpPr txBox="1"/>
          <p:nvPr/>
        </p:nvSpPr>
        <p:spPr>
          <a:xfrm>
            <a:off x="2993282" y="158643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action ?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AD3907B-0036-744B-A0E0-00E9B6F25BD8}"/>
              </a:ext>
            </a:extLst>
          </p:cNvPr>
          <p:cNvSpPr/>
          <p:nvPr/>
        </p:nvSpPr>
        <p:spPr>
          <a:xfrm>
            <a:off x="2984738" y="1473602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2978320C-025A-CA46-A871-EF4128AED81A}"/>
              </a:ext>
            </a:extLst>
          </p:cNvPr>
          <p:cNvCxnSpPr>
            <a:cxnSpLocks/>
          </p:cNvCxnSpPr>
          <p:nvPr/>
        </p:nvCxnSpPr>
        <p:spPr>
          <a:xfrm flipH="1" flipV="1">
            <a:off x="2059225" y="1171020"/>
            <a:ext cx="1018379" cy="408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50E4815F-7081-1F4C-A4D2-50DB5ABAA0FF}"/>
              </a:ext>
            </a:extLst>
          </p:cNvPr>
          <p:cNvSpPr txBox="1"/>
          <p:nvPr/>
        </p:nvSpPr>
        <p:spPr>
          <a:xfrm>
            <a:off x="1333979" y="52816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9F33587-5F5F-054B-83AF-7F73F0FAD2B1}"/>
              </a:ext>
            </a:extLst>
          </p:cNvPr>
          <p:cNvSpPr txBox="1"/>
          <p:nvPr/>
        </p:nvSpPr>
        <p:spPr>
          <a:xfrm>
            <a:off x="897267" y="882240"/>
            <a:ext cx="14786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CONSOMMATION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4D6A12D-F6D3-DA40-8BFB-124EE454A1CA}"/>
              </a:ext>
            </a:extLst>
          </p:cNvPr>
          <p:cNvSpPr txBox="1"/>
          <p:nvPr/>
        </p:nvSpPr>
        <p:spPr>
          <a:xfrm>
            <a:off x="906368" y="4904535"/>
            <a:ext cx="11825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PRODUCTION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6CD3E488-BBD5-C945-9161-6F46C47362B5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1636605" y="1190017"/>
            <a:ext cx="17333" cy="1452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A3563EB-A18B-4E48-9AAB-ACB0A023C524}"/>
              </a:ext>
            </a:extLst>
          </p:cNvPr>
          <p:cNvCxnSpPr/>
          <p:nvPr/>
        </p:nvCxnSpPr>
        <p:spPr>
          <a:xfrm flipH="1">
            <a:off x="1616014" y="3313088"/>
            <a:ext cx="1" cy="1591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60541410-DDE0-3648-931E-51C380085A50}"/>
              </a:ext>
            </a:extLst>
          </p:cNvPr>
          <p:cNvSpPr txBox="1"/>
          <p:nvPr/>
        </p:nvSpPr>
        <p:spPr>
          <a:xfrm>
            <a:off x="1008793" y="5401946"/>
            <a:ext cx="1019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ECONOMIE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91BCA96-EBE5-A544-9DB8-270A8BFB5CE6}"/>
              </a:ext>
            </a:extLst>
          </p:cNvPr>
          <p:cNvSpPr txBox="1"/>
          <p:nvPr/>
        </p:nvSpPr>
        <p:spPr>
          <a:xfrm>
            <a:off x="6642704" y="2115158"/>
            <a:ext cx="131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pouvoir d’achat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8F26280-CCF8-DF4E-A958-23EA160363F8}"/>
              </a:ext>
            </a:extLst>
          </p:cNvPr>
          <p:cNvCxnSpPr>
            <a:cxnSpLocks/>
          </p:cNvCxnSpPr>
          <p:nvPr/>
        </p:nvCxnSpPr>
        <p:spPr>
          <a:xfrm flipV="1">
            <a:off x="6101693" y="1169152"/>
            <a:ext cx="1196415" cy="471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CE68ECE9-AE05-F64C-B50B-09D83B1C3EAC}"/>
              </a:ext>
            </a:extLst>
          </p:cNvPr>
          <p:cNvSpPr txBox="1"/>
          <p:nvPr/>
        </p:nvSpPr>
        <p:spPr>
          <a:xfrm>
            <a:off x="8109370" y="500859"/>
            <a:ext cx="72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acteurs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9A23FCA-18CA-E44A-A629-6D9E05F1B707}"/>
              </a:ext>
            </a:extLst>
          </p:cNvPr>
          <p:cNvSpPr txBox="1"/>
          <p:nvPr/>
        </p:nvSpPr>
        <p:spPr>
          <a:xfrm>
            <a:off x="7298108" y="867945"/>
            <a:ext cx="15804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CONSOMMATEURS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CFB6242-3F3E-C148-AB04-7262508E65F9}"/>
              </a:ext>
            </a:extLst>
          </p:cNvPr>
          <p:cNvSpPr txBox="1"/>
          <p:nvPr/>
        </p:nvSpPr>
        <p:spPr>
          <a:xfrm>
            <a:off x="7550075" y="4904534"/>
            <a:ext cx="12843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PRODUCTEURS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C5FD0322-3A35-6343-A93D-A3CDAD4DDC0F}"/>
              </a:ext>
            </a:extLst>
          </p:cNvPr>
          <p:cNvCxnSpPr>
            <a:cxnSpLocks/>
          </p:cNvCxnSpPr>
          <p:nvPr/>
        </p:nvCxnSpPr>
        <p:spPr>
          <a:xfrm>
            <a:off x="8452712" y="1180635"/>
            <a:ext cx="0" cy="608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F6769EE7-1216-B741-8F3E-09DC5D41229D}"/>
              </a:ext>
            </a:extLst>
          </p:cNvPr>
          <p:cNvSpPr txBox="1"/>
          <p:nvPr/>
        </p:nvSpPr>
        <p:spPr>
          <a:xfrm>
            <a:off x="7903736" y="179455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demande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DAF3FC0-5F68-0848-A97D-28BB2B1675C2}"/>
              </a:ext>
            </a:extLst>
          </p:cNvPr>
          <p:cNvSpPr txBox="1"/>
          <p:nvPr/>
        </p:nvSpPr>
        <p:spPr>
          <a:xfrm>
            <a:off x="8088356" y="3808810"/>
            <a:ext cx="53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offre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5A6A266-A373-CD47-BB93-C85B951E70C2}"/>
              </a:ext>
            </a:extLst>
          </p:cNvPr>
          <p:cNvCxnSpPr>
            <a:cxnSpLocks/>
          </p:cNvCxnSpPr>
          <p:nvPr/>
        </p:nvCxnSpPr>
        <p:spPr>
          <a:xfrm>
            <a:off x="8452712" y="4076301"/>
            <a:ext cx="0" cy="828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9C29CAA7-64CE-524D-B843-5EE431DF2256}"/>
              </a:ext>
            </a:extLst>
          </p:cNvPr>
          <p:cNvCxnSpPr>
            <a:cxnSpLocks/>
          </p:cNvCxnSpPr>
          <p:nvPr/>
        </p:nvCxnSpPr>
        <p:spPr>
          <a:xfrm>
            <a:off x="8452712" y="2065879"/>
            <a:ext cx="0" cy="576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4CD4ECB7-1B08-3042-A948-58239BF439A5}"/>
              </a:ext>
            </a:extLst>
          </p:cNvPr>
          <p:cNvCxnSpPr>
            <a:cxnSpLocks/>
          </p:cNvCxnSpPr>
          <p:nvPr/>
        </p:nvCxnSpPr>
        <p:spPr>
          <a:xfrm flipV="1">
            <a:off x="8452712" y="3069802"/>
            <a:ext cx="0" cy="7864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B0444E5-5386-1F4C-8420-736B6FFBCE28}"/>
              </a:ext>
            </a:extLst>
          </p:cNvPr>
          <p:cNvSpPr txBox="1"/>
          <p:nvPr/>
        </p:nvSpPr>
        <p:spPr>
          <a:xfrm>
            <a:off x="7070107" y="2708286"/>
            <a:ext cx="1826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échange sur le marché</a:t>
            </a: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EADC358-5B06-2549-87FF-DAED48CF097A}"/>
              </a:ext>
            </a:extLst>
          </p:cNvPr>
          <p:cNvCxnSpPr>
            <a:cxnSpLocks/>
          </p:cNvCxnSpPr>
          <p:nvPr/>
        </p:nvCxnSpPr>
        <p:spPr>
          <a:xfrm flipV="1">
            <a:off x="6642704" y="2401838"/>
            <a:ext cx="535664" cy="2986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EEFF6D74-0EAE-3646-9EA9-31E3BAD0C929}"/>
              </a:ext>
            </a:extLst>
          </p:cNvPr>
          <p:cNvCxnSpPr>
            <a:cxnSpLocks/>
          </p:cNvCxnSpPr>
          <p:nvPr/>
        </p:nvCxnSpPr>
        <p:spPr>
          <a:xfrm>
            <a:off x="7376774" y="2393598"/>
            <a:ext cx="0" cy="354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A5E67876-EC5D-F64F-8796-F5C233540AD3}"/>
              </a:ext>
            </a:extLst>
          </p:cNvPr>
          <p:cNvCxnSpPr>
            <a:cxnSpLocks/>
          </p:cNvCxnSpPr>
          <p:nvPr/>
        </p:nvCxnSpPr>
        <p:spPr>
          <a:xfrm>
            <a:off x="5719892" y="4457434"/>
            <a:ext cx="0" cy="418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6BFC237-20AE-8740-9ABA-E60DA4D06DCC}"/>
              </a:ext>
            </a:extLst>
          </p:cNvPr>
          <p:cNvSpPr txBox="1"/>
          <p:nvPr/>
        </p:nvSpPr>
        <p:spPr>
          <a:xfrm>
            <a:off x="4849567" y="4868725"/>
            <a:ext cx="181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Satisfaire des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BESOINS</a:t>
            </a: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BC85CA04-1A9D-5E44-A911-AE8DC740DFD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2088871" y="5058424"/>
            <a:ext cx="988733" cy="8409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4DE087B-37C6-5841-88C1-E60BB91736B9}"/>
              </a:ext>
            </a:extLst>
          </p:cNvPr>
          <p:cNvSpPr txBox="1"/>
          <p:nvPr/>
        </p:nvSpPr>
        <p:spPr>
          <a:xfrm>
            <a:off x="2151197" y="5881173"/>
            <a:ext cx="2026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Disposer de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RESSOURCES</a:t>
            </a:r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31D1AB14-C16C-F349-80D7-BB8CB73D3A00}"/>
              </a:ext>
            </a:extLst>
          </p:cNvPr>
          <p:cNvCxnSpPr>
            <a:cxnSpLocks/>
          </p:cNvCxnSpPr>
          <p:nvPr/>
        </p:nvCxnSpPr>
        <p:spPr>
          <a:xfrm>
            <a:off x="3597155" y="4344604"/>
            <a:ext cx="0" cy="423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BA1F7BD-706A-2A4E-B1EC-87C8DF609A47}"/>
              </a:ext>
            </a:extLst>
          </p:cNvPr>
          <p:cNvSpPr txBox="1"/>
          <p:nvPr/>
        </p:nvSpPr>
        <p:spPr>
          <a:xfrm>
            <a:off x="2710075" y="4753643"/>
            <a:ext cx="218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Échelle nationale</a:t>
            </a:r>
          </a:p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en fait du LOCAL</a:t>
            </a:r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  <a:sym typeface="Wingdings" pitchFamily="2" charset="2"/>
              </a:rPr>
              <a:t>GLOBAL</a:t>
            </a:r>
            <a:endParaRPr lang="fr-FR" sz="1400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C586C3FA-AC5F-7147-A27B-002195823B5D}"/>
              </a:ext>
            </a:extLst>
          </p:cNvPr>
          <p:cNvCxnSpPr>
            <a:cxnSpLocks/>
          </p:cNvCxnSpPr>
          <p:nvPr/>
        </p:nvCxnSpPr>
        <p:spPr>
          <a:xfrm flipV="1">
            <a:off x="1812398" y="847251"/>
            <a:ext cx="1447276" cy="1813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553271C-FAF3-4946-949D-DDEC0F2831FF}"/>
              </a:ext>
            </a:extLst>
          </p:cNvPr>
          <p:cNvSpPr txBox="1"/>
          <p:nvPr/>
        </p:nvSpPr>
        <p:spPr>
          <a:xfrm>
            <a:off x="3184078" y="589241"/>
            <a:ext cx="75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déchets</a:t>
            </a:r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16BFCD14-FC82-C347-9890-7D065E8F246D}"/>
              </a:ext>
            </a:extLst>
          </p:cNvPr>
          <p:cNvCxnSpPr>
            <a:cxnSpLocks/>
          </p:cNvCxnSpPr>
          <p:nvPr/>
        </p:nvCxnSpPr>
        <p:spPr>
          <a:xfrm flipH="1">
            <a:off x="2831716" y="6111974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E1C2DE96-87A5-C343-9842-9B2A1F16C9DB}"/>
              </a:ext>
            </a:extLst>
          </p:cNvPr>
          <p:cNvCxnSpPr>
            <a:cxnSpLocks/>
          </p:cNvCxnSpPr>
          <p:nvPr/>
        </p:nvCxnSpPr>
        <p:spPr>
          <a:xfrm>
            <a:off x="3201750" y="6111974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45E9D5B6-CD40-804C-ABE3-187715902D2A}"/>
              </a:ext>
            </a:extLst>
          </p:cNvPr>
          <p:cNvSpPr txBox="1"/>
          <p:nvPr/>
        </p:nvSpPr>
        <p:spPr>
          <a:xfrm>
            <a:off x="1741276" y="6471564"/>
            <a:ext cx="1336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renouvelables ?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73E65E74-0316-5F4A-B0BE-12BC70553EB8}"/>
              </a:ext>
            </a:extLst>
          </p:cNvPr>
          <p:cNvSpPr txBox="1"/>
          <p:nvPr/>
        </p:nvSpPr>
        <p:spPr>
          <a:xfrm>
            <a:off x="3042798" y="6462245"/>
            <a:ext cx="166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non renouvelables ?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676143A7-E959-494D-B38A-A30E14A7CEBD}"/>
              </a:ext>
            </a:extLst>
          </p:cNvPr>
          <p:cNvSpPr txBox="1"/>
          <p:nvPr/>
        </p:nvSpPr>
        <p:spPr>
          <a:xfrm>
            <a:off x="4648939" y="6455419"/>
            <a:ext cx="22526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8E7281DA-8BC3-034A-91A7-2AC2948F78C0}"/>
              </a:ext>
            </a:extLst>
          </p:cNvPr>
          <p:cNvSpPr txBox="1"/>
          <p:nvPr/>
        </p:nvSpPr>
        <p:spPr>
          <a:xfrm>
            <a:off x="6928560" y="1900711"/>
            <a:ext cx="71846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SOCIAL</a:t>
            </a:r>
          </a:p>
        </p:txBody>
      </p:sp>
      <p:cxnSp>
        <p:nvCxnSpPr>
          <p:cNvPr id="155" name="Connecteur en angle 154">
            <a:extLst>
              <a:ext uri="{FF2B5EF4-FFF2-40B4-BE49-F238E27FC236}">
                <a16:creationId xmlns:a16="http://schemas.microsoft.com/office/drawing/2014/main" id="{0152001F-44FF-A84D-A79E-EE688EB85B3E}"/>
              </a:ext>
            </a:extLst>
          </p:cNvPr>
          <p:cNvCxnSpPr>
            <a:cxnSpLocks/>
            <a:endCxn id="158" idx="1"/>
          </p:cNvCxnSpPr>
          <p:nvPr/>
        </p:nvCxnSpPr>
        <p:spPr>
          <a:xfrm>
            <a:off x="1973898" y="3165285"/>
            <a:ext cx="5045487" cy="3939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65C436A3-D3ED-7640-A6FD-2B77D87750A5}"/>
              </a:ext>
            </a:extLst>
          </p:cNvPr>
          <p:cNvSpPr txBox="1"/>
          <p:nvPr/>
        </p:nvSpPr>
        <p:spPr>
          <a:xfrm>
            <a:off x="7019385" y="3405374"/>
            <a:ext cx="87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coût- prix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16FCB7D1-E163-0340-863D-E6BA71E9C66E}"/>
              </a:ext>
            </a:extLst>
          </p:cNvPr>
          <p:cNvCxnSpPr>
            <a:cxnSpLocks/>
          </p:cNvCxnSpPr>
          <p:nvPr/>
        </p:nvCxnSpPr>
        <p:spPr>
          <a:xfrm flipH="1">
            <a:off x="5414698" y="5126406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5C3021F8-2553-BD4C-B2F2-3DB3A7593144}"/>
              </a:ext>
            </a:extLst>
          </p:cNvPr>
          <p:cNvCxnSpPr>
            <a:cxnSpLocks/>
          </p:cNvCxnSpPr>
          <p:nvPr/>
        </p:nvCxnSpPr>
        <p:spPr>
          <a:xfrm>
            <a:off x="5784732" y="5126406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ZoneTexte 160">
            <a:extLst>
              <a:ext uri="{FF2B5EF4-FFF2-40B4-BE49-F238E27FC236}">
                <a16:creationId xmlns:a16="http://schemas.microsoft.com/office/drawing/2014/main" id="{A11B222A-859A-B549-8F51-0245AB2B39AC}"/>
              </a:ext>
            </a:extLst>
          </p:cNvPr>
          <p:cNvSpPr txBox="1"/>
          <p:nvPr/>
        </p:nvSpPr>
        <p:spPr>
          <a:xfrm>
            <a:off x="4614174" y="5442637"/>
            <a:ext cx="100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particuliers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C4E6A2FB-EAC0-DC40-8119-C608DFB6B28D}"/>
              </a:ext>
            </a:extLst>
          </p:cNvPr>
          <p:cNvSpPr txBox="1"/>
          <p:nvPr/>
        </p:nvSpPr>
        <p:spPr>
          <a:xfrm>
            <a:off x="5718806" y="5447573"/>
            <a:ext cx="1007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entreprises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191B1AA5-965F-0146-8031-278CC970DA98}"/>
              </a:ext>
            </a:extLst>
          </p:cNvPr>
          <p:cNvCxnSpPr>
            <a:cxnSpLocks/>
          </p:cNvCxnSpPr>
          <p:nvPr/>
        </p:nvCxnSpPr>
        <p:spPr>
          <a:xfrm flipV="1">
            <a:off x="7382859" y="3009503"/>
            <a:ext cx="882" cy="462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202F8420-7CE2-BD4C-B413-B9F51A1F28C5}"/>
              </a:ext>
            </a:extLst>
          </p:cNvPr>
          <p:cNvCxnSpPr>
            <a:cxnSpLocks/>
          </p:cNvCxnSpPr>
          <p:nvPr/>
        </p:nvCxnSpPr>
        <p:spPr>
          <a:xfrm flipH="1">
            <a:off x="7402328" y="1169213"/>
            <a:ext cx="197188" cy="74325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73A5A11-F1FA-DE44-B12A-2A633EBE9841}"/>
              </a:ext>
            </a:extLst>
          </p:cNvPr>
          <p:cNvSpPr txBox="1"/>
          <p:nvPr/>
        </p:nvSpPr>
        <p:spPr>
          <a:xfrm>
            <a:off x="6932085" y="1418070"/>
            <a:ext cx="88152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inégalités</a:t>
            </a:r>
          </a:p>
        </p:txBody>
      </p:sp>
      <p:cxnSp>
        <p:nvCxnSpPr>
          <p:cNvPr id="182" name="Connecteur en angle 181">
            <a:extLst>
              <a:ext uri="{FF2B5EF4-FFF2-40B4-BE49-F238E27FC236}">
                <a16:creationId xmlns:a16="http://schemas.microsoft.com/office/drawing/2014/main" id="{CC9185B6-A27B-C24B-B929-2BEC76178388}"/>
              </a:ext>
            </a:extLst>
          </p:cNvPr>
          <p:cNvCxnSpPr>
            <a:stCxn id="129" idx="3"/>
          </p:cNvCxnSpPr>
          <p:nvPr/>
        </p:nvCxnSpPr>
        <p:spPr>
          <a:xfrm>
            <a:off x="4177457" y="6035062"/>
            <a:ext cx="4292588" cy="1016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81394EE3-C128-5140-84B2-72A612894C07}"/>
              </a:ext>
            </a:extLst>
          </p:cNvPr>
          <p:cNvCxnSpPr>
            <a:cxnSpLocks/>
          </p:cNvCxnSpPr>
          <p:nvPr/>
        </p:nvCxnSpPr>
        <p:spPr>
          <a:xfrm flipV="1">
            <a:off x="8452712" y="5212402"/>
            <a:ext cx="0" cy="924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8263A38B-799C-DD4A-AAE2-29382616269B}"/>
              </a:ext>
            </a:extLst>
          </p:cNvPr>
          <p:cNvSpPr txBox="1"/>
          <p:nvPr/>
        </p:nvSpPr>
        <p:spPr>
          <a:xfrm>
            <a:off x="6515366" y="862000"/>
            <a:ext cx="5252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ETAT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85BBBE2D-348F-964D-9235-EAC5FF9A8B63}"/>
              </a:ext>
            </a:extLst>
          </p:cNvPr>
          <p:cNvSpPr txBox="1"/>
          <p:nvPr/>
        </p:nvSpPr>
        <p:spPr>
          <a:xfrm>
            <a:off x="6268795" y="563561"/>
            <a:ext cx="9909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POLITIQUE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71394C22-C2EE-B148-BEB6-B2F9FF1257B6}"/>
              </a:ext>
            </a:extLst>
          </p:cNvPr>
          <p:cNvCxnSpPr>
            <a:cxnSpLocks/>
            <a:stCxn id="185" idx="2"/>
          </p:cNvCxnSpPr>
          <p:nvPr/>
        </p:nvCxnSpPr>
        <p:spPr>
          <a:xfrm>
            <a:off x="6778002" y="1169777"/>
            <a:ext cx="344689" cy="76322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en arc 191">
            <a:extLst>
              <a:ext uri="{FF2B5EF4-FFF2-40B4-BE49-F238E27FC236}">
                <a16:creationId xmlns:a16="http://schemas.microsoft.com/office/drawing/2014/main" id="{05E3B2C1-4563-904F-8B7D-DC2934DD7B25}"/>
              </a:ext>
            </a:extLst>
          </p:cNvPr>
          <p:cNvCxnSpPr>
            <a:cxnSpLocks/>
            <a:stCxn id="12" idx="3"/>
          </p:cNvCxnSpPr>
          <p:nvPr/>
        </p:nvCxnSpPr>
        <p:spPr>
          <a:xfrm rot="5400000">
            <a:off x="3312822" y="3161272"/>
            <a:ext cx="2792502" cy="2647301"/>
          </a:xfrm>
          <a:prstGeom prst="curvedConnector3">
            <a:avLst>
              <a:gd name="adj1" fmla="val 37147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8F31C204-84C2-2244-B090-0D042434E479}"/>
              </a:ext>
            </a:extLst>
          </p:cNvPr>
          <p:cNvCxnSpPr>
            <a:cxnSpLocks/>
          </p:cNvCxnSpPr>
          <p:nvPr/>
        </p:nvCxnSpPr>
        <p:spPr>
          <a:xfrm>
            <a:off x="3885867" y="743129"/>
            <a:ext cx="5831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EC9A84D0-5B8C-F543-8B3F-7ED15AFC9997}"/>
              </a:ext>
            </a:extLst>
          </p:cNvPr>
          <p:cNvSpPr txBox="1"/>
          <p:nvPr/>
        </p:nvSpPr>
        <p:spPr>
          <a:xfrm>
            <a:off x="4435425" y="875767"/>
            <a:ext cx="15032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B5AA8597-5D6B-A34C-9DF8-979C850653A2}"/>
              </a:ext>
            </a:extLst>
          </p:cNvPr>
          <p:cNvSpPr txBox="1"/>
          <p:nvPr/>
        </p:nvSpPr>
        <p:spPr>
          <a:xfrm>
            <a:off x="4448805" y="581229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recycler ?</a:t>
            </a:r>
          </a:p>
        </p:txBody>
      </p: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C003A768-EA9F-C54A-958A-7B8FC1EF7A62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5426412" y="768087"/>
            <a:ext cx="1088954" cy="24780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04A1811E-74E6-3746-BB24-51FDA5165FDB}"/>
              </a:ext>
            </a:extLst>
          </p:cNvPr>
          <p:cNvCxnSpPr>
            <a:cxnSpLocks/>
            <a:endCxn id="12" idx="1"/>
          </p:cNvCxnSpPr>
          <p:nvPr/>
        </p:nvCxnSpPr>
        <p:spPr>
          <a:xfrm flipH="1">
            <a:off x="6032723" y="1182745"/>
            <a:ext cx="657684" cy="153599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ZoneTexte 212">
            <a:extLst>
              <a:ext uri="{FF2B5EF4-FFF2-40B4-BE49-F238E27FC236}">
                <a16:creationId xmlns:a16="http://schemas.microsoft.com/office/drawing/2014/main" id="{DF9123FE-8660-6D46-BB87-4188BB7E0ED6}"/>
              </a:ext>
            </a:extLst>
          </p:cNvPr>
          <p:cNvSpPr txBox="1"/>
          <p:nvPr/>
        </p:nvSpPr>
        <p:spPr>
          <a:xfrm rot="2450616">
            <a:off x="1912362" y="5196287"/>
            <a:ext cx="15086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approvisionnement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A679E5DA-F674-194A-BDE4-456D5A3776A0}"/>
              </a:ext>
            </a:extLst>
          </p:cNvPr>
          <p:cNvSpPr txBox="1"/>
          <p:nvPr/>
        </p:nvSpPr>
        <p:spPr>
          <a:xfrm>
            <a:off x="7907331" y="3261066"/>
            <a:ext cx="9746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distribution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D2909F8D-93F2-084E-8AD5-7EC186570FD3}"/>
              </a:ext>
            </a:extLst>
          </p:cNvPr>
          <p:cNvSpPr txBox="1"/>
          <p:nvPr/>
        </p:nvSpPr>
        <p:spPr>
          <a:xfrm>
            <a:off x="7671101" y="6418780"/>
            <a:ext cx="10422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EMPREINTE</a:t>
            </a: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456BFA59-DFD6-B244-9A7E-751CB2A6A103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6901543" y="6609307"/>
            <a:ext cx="74548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C8E637E-90CA-7228-5691-061F022E44ED}"/>
              </a:ext>
            </a:extLst>
          </p:cNvPr>
          <p:cNvSpPr txBox="1"/>
          <p:nvPr/>
        </p:nvSpPr>
        <p:spPr>
          <a:xfrm>
            <a:off x="4496641" y="5775411"/>
            <a:ext cx="23135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Transport : circuits (court, long)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199343E-F1FE-13A0-254E-F1FFFC7C5A90}"/>
              </a:ext>
            </a:extLst>
          </p:cNvPr>
          <p:cNvCxnSpPr>
            <a:stCxn id="4" idx="2"/>
          </p:cNvCxnSpPr>
          <p:nvPr/>
        </p:nvCxnSpPr>
        <p:spPr>
          <a:xfrm>
            <a:off x="5653400" y="6067799"/>
            <a:ext cx="6858" cy="435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5" grpId="0"/>
      <p:bldP spid="16" grpId="0" animBg="1"/>
      <p:bldP spid="17" grpId="0"/>
      <p:bldP spid="18" grpId="0" animBg="1"/>
      <p:bldP spid="30" grpId="0"/>
      <p:bldP spid="31" grpId="0" animBg="1"/>
      <p:bldP spid="39" grpId="0"/>
      <p:bldP spid="41" grpId="0" animBg="1"/>
      <p:bldP spid="42" grpId="0" animBg="1"/>
      <p:bldP spid="43" grpId="0" animBg="1"/>
      <p:bldP spid="61" grpId="0"/>
      <p:bldP spid="71" grpId="0"/>
      <p:bldP spid="72" grpId="0" animBg="1"/>
      <p:bldP spid="76" grpId="0"/>
      <p:bldP spid="77" grpId="0" animBg="1"/>
      <p:bldP spid="78" grpId="0" animBg="1"/>
      <p:bldP spid="82" grpId="0"/>
      <p:bldP spid="83" grpId="0"/>
      <p:bldP spid="92" grpId="0"/>
      <p:bldP spid="93" grpId="0" animBg="1"/>
      <p:bldP spid="94" grpId="0" animBg="1"/>
      <p:bldP spid="97" grpId="0"/>
      <p:bldP spid="98" grpId="0"/>
      <p:bldP spid="109" grpId="0"/>
      <p:bldP spid="118" grpId="0"/>
      <p:bldP spid="129" grpId="0"/>
      <p:bldP spid="132" grpId="0"/>
      <p:bldP spid="132" grpId="1"/>
      <p:bldP spid="135" grpId="0"/>
      <p:bldP spid="142" grpId="0"/>
      <p:bldP spid="143" grpId="0"/>
      <p:bldP spid="147" grpId="0"/>
      <p:bldP spid="148" grpId="0"/>
      <p:bldP spid="158" grpId="0"/>
      <p:bldP spid="161" grpId="0"/>
      <p:bldP spid="162" grpId="0"/>
      <p:bldP spid="173" grpId="0"/>
      <p:bldP spid="185" grpId="0" animBg="1"/>
      <p:bldP spid="186" grpId="0"/>
      <p:bldP spid="201" grpId="0"/>
      <p:bldP spid="202" grpId="0"/>
      <p:bldP spid="213" grpId="0"/>
      <p:bldP spid="215" grpId="0"/>
      <p:bldP spid="91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1797</Words>
  <Application>Microsoft Macintosh PowerPoint</Application>
  <PresentationFormat>Affichage à l'écran (4:3)</PresentationFormat>
  <Paragraphs>276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Thème Office</vt:lpstr>
      <vt:lpstr>Produire / consommer  (en France)</vt:lpstr>
      <vt:lpstr>Calendrier S2-S8</vt:lpstr>
      <vt:lpstr>Calendrier S2-S8</vt:lpstr>
      <vt:lpstr>Plan du TD3</vt:lpstr>
      <vt:lpstr>Présentation PowerPoint</vt:lpstr>
      <vt:lpstr>A) Séance, séquences sur le thème du TD2</vt:lpstr>
      <vt:lpstr>A) Séance, séquences sur le thème du TD2</vt:lpstr>
      <vt:lpstr>B) Le thème (cycle 3) : consommer en France</vt:lpstr>
      <vt:lpstr>Présentation PowerPoint</vt:lpstr>
      <vt:lpstr>C) Les notions en jeu</vt:lpstr>
      <vt:lpstr>CONSOMMER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D) La construction d’une séance</vt:lpstr>
      <vt:lpstr>A) Séance, séquences sur le thème du TD2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Jean-Louis Laubry</cp:lastModifiedBy>
  <cp:revision>286</cp:revision>
  <cp:lastPrinted>2017-09-04T10:56:21Z</cp:lastPrinted>
  <dcterms:created xsi:type="dcterms:W3CDTF">2020-09-06T15:52:41Z</dcterms:created>
  <dcterms:modified xsi:type="dcterms:W3CDTF">2024-02-24T23:17:40Z</dcterms:modified>
</cp:coreProperties>
</file>