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85" r:id="rId7"/>
    <p:sldId id="259" r:id="rId8"/>
    <p:sldId id="262" r:id="rId9"/>
    <p:sldId id="282" r:id="rId10"/>
    <p:sldId id="283" r:id="rId11"/>
    <p:sldId id="280" r:id="rId12"/>
    <p:sldId id="263" r:id="rId13"/>
    <p:sldId id="270" r:id="rId14"/>
    <p:sldId id="284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7402-CB29-D246-9213-8401D482F535}" type="datetimeFigureOut">
              <a:rPr lang="fr-FR" smtClean="0"/>
              <a:pPr/>
              <a:t>01/11/2020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oconfluences.ens-lyon.fr/glossaire/systeme-product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aint-jean-de-luz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Habiter un espace touristique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Avoir des loisirs, se loger, travailler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E12EC2DefinitionGeoconfluencesSystemeProducti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8" y="53810"/>
            <a:ext cx="8849805" cy="64744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58245" y="6474493"/>
            <a:ext cx="682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>
                <a:hlinkClick r:id="rId3"/>
              </a:rPr>
              <a:t>http://geoconfluences.ens-lyon.fr/glossaire/systeme-productif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57150" cmpd="sng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 cas de Saint-Jean de </a:t>
            </a:r>
            <a:r>
              <a:rPr lang="fr-FR" b="1" dirty="0" err="1"/>
              <a:t>Luz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À partir d’une photographie trouvée dans un manuel </a:t>
            </a:r>
          </a:p>
          <a:p>
            <a:r>
              <a:rPr lang="fr-FR" dirty="0">
                <a:solidFill>
                  <a:schemeClr val="tx1"/>
                </a:solidFill>
              </a:rPr>
              <a:t>(Géographie CM, Hatier 2016)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ysageTouristiqueBalneaireHatCMGeo2016_007Reduc_200 - copi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302" y="401657"/>
            <a:ext cx="8236049" cy="595432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C0F0CD-A787-2147-9589-4EC0266C9428}"/>
              </a:ext>
            </a:extLst>
          </p:cNvPr>
          <p:cNvSpPr txBox="1"/>
          <p:nvPr/>
        </p:nvSpPr>
        <p:spPr>
          <a:xfrm>
            <a:off x="1652955" y="5986652"/>
            <a:ext cx="19108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Saint-Jean-de-Luz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http://www.saint-jean-de-luz.com/</a:t>
            </a:r>
            <a:endParaRPr lang="fr-FR" dirty="0"/>
          </a:p>
          <a:p>
            <a:endParaRPr lang="fr-FR" dirty="0"/>
          </a:p>
        </p:txBody>
      </p:sp>
      <p:pic>
        <p:nvPicPr>
          <p:cNvPr id="3" name="Image 2" descr="CaptureEcranSiteSaint-Jean-de-Luz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1600"/>
            <a:ext cx="914400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int-Jean-de-LuzEntreeSit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357"/>
            <a:ext cx="9144000" cy="4256690"/>
          </a:xfrm>
          <a:prstGeom prst="rect">
            <a:avLst/>
          </a:prstGeom>
        </p:spPr>
      </p:pic>
      <p:pic>
        <p:nvPicPr>
          <p:cNvPr id="3" name="Image 2" descr="Paged'AccueilSaint-Jean-de-Luz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357"/>
            <a:ext cx="9144000" cy="46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rirSaint-Jean-de-Lu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0"/>
            <a:ext cx="7435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VoirAFair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07" y="0"/>
            <a:ext cx="685165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parezVotreSejou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62" y="0"/>
            <a:ext cx="74326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ebergement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0"/>
            <a:ext cx="8674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ocumentsSaint-Jean-de-LuzTelechargement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0"/>
            <a:ext cx="85439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448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Qu’est-ce que le tourisme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34306"/>
            <a:ext cx="8910811" cy="5623694"/>
          </a:xfrm>
        </p:spPr>
        <p:txBody>
          <a:bodyPr>
            <a:normAutofit lnSpcReduction="10000"/>
          </a:bodyPr>
          <a:lstStyle/>
          <a:p>
            <a:pPr>
              <a:spcBef>
                <a:spcPts val="1968"/>
              </a:spcBef>
            </a:pPr>
            <a:r>
              <a:rPr lang="fr-FR" dirty="0"/>
              <a:t>Un mot récent (XIXème siècle, venant de l’anglais)</a:t>
            </a:r>
          </a:p>
          <a:p>
            <a:pPr algn="just">
              <a:spcBef>
                <a:spcPts val="1968"/>
              </a:spcBef>
            </a:pPr>
            <a:r>
              <a:rPr lang="fr-FR" dirty="0"/>
              <a:t>Une pratique d’origine aristocratique (« grand tour ») devenu majoritaire (« de masse »)</a:t>
            </a:r>
          </a:p>
          <a:p>
            <a:pPr algn="just">
              <a:spcBef>
                <a:spcPts val="1968"/>
              </a:spcBef>
            </a:pPr>
            <a:r>
              <a:rPr lang="fr-FR" dirty="0"/>
              <a:t>Le tourisme implique </a:t>
            </a:r>
            <a:r>
              <a:rPr lang="fr-FR" b="1" dirty="0"/>
              <a:t>une mobilité temporaire hors du domicile à des fins de loisirs.</a:t>
            </a:r>
            <a:endParaRPr lang="fr-FR" dirty="0"/>
          </a:p>
          <a:p>
            <a:pPr algn="just">
              <a:spcBef>
                <a:spcPts val="1968"/>
              </a:spcBef>
            </a:pPr>
            <a:r>
              <a:rPr lang="fr-FR" dirty="0"/>
              <a:t>Le tourisme est « </a:t>
            </a:r>
            <a:r>
              <a:rPr lang="fr-FR" i="1" dirty="0">
                <a:solidFill>
                  <a:srgbClr val="0000FF"/>
                </a:solidFill>
              </a:rPr>
              <a:t>un </a:t>
            </a:r>
            <a:r>
              <a:rPr lang="fr-FR" b="1" i="1" dirty="0">
                <a:solidFill>
                  <a:srgbClr val="0000FF"/>
                </a:solidFill>
              </a:rPr>
              <a:t>système d’acteurs, de pratiques et d’espaces</a:t>
            </a:r>
            <a:r>
              <a:rPr lang="fr-FR" i="1" dirty="0">
                <a:solidFill>
                  <a:srgbClr val="0000FF"/>
                </a:solidFill>
              </a:rPr>
              <a:t> qui participent de la « </a:t>
            </a:r>
            <a:r>
              <a:rPr lang="fr-FR" b="1" i="1" dirty="0">
                <a:solidFill>
                  <a:srgbClr val="0000FF"/>
                </a:solidFill>
              </a:rPr>
              <a:t>recréation » des individu</a:t>
            </a:r>
            <a:r>
              <a:rPr lang="fr-FR" i="1" dirty="0">
                <a:solidFill>
                  <a:srgbClr val="0000FF"/>
                </a:solidFill>
              </a:rPr>
              <a:t>s par </a:t>
            </a:r>
            <a:r>
              <a:rPr lang="fr-FR" b="1" i="1" dirty="0">
                <a:solidFill>
                  <a:srgbClr val="0000FF"/>
                </a:solidFill>
              </a:rPr>
              <a:t>le déplacement</a:t>
            </a:r>
            <a:r>
              <a:rPr lang="fr-FR" i="1" dirty="0">
                <a:solidFill>
                  <a:srgbClr val="0000FF"/>
                </a:solidFill>
              </a:rPr>
              <a:t> et </a:t>
            </a:r>
            <a:r>
              <a:rPr lang="fr-FR" b="1" i="1" dirty="0">
                <a:solidFill>
                  <a:srgbClr val="0000FF"/>
                </a:solidFill>
              </a:rPr>
              <a:t>l’habiter temporaire</a:t>
            </a:r>
            <a:r>
              <a:rPr lang="fr-FR" i="1" dirty="0">
                <a:solidFill>
                  <a:srgbClr val="0000FF"/>
                </a:solidFill>
              </a:rPr>
              <a:t> hors des lieux du quotidien</a:t>
            </a:r>
            <a:r>
              <a:rPr lang="fr-FR" dirty="0"/>
              <a:t> » (Rémy </a:t>
            </a:r>
            <a:r>
              <a:rPr lang="fr-FR" dirty="0" err="1"/>
              <a:t>Knafou</a:t>
            </a:r>
            <a:r>
              <a:rPr lang="fr-FR" dirty="0"/>
              <a:t>).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anSaint-Jean-de-Lu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662"/>
            <a:ext cx="9144000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WikiSaint-Jean-de-Lu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" y="125412"/>
            <a:ext cx="9144000" cy="66071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PA-St-Jean-de-Lu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703"/>
            <a:ext cx="6242050" cy="3924300"/>
          </a:xfrm>
          <a:prstGeom prst="rect">
            <a:avLst/>
          </a:prstGeom>
        </p:spPr>
      </p:pic>
      <p:pic>
        <p:nvPicPr>
          <p:cNvPr id="3" name="Image 2" descr="CPA-St-Jean-guides-baigneu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278" y="2984245"/>
            <a:ext cx="5994722" cy="3885393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rot="5400000">
            <a:off x="2801339" y="1909582"/>
            <a:ext cx="303884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PA_St-Jean-de-Luz-casin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85044" cy="3762630"/>
          </a:xfrm>
          <a:prstGeom prst="rect">
            <a:avLst/>
          </a:prstGeom>
        </p:spPr>
      </p:pic>
      <p:pic>
        <p:nvPicPr>
          <p:cNvPr id="3" name="Image 2" descr="CPA-St-Jean-de-Luz-Plage-Golf-He-te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599" y="3032400"/>
            <a:ext cx="6037402" cy="382560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575952" y="945611"/>
            <a:ext cx="4653695" cy="314276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ysageTouristiqueBalneaireHatCMGeo2016_007Reduc_200 - c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11302" cy="3550671"/>
          </a:xfrm>
          <a:prstGeom prst="rect">
            <a:avLst/>
          </a:prstGeom>
        </p:spPr>
      </p:pic>
      <p:pic>
        <p:nvPicPr>
          <p:cNvPr id="4" name="Image 3" descr="CPA-St-Jean-guides-baigneu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788" y="3429000"/>
            <a:ext cx="5294211" cy="34313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9FB08D1-B72E-9542-A595-42B484C7B792}"/>
              </a:ext>
            </a:extLst>
          </p:cNvPr>
          <p:cNvSpPr txBox="1"/>
          <p:nvPr/>
        </p:nvSpPr>
        <p:spPr>
          <a:xfrm>
            <a:off x="609601" y="3319113"/>
            <a:ext cx="1224000" cy="23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dirty="0"/>
              <a:t>Saint-Jean-de-Luz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5582"/>
            <a:ext cx="8485588" cy="5489549"/>
          </a:xfrm>
        </p:spPr>
        <p:txBody>
          <a:bodyPr/>
          <a:lstStyle/>
          <a:p>
            <a:pPr marL="571500" indent="-571500">
              <a:buAutoNum type="romanUcParenR"/>
            </a:pPr>
            <a:r>
              <a:rPr lang="fr-FR" b="1" u="sng" dirty="0"/>
              <a:t>Une activité économique majeure</a:t>
            </a:r>
          </a:p>
          <a:p>
            <a:pPr marL="268288" indent="-268288" algn="just">
              <a:buNone/>
            </a:pPr>
            <a:r>
              <a:rPr lang="fr-FR" dirty="0"/>
              <a:t>• plus de </a:t>
            </a:r>
            <a:r>
              <a:rPr lang="fr-FR" b="1" dirty="0">
                <a:solidFill>
                  <a:srgbClr val="0000FF"/>
                </a:solidFill>
              </a:rPr>
              <a:t>80 M de touristes</a:t>
            </a:r>
            <a:r>
              <a:rPr lang="fr-FR" b="1" dirty="0"/>
              <a:t> </a:t>
            </a:r>
            <a:r>
              <a:rPr lang="fr-FR" dirty="0"/>
              <a:t>en France dont 45 M de longs séjours (4 jours ou plus) avec 80% d’Européens (parmi lesquels 20% de Français)</a:t>
            </a:r>
          </a:p>
          <a:p>
            <a:pPr marL="268288" indent="-268288" algn="just">
              <a:buNone/>
            </a:pPr>
            <a:endParaRPr lang="fr-FR" dirty="0"/>
          </a:p>
          <a:p>
            <a:pPr marL="268288" indent="-268288" algn="just">
              <a:buNone/>
            </a:pPr>
            <a:r>
              <a:rPr lang="fr-FR" dirty="0"/>
              <a:t>• La France : </a:t>
            </a:r>
            <a:r>
              <a:rPr lang="fr-FR" b="1" dirty="0">
                <a:solidFill>
                  <a:srgbClr val="0000FF"/>
                </a:solidFill>
              </a:rPr>
              <a:t>1</a:t>
            </a:r>
            <a:r>
              <a:rPr lang="fr-FR" b="1" baseline="30000" dirty="0">
                <a:solidFill>
                  <a:srgbClr val="0000FF"/>
                </a:solidFill>
              </a:rPr>
              <a:t>ère</a:t>
            </a:r>
            <a:r>
              <a:rPr lang="fr-FR" b="1" dirty="0">
                <a:solidFill>
                  <a:srgbClr val="0000FF"/>
                </a:solidFill>
              </a:rPr>
              <a:t> destination mondiale, 3</a:t>
            </a:r>
            <a:r>
              <a:rPr lang="fr-FR" b="1" baseline="30000" dirty="0">
                <a:solidFill>
                  <a:srgbClr val="0000FF"/>
                </a:solidFill>
              </a:rPr>
              <a:t>ème</a:t>
            </a:r>
            <a:r>
              <a:rPr lang="fr-FR" b="1" dirty="0">
                <a:solidFill>
                  <a:srgbClr val="0000FF"/>
                </a:solidFill>
              </a:rPr>
              <a:t> activité touristique mondiale </a:t>
            </a:r>
            <a:r>
              <a:rPr lang="fr-FR" dirty="0"/>
              <a:t>(10 MM euros, 7% PIB)</a:t>
            </a:r>
          </a:p>
          <a:p>
            <a:pPr marL="268288" indent="-268288" algn="just">
              <a:buNone/>
            </a:pPr>
            <a:endParaRPr lang="fr-FR" dirty="0"/>
          </a:p>
          <a:p>
            <a:pPr marL="268288" indent="-268288" algn="just">
              <a:buNone/>
            </a:pPr>
            <a:r>
              <a:rPr lang="fr-FR" dirty="0"/>
              <a:t>• </a:t>
            </a:r>
            <a:r>
              <a:rPr lang="fr-FR" dirty="0">
                <a:solidFill>
                  <a:srgbClr val="0000FF"/>
                </a:solidFill>
              </a:rPr>
              <a:t>0,8 M </a:t>
            </a:r>
            <a:r>
              <a:rPr lang="fr-FR" b="1" dirty="0">
                <a:solidFill>
                  <a:srgbClr val="0000FF"/>
                </a:solidFill>
              </a:rPr>
              <a:t>emplois directs</a:t>
            </a:r>
            <a:r>
              <a:rPr lang="fr-FR" dirty="0"/>
              <a:t> + 2M emplois </a:t>
            </a:r>
            <a:r>
              <a:rPr lang="fr-FR" b="1" dirty="0"/>
              <a:t>indirects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448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 tourisme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175582"/>
            <a:ext cx="8485587" cy="5489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/>
              <a:t>II) </a:t>
            </a:r>
            <a:r>
              <a:rPr lang="fr-FR" b="1" u="sng" dirty="0"/>
              <a:t>Des acteurs, des pratiques, des espaces variés</a:t>
            </a:r>
            <a:endParaRPr lang="fr-FR" u="sng" dirty="0"/>
          </a:p>
          <a:p>
            <a:pPr>
              <a:spcBef>
                <a:spcPts val="1968"/>
              </a:spcBef>
              <a:buNone/>
            </a:pPr>
            <a:r>
              <a:rPr lang="fr-FR" dirty="0"/>
              <a:t>• </a:t>
            </a:r>
            <a:r>
              <a:rPr lang="fr-FR" u="sng" dirty="0"/>
              <a:t>Des </a:t>
            </a:r>
            <a:r>
              <a:rPr lang="fr-FR" u="sng" dirty="0">
                <a:solidFill>
                  <a:srgbClr val="0000FF"/>
                </a:solidFill>
              </a:rPr>
              <a:t>acteurs multiples </a:t>
            </a:r>
            <a:r>
              <a:rPr lang="fr-FR" dirty="0"/>
              <a:t>: touristes, entreprises du secteur touristique, acteurs institutionnels (Etat, collectivités territoriales)</a:t>
            </a:r>
          </a:p>
          <a:p>
            <a:pPr>
              <a:spcBef>
                <a:spcPts val="1968"/>
              </a:spcBef>
              <a:buNone/>
            </a:pPr>
            <a:r>
              <a:rPr lang="fr-FR" dirty="0"/>
              <a:t>• Une </a:t>
            </a:r>
            <a:r>
              <a:rPr lang="fr-FR" u="sng" dirty="0">
                <a:solidFill>
                  <a:srgbClr val="0000FF"/>
                </a:solidFill>
              </a:rPr>
              <a:t>logique spatiale </a:t>
            </a:r>
            <a:r>
              <a:rPr lang="fr-FR" u="sng" dirty="0"/>
              <a:t>globalement périphérique</a:t>
            </a:r>
            <a:r>
              <a:rPr lang="fr-FR" dirty="0"/>
              <a:t>, qui peut être </a:t>
            </a:r>
            <a:r>
              <a:rPr lang="fr-FR" dirty="0">
                <a:solidFill>
                  <a:srgbClr val="0000FF"/>
                </a:solidFill>
              </a:rPr>
              <a:t>ponctuelle</a:t>
            </a:r>
            <a:r>
              <a:rPr lang="fr-FR" dirty="0"/>
              <a:t> (Paris), </a:t>
            </a:r>
            <a:r>
              <a:rPr lang="fr-FR" dirty="0">
                <a:solidFill>
                  <a:srgbClr val="0000FF"/>
                </a:solidFill>
              </a:rPr>
              <a:t>linéaire</a:t>
            </a:r>
            <a:r>
              <a:rPr lang="fr-FR" dirty="0"/>
              <a:t> (littoraux) ou </a:t>
            </a:r>
            <a:r>
              <a:rPr lang="fr-FR" dirty="0">
                <a:solidFill>
                  <a:srgbClr val="0000FF"/>
                </a:solidFill>
              </a:rPr>
              <a:t>zonale</a:t>
            </a:r>
            <a:r>
              <a:rPr lang="fr-FR" dirty="0"/>
              <a:t> (Savoie historique)</a:t>
            </a:r>
          </a:p>
          <a:p>
            <a:pPr>
              <a:spcBef>
                <a:spcPts val="1968"/>
              </a:spcBef>
              <a:buNone/>
            </a:pPr>
            <a:r>
              <a:rPr lang="fr-FR" sz="2800" i="1" dirty="0">
                <a:sym typeface="Wingdings"/>
              </a:rPr>
              <a:t> Voir carte diapositive suivante</a:t>
            </a:r>
            <a:endParaRPr lang="fr-FR" sz="2800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448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 tourisme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797280"/>
            <a:ext cx="4008871" cy="62484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dirty="0"/>
              <a:t>II) </a:t>
            </a:r>
            <a:r>
              <a:rPr lang="fr-FR" b="1" u="sng" dirty="0"/>
              <a:t>Des pratiques, </a:t>
            </a:r>
          </a:p>
          <a:p>
            <a:pPr>
              <a:buNone/>
            </a:pPr>
            <a:r>
              <a:rPr lang="fr-FR" b="1" dirty="0"/>
              <a:t>			</a:t>
            </a:r>
            <a:r>
              <a:rPr lang="fr-FR" b="1" u="sng" dirty="0"/>
              <a:t>des espaces variés</a:t>
            </a:r>
            <a:endParaRPr lang="fr-FR" u="sng" dirty="0"/>
          </a:p>
          <a:p>
            <a:pPr marL="179388" indent="-179388">
              <a:buNone/>
            </a:pPr>
            <a:r>
              <a:rPr lang="fr-FR" dirty="0"/>
              <a:t>• Le </a:t>
            </a:r>
            <a:r>
              <a:rPr lang="fr-FR" dirty="0">
                <a:solidFill>
                  <a:srgbClr val="0000FF"/>
                </a:solidFill>
              </a:rPr>
              <a:t>tourisme balnéaire</a:t>
            </a:r>
          </a:p>
          <a:p>
            <a:pPr marL="179388" indent="-179388">
              <a:buNone/>
            </a:pPr>
            <a:r>
              <a:rPr lang="fr-FR" dirty="0"/>
              <a:t>(stations très anciennes, « intégrées » à partir des    années 1960-1970)</a:t>
            </a:r>
          </a:p>
          <a:p>
            <a:pPr marL="179388" indent="-179388">
              <a:buNone/>
            </a:pPr>
            <a:r>
              <a:rPr lang="fr-FR" dirty="0"/>
              <a:t>• Le </a:t>
            </a:r>
            <a:r>
              <a:rPr lang="fr-FR" dirty="0">
                <a:solidFill>
                  <a:srgbClr val="0000FF"/>
                </a:solidFill>
              </a:rPr>
              <a:t>tourisme de montagne (</a:t>
            </a:r>
            <a:r>
              <a:rPr lang="fr-FR" dirty="0" err="1">
                <a:solidFill>
                  <a:srgbClr val="0000FF"/>
                </a:solidFill>
              </a:rPr>
              <a:t>hiver+été</a:t>
            </a:r>
            <a:r>
              <a:rPr lang="fr-FR" dirty="0">
                <a:solidFill>
                  <a:srgbClr val="0000FF"/>
                </a:solidFill>
              </a:rPr>
              <a:t>)                                       </a:t>
            </a:r>
            <a:r>
              <a:rPr lang="fr-FR" sz="2824" dirty="0"/>
              <a:t>(4 générations de stations)</a:t>
            </a:r>
            <a:endParaRPr lang="fr-FR" dirty="0"/>
          </a:p>
          <a:p>
            <a:pPr marL="179388" indent="-179388">
              <a:buNone/>
            </a:pPr>
            <a:r>
              <a:rPr lang="fr-FR" dirty="0"/>
              <a:t>• Le </a:t>
            </a:r>
            <a:r>
              <a:rPr lang="fr-FR" dirty="0">
                <a:solidFill>
                  <a:srgbClr val="0000FF"/>
                </a:solidFill>
              </a:rPr>
              <a:t>tourisme vert </a:t>
            </a:r>
            <a:r>
              <a:rPr lang="fr-FR" dirty="0"/>
              <a:t>(en              campagne)</a:t>
            </a:r>
          </a:p>
          <a:p>
            <a:pPr marL="179388" indent="-179388">
              <a:buNone/>
            </a:pPr>
            <a:r>
              <a:rPr lang="fr-FR" dirty="0"/>
              <a:t>• Le </a:t>
            </a:r>
            <a:r>
              <a:rPr lang="fr-FR" dirty="0">
                <a:solidFill>
                  <a:srgbClr val="0000FF"/>
                </a:solidFill>
              </a:rPr>
              <a:t>tourisme thématique   </a:t>
            </a:r>
            <a:r>
              <a:rPr lang="fr-FR" dirty="0"/>
              <a:t>(culturel, religieux, </a:t>
            </a:r>
            <a:r>
              <a:rPr lang="fr-FR" dirty="0" err="1"/>
              <a:t>patrimonial,œnologique</a:t>
            </a:r>
            <a:r>
              <a:rPr lang="fr-FR" dirty="0"/>
              <a:t>, sportif, …)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7280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 tourisme en France</a:t>
            </a:r>
          </a:p>
        </p:txBody>
      </p:sp>
      <p:pic>
        <p:nvPicPr>
          <p:cNvPr id="7" name="Image 6" descr="EspacesTouriCM1Hach2016CarteFrance_05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873" y="1428646"/>
            <a:ext cx="5214510" cy="5085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teFranceEspacestouristiqu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762"/>
            <a:ext cx="9144000" cy="57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5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151" y="1175582"/>
            <a:ext cx="8905849" cy="54895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/>
              <a:t>III) </a:t>
            </a:r>
            <a:r>
              <a:rPr lang="fr-FR" b="1" u="sng" dirty="0"/>
              <a:t>L’impact du tourisme sur les espaces</a:t>
            </a:r>
          </a:p>
          <a:p>
            <a:pPr>
              <a:buNone/>
            </a:pPr>
            <a:r>
              <a:rPr lang="fr-FR" dirty="0"/>
              <a:t>* </a:t>
            </a:r>
            <a:r>
              <a:rPr lang="fr-FR" u="sng" dirty="0"/>
              <a:t>Un </a:t>
            </a:r>
            <a:r>
              <a:rPr lang="fr-FR" u="sng" dirty="0">
                <a:solidFill>
                  <a:srgbClr val="0000FF"/>
                </a:solidFill>
              </a:rPr>
              <a:t>fort impact</a:t>
            </a:r>
          </a:p>
          <a:p>
            <a:pPr>
              <a:buNone/>
            </a:pPr>
            <a:r>
              <a:rPr lang="fr-FR" dirty="0">
                <a:solidFill>
                  <a:srgbClr val="000000"/>
                </a:solidFill>
              </a:rPr>
              <a:t>	• sur les </a:t>
            </a:r>
            <a:r>
              <a:rPr lang="fr-FR" dirty="0">
                <a:solidFill>
                  <a:srgbClr val="0000FF"/>
                </a:solidFill>
              </a:rPr>
              <a:t>paysages</a:t>
            </a:r>
          </a:p>
          <a:p>
            <a:pPr>
              <a:buNone/>
            </a:pPr>
            <a:r>
              <a:rPr lang="fr-FR" dirty="0">
                <a:solidFill>
                  <a:srgbClr val="000000"/>
                </a:solidFill>
              </a:rPr>
              <a:t>	• </a:t>
            </a:r>
            <a:r>
              <a:rPr lang="fr-FR" dirty="0"/>
              <a:t>sur </a:t>
            </a:r>
            <a:r>
              <a:rPr lang="fr-FR" dirty="0">
                <a:solidFill>
                  <a:srgbClr val="0000FF"/>
                </a:solidFill>
              </a:rPr>
              <a:t>l’environnement </a:t>
            </a:r>
            <a:r>
              <a:rPr lang="fr-FR" dirty="0"/>
              <a:t>dues au bétonnage, à l’artificialisation, à la fréquentation</a:t>
            </a:r>
          </a:p>
          <a:p>
            <a:pPr>
              <a:buNone/>
            </a:pPr>
            <a:r>
              <a:rPr lang="fr-FR" sz="2400" dirty="0"/>
              <a:t>(glissements, avalanches, crues torrentielles en montagne, érosion et destruction d’écosystème sur les côtes)</a:t>
            </a:r>
          </a:p>
          <a:p>
            <a:pPr>
              <a:buNone/>
            </a:pPr>
            <a:r>
              <a:rPr lang="fr-FR" dirty="0"/>
              <a:t>	• d’un point de vue </a:t>
            </a:r>
            <a:r>
              <a:rPr lang="fr-FR" dirty="0">
                <a:solidFill>
                  <a:srgbClr val="0000FF"/>
                </a:solidFill>
              </a:rPr>
              <a:t>économique </a:t>
            </a:r>
          </a:p>
          <a:p>
            <a:pPr>
              <a:buNone/>
            </a:pPr>
            <a:r>
              <a:rPr lang="fr-FR" sz="2400" dirty="0"/>
              <a:t>(avec des questions récurrentes : retombées sélectives pour les habitants, surdimensionnement et non rentabilité des investissements)</a:t>
            </a:r>
          </a:p>
          <a:p>
            <a:pPr>
              <a:buNone/>
            </a:pPr>
            <a:r>
              <a:rPr lang="fr-FR" dirty="0"/>
              <a:t>	• générant des </a:t>
            </a:r>
            <a:r>
              <a:rPr lang="fr-FR" dirty="0">
                <a:solidFill>
                  <a:srgbClr val="0000FF"/>
                </a:solidFill>
              </a:rPr>
              <a:t>conflits d’usage</a:t>
            </a:r>
            <a:r>
              <a:rPr lang="fr-FR" dirty="0"/>
              <a:t> (entre acteurs)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448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 tourisme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47589"/>
            <a:ext cx="8686800" cy="58104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3765" b="1" dirty="0"/>
              <a:t>III) </a:t>
            </a:r>
            <a:r>
              <a:rPr lang="fr-FR" sz="3765" b="1" u="sng" dirty="0"/>
              <a:t>L’impact du tourisme sur les espaces</a:t>
            </a:r>
          </a:p>
          <a:p>
            <a:pPr>
              <a:buNone/>
            </a:pPr>
            <a:endParaRPr lang="fr-FR" dirty="0"/>
          </a:p>
          <a:p>
            <a:pPr>
              <a:buFontTx/>
              <a:buChar char="•"/>
            </a:pPr>
            <a:r>
              <a:rPr lang="fr-FR" u="sng" dirty="0"/>
              <a:t>Une législation qui s’oriente </a:t>
            </a:r>
            <a:r>
              <a:rPr lang="fr-FR" dirty="0"/>
              <a:t>: </a:t>
            </a:r>
          </a:p>
          <a:p>
            <a:pPr>
              <a:buFontTx/>
              <a:buChar char="-"/>
            </a:pPr>
            <a:r>
              <a:rPr lang="fr-FR" dirty="0"/>
              <a:t>de la protection vers la </a:t>
            </a:r>
            <a:r>
              <a:rPr lang="fr-FR" dirty="0">
                <a:solidFill>
                  <a:srgbClr val="0000FF"/>
                </a:solidFill>
              </a:rPr>
              <a:t>durabilité</a:t>
            </a:r>
          </a:p>
          <a:p>
            <a:pPr>
              <a:buFontTx/>
              <a:buChar char="-"/>
            </a:pPr>
            <a:r>
              <a:rPr lang="fr-FR" dirty="0"/>
              <a:t>de l’intervention ponctuelle vers une </a:t>
            </a:r>
            <a:r>
              <a:rPr lang="fr-FR" dirty="0">
                <a:solidFill>
                  <a:srgbClr val="0000FF"/>
                </a:solidFill>
              </a:rPr>
              <a:t>logique plus globale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•  </a:t>
            </a:r>
            <a:r>
              <a:rPr lang="fr-FR" u="sng" dirty="0"/>
              <a:t>Des points de repère législatifs</a:t>
            </a:r>
          </a:p>
          <a:p>
            <a:pPr>
              <a:buFontTx/>
              <a:buChar char="-"/>
            </a:pPr>
            <a:r>
              <a:rPr lang="fr-FR" dirty="0"/>
              <a:t>1960 : création des parcs naturels nationaux</a:t>
            </a:r>
          </a:p>
          <a:p>
            <a:pPr>
              <a:buFontTx/>
              <a:buChar char="-"/>
            </a:pPr>
            <a:r>
              <a:rPr lang="fr-FR" dirty="0"/>
              <a:t>1967 : création des parcs naturels régionaux (à ne pas confondre avec les précédents)</a:t>
            </a:r>
          </a:p>
          <a:p>
            <a:pPr>
              <a:buFontTx/>
              <a:buChar char="-"/>
            </a:pPr>
            <a:r>
              <a:rPr lang="fr-FR" dirty="0"/>
              <a:t>1975 : création du Conservatoire du Littoral</a:t>
            </a:r>
          </a:p>
          <a:p>
            <a:pPr>
              <a:buFontTx/>
              <a:buChar char="-"/>
            </a:pPr>
            <a:r>
              <a:rPr lang="fr-FR" dirty="0"/>
              <a:t>1985 : Loi Montagne</a:t>
            </a:r>
          </a:p>
          <a:p>
            <a:pPr>
              <a:buFontTx/>
              <a:buChar char="-"/>
            </a:pPr>
            <a:r>
              <a:rPr lang="fr-FR" dirty="0"/>
              <a:t>1986 : Loi Littoral</a:t>
            </a:r>
          </a:p>
          <a:p>
            <a:pPr>
              <a:buFontTx/>
              <a:buChar char="-"/>
            </a:pPr>
            <a:r>
              <a:rPr lang="fr-FR" dirty="0"/>
              <a:t>1993 : Loi Paysage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448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 tourisme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Lecture du programme de CM1 2016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Thème 2 – 2</a:t>
            </a:r>
            <a:r>
              <a:rPr lang="fr-FR" b="1" baseline="30000" dirty="0">
                <a:solidFill>
                  <a:schemeClr val="tx1"/>
                </a:solidFill>
              </a:rPr>
              <a:t>ème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sous-thème</a:t>
            </a:r>
            <a:r>
              <a:rPr lang="fr-FR" b="1" dirty="0">
                <a:solidFill>
                  <a:schemeClr val="tx1"/>
                </a:solidFill>
              </a:rPr>
              <a:t> : </a:t>
            </a:r>
          </a:p>
          <a:p>
            <a:r>
              <a:rPr lang="fr-FR" b="1" dirty="0">
                <a:solidFill>
                  <a:schemeClr val="tx1"/>
                </a:solidFill>
              </a:rPr>
              <a:t>habiter un espace touristique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530</Words>
  <Application>Microsoft Macintosh PowerPoint</Application>
  <PresentationFormat>Affichage à l'écran (4:3)</PresentationFormat>
  <Paragraphs>60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Thème Office</vt:lpstr>
      <vt:lpstr>Habiter un espace touristique</vt:lpstr>
      <vt:lpstr>Qu’est-ce que le tourisme ?</vt:lpstr>
      <vt:lpstr>Le tourisme en France</vt:lpstr>
      <vt:lpstr>Le tourisme en France</vt:lpstr>
      <vt:lpstr>Le tourisme en France</vt:lpstr>
      <vt:lpstr>Présentation PowerPoint</vt:lpstr>
      <vt:lpstr>Le tourisme en France</vt:lpstr>
      <vt:lpstr>Le tourisme en France</vt:lpstr>
      <vt:lpstr>Lecture du programme de CM1 2016</vt:lpstr>
      <vt:lpstr>Présentation PowerPoint</vt:lpstr>
      <vt:lpstr>Le cas de Saint-Jean de Luz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Habiter un espace touristique</dc:title>
  <dc:creator>Jean-Louis LAUBRY</dc:creator>
  <cp:lastModifiedBy>Jean-Louis Laubry</cp:lastModifiedBy>
  <cp:revision>83</cp:revision>
  <dcterms:created xsi:type="dcterms:W3CDTF">2017-11-06T09:02:12Z</dcterms:created>
  <dcterms:modified xsi:type="dcterms:W3CDTF">2020-11-01T15:27:41Z</dcterms:modified>
</cp:coreProperties>
</file>