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256" r:id="rId3"/>
    <p:sldId id="257" r:id="rId4"/>
    <p:sldId id="270" r:id="rId5"/>
    <p:sldId id="258" r:id="rId6"/>
    <p:sldId id="272" r:id="rId7"/>
    <p:sldId id="282" r:id="rId8"/>
    <p:sldId id="269" r:id="rId9"/>
    <p:sldId id="273" r:id="rId10"/>
    <p:sldId id="259" r:id="rId11"/>
    <p:sldId id="277" r:id="rId12"/>
    <p:sldId id="260" r:id="rId13"/>
    <p:sldId id="283" r:id="rId14"/>
    <p:sldId id="284" r:id="rId15"/>
    <p:sldId id="261" r:id="rId16"/>
    <p:sldId id="285" r:id="rId17"/>
    <p:sldId id="262" r:id="rId18"/>
    <p:sldId id="286" r:id="rId19"/>
    <p:sldId id="304" r:id="rId20"/>
    <p:sldId id="305" r:id="rId21"/>
    <p:sldId id="288" r:id="rId22"/>
    <p:sldId id="295" r:id="rId23"/>
    <p:sldId id="263" r:id="rId24"/>
    <p:sldId id="276" r:id="rId25"/>
    <p:sldId id="278" r:id="rId26"/>
    <p:sldId id="293" r:id="rId27"/>
    <p:sldId id="265" r:id="rId28"/>
    <p:sldId id="279" r:id="rId29"/>
    <p:sldId id="264" r:id="rId30"/>
    <p:sldId id="280" r:id="rId31"/>
    <p:sldId id="281" r:id="rId32"/>
    <p:sldId id="266" r:id="rId33"/>
    <p:sldId id="289" r:id="rId34"/>
    <p:sldId id="290" r:id="rId35"/>
    <p:sldId id="267" r:id="rId36"/>
    <p:sldId id="298" r:id="rId37"/>
    <p:sldId id="300" r:id="rId38"/>
    <p:sldId id="303" r:id="rId39"/>
    <p:sldId id="268" r:id="rId40"/>
    <p:sldId id="302" r:id="rId41"/>
    <p:sldId id="297" r:id="rId42"/>
    <p:sldId id="306" r:id="rId43"/>
    <p:sldId id="296" r:id="rId44"/>
    <p:sldId id="271" r:id="rId45"/>
    <p:sldId id="292" r:id="rId46"/>
    <p:sldId id="294" r:id="rId4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6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2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3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0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9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8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7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9CD9F-F569-E64E-8582-9850EA1982E8}" type="datetimeFigureOut">
              <a:rPr lang="fr-FR" smtClean="0"/>
              <a:t>19/03/2021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dumoderateur.com/30-chiffres-internet-reseaux-sociaux-mobile-2021/" TargetMode="External"/><Relationship Id="rId2" Type="http://schemas.openxmlformats.org/officeDocument/2006/relationships/hyperlink" Target="https://www.blogdumoderateur.com/internet-reseaux-sociaux-france-2020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hyperlink" Target="https://freedomhouse.org/countries/freedom-net/score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CC3310-DA9C-134A-B89D-CF9A2323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505"/>
            <a:ext cx="9144000" cy="52100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B0688E-44C4-114F-9A92-53CC54813370}"/>
              </a:ext>
            </a:extLst>
          </p:cNvPr>
          <p:cNvSpPr txBox="1"/>
          <p:nvPr/>
        </p:nvSpPr>
        <p:spPr>
          <a:xfrm>
            <a:off x="3115733" y="6299200"/>
            <a:ext cx="338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Monde</a:t>
            </a:r>
            <a:r>
              <a:rPr lang="fr-FR" dirty="0"/>
              <a:t>, vendredi 12 mars 2021</a:t>
            </a:r>
          </a:p>
        </p:txBody>
      </p:sp>
    </p:spTree>
    <p:extLst>
      <p:ext uri="{BB962C8B-B14F-4D97-AF65-F5344CB8AC3E}">
        <p14:creationId xmlns:p14="http://schemas.microsoft.com/office/powerpoint/2010/main" val="195061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579"/>
            <a:ext cx="8229600" cy="451658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 poids énorme acquis par le Web </a:t>
            </a:r>
            <a:r>
              <a:rPr lang="fr-FR" dirty="0"/>
              <a:t>(dans l’activité économique) </a:t>
            </a:r>
            <a:r>
              <a:rPr lang="fr-FR" b="1" dirty="0">
                <a:solidFill>
                  <a:srgbClr val="0000FF"/>
                </a:solidFill>
              </a:rPr>
              <a:t>et les entreprises du Web </a:t>
            </a:r>
            <a:r>
              <a:rPr lang="fr-FR" dirty="0"/>
              <a:t>(milliers de milliards en chiffre d’affaires pour les </a:t>
            </a:r>
            <a:r>
              <a:rPr lang="fr-FR" b="1" dirty="0"/>
              <a:t>GAFA ou GAFAM </a:t>
            </a:r>
            <a:r>
              <a:rPr lang="fr-FR" dirty="0"/>
              <a:t>: </a:t>
            </a:r>
            <a:r>
              <a:rPr lang="fr-FR" b="1" dirty="0"/>
              <a:t>G</a:t>
            </a:r>
            <a:r>
              <a:rPr lang="fr-FR" dirty="0"/>
              <a:t>oogle, </a:t>
            </a:r>
            <a:r>
              <a:rPr lang="fr-FR" b="1" dirty="0"/>
              <a:t>A</a:t>
            </a:r>
            <a:r>
              <a:rPr lang="fr-FR" dirty="0"/>
              <a:t>pple, </a:t>
            </a:r>
            <a:r>
              <a:rPr lang="fr-FR" b="1" dirty="0"/>
              <a:t>F</a:t>
            </a:r>
            <a:r>
              <a:rPr lang="fr-FR" dirty="0"/>
              <a:t>acebook, </a:t>
            </a:r>
            <a:r>
              <a:rPr lang="fr-FR" b="1" dirty="0"/>
              <a:t>A</a:t>
            </a:r>
            <a:r>
              <a:rPr lang="fr-FR" dirty="0"/>
              <a:t>mazon, </a:t>
            </a:r>
            <a:r>
              <a:rPr lang="fr-FR" b="1" dirty="0"/>
              <a:t>M</a:t>
            </a:r>
            <a:r>
              <a:rPr lang="fr-FR" dirty="0"/>
              <a:t>icrosoft</a:t>
            </a:r>
            <a:r>
              <a:rPr lang="mr-IN" dirty="0"/>
              <a:t>…</a:t>
            </a:r>
            <a:r>
              <a:rPr lang="fr-FR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1139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541996"/>
            <a:ext cx="9141757" cy="531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  <a:endParaRPr lang="fr-FR" dirty="0"/>
          </a:p>
          <a:p>
            <a:pPr marL="0" indent="0">
              <a:buNone/>
            </a:pPr>
            <a:r>
              <a:rPr lang="fr-FR" sz="3100" dirty="0"/>
              <a:t>• négligeable en 2010, la </a:t>
            </a:r>
            <a:r>
              <a:rPr lang="fr-FR" sz="3100" b="1" dirty="0">
                <a:solidFill>
                  <a:srgbClr val="0000FF"/>
                </a:solidFill>
              </a:rPr>
              <a:t>vente en ligne </a:t>
            </a:r>
            <a:r>
              <a:rPr lang="fr-FR" sz="3100" dirty="0"/>
              <a:t>(e-commerce) atteint </a:t>
            </a:r>
            <a:r>
              <a:rPr lang="fr-FR" sz="3100" b="1" dirty="0"/>
              <a:t>en 2020 13,5% des ventes de détail en France </a:t>
            </a:r>
            <a:r>
              <a:rPr lang="fr-FR" sz="3100" dirty="0"/>
              <a:t>(112 milliards d’euros) contre 10% en 2019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CE57F1-27E6-2441-93E7-3B72BC2AA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26" y="3598899"/>
            <a:ext cx="6398801" cy="32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0394"/>
            <a:ext cx="8686800" cy="62488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600" dirty="0"/>
              <a:t>2.1. </a:t>
            </a:r>
            <a:r>
              <a:rPr lang="fr-FR" sz="3600" b="1" u="sng" dirty="0">
                <a:solidFill>
                  <a:srgbClr val="0432FF"/>
                </a:solidFill>
              </a:rPr>
              <a:t>Les fournisseurs de services</a:t>
            </a:r>
          </a:p>
          <a:p>
            <a:pPr marL="0" indent="0" algn="just">
              <a:buNone/>
            </a:pPr>
            <a:r>
              <a:rPr lang="fr-FR" sz="3600" dirty="0"/>
              <a:t>• Des </a:t>
            </a:r>
            <a:r>
              <a:rPr lang="fr-FR" sz="3600" b="1" dirty="0">
                <a:solidFill>
                  <a:srgbClr val="0000FF"/>
                </a:solidFill>
              </a:rPr>
              <a:t>entreprises qui proposent aux internautes des services multiples </a:t>
            </a:r>
            <a:r>
              <a:rPr lang="fr-FR" sz="3600" dirty="0"/>
              <a:t>(marchands ou non) sur le Web</a:t>
            </a:r>
            <a:r>
              <a:rPr lang="fr-FR" dirty="0"/>
              <a:t>  </a:t>
            </a:r>
          </a:p>
          <a:p>
            <a:pPr marL="0" indent="441325">
              <a:buNone/>
            </a:pPr>
            <a:r>
              <a:rPr lang="fr-FR" sz="3100" dirty="0"/>
              <a:t>Recherche (</a:t>
            </a:r>
            <a:r>
              <a:rPr lang="fr-FR" sz="3100" i="1" dirty="0"/>
              <a:t>Google</a:t>
            </a:r>
            <a:r>
              <a:rPr lang="fr-FR" sz="3100" dirty="0"/>
              <a:t>, Bing…)</a:t>
            </a:r>
          </a:p>
          <a:p>
            <a:pPr marL="0" indent="441325">
              <a:buNone/>
            </a:pPr>
            <a:r>
              <a:rPr lang="fr-FR" sz="3100" dirty="0"/>
              <a:t>E-commerce (Amazon, </a:t>
            </a:r>
            <a:r>
              <a:rPr lang="fr-FR" sz="3100" dirty="0" err="1"/>
              <a:t>Rakuten</a:t>
            </a:r>
            <a:r>
              <a:rPr lang="fr-FR" sz="3100" dirty="0"/>
              <a:t>, </a:t>
            </a:r>
            <a:r>
              <a:rPr lang="fr-FR" sz="3100" dirty="0" err="1"/>
              <a:t>Momox</a:t>
            </a:r>
            <a:r>
              <a:rPr lang="fr-FR" sz="3100" dirty="0"/>
              <a:t>, </a:t>
            </a:r>
            <a:r>
              <a:rPr lang="fr-FR" sz="3100" dirty="0" err="1"/>
              <a:t>Ebay</a:t>
            </a:r>
            <a:r>
              <a:rPr lang="fr-FR" sz="3100" dirty="0"/>
              <a:t>, </a:t>
            </a:r>
            <a:r>
              <a:rPr lang="fr-FR" sz="3100" dirty="0" err="1"/>
              <a:t>Leboncoin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dirty="0"/>
              <a:t>Messagerie (</a:t>
            </a:r>
            <a:r>
              <a:rPr lang="fr-FR" sz="3100" i="1" dirty="0"/>
              <a:t>Gmail</a:t>
            </a:r>
            <a:r>
              <a:rPr lang="fr-FR" sz="3100" dirty="0"/>
              <a:t>,…)</a:t>
            </a:r>
          </a:p>
          <a:p>
            <a:pPr marL="0" indent="441325">
              <a:buNone/>
            </a:pPr>
            <a:r>
              <a:rPr lang="fr-FR" sz="3100" dirty="0"/>
              <a:t>Navigation internet (</a:t>
            </a:r>
            <a:r>
              <a:rPr lang="fr-FR" sz="3100" i="1" dirty="0" err="1"/>
              <a:t>Gchrome</a:t>
            </a:r>
            <a:r>
              <a:rPr lang="fr-FR" sz="3100" dirty="0"/>
              <a:t>, Explorer, </a:t>
            </a:r>
            <a:r>
              <a:rPr lang="fr-FR" sz="3100" dirty="0" err="1"/>
              <a:t>Opera</a:t>
            </a:r>
            <a:r>
              <a:rPr lang="fr-FR" sz="3100" dirty="0"/>
              <a:t>, Mozilla)</a:t>
            </a:r>
          </a:p>
          <a:p>
            <a:pPr marL="0" indent="441325">
              <a:buNone/>
            </a:pPr>
            <a:r>
              <a:rPr lang="fr-FR" sz="3100" dirty="0"/>
              <a:t>Stockage de documents (</a:t>
            </a:r>
            <a:r>
              <a:rPr lang="fr-FR" sz="3100" i="1" dirty="0" err="1"/>
              <a:t>Gdrive</a:t>
            </a:r>
            <a:r>
              <a:rPr lang="fr-FR" sz="3100" dirty="0"/>
              <a:t>, Orange, </a:t>
            </a:r>
            <a:r>
              <a:rPr lang="fr-FR" sz="3100" dirty="0" err="1"/>
              <a:t>Opendrive</a:t>
            </a:r>
            <a:r>
              <a:rPr lang="fr-FR" sz="3100" dirty="0"/>
              <a:t>, </a:t>
            </a:r>
            <a:r>
              <a:rPr lang="fr-FR" sz="3100" dirty="0" err="1"/>
              <a:t>Dropbox</a:t>
            </a:r>
            <a:r>
              <a:rPr lang="fr-FR" sz="3100" dirty="0"/>
              <a:t>)</a:t>
            </a:r>
          </a:p>
          <a:p>
            <a:pPr marL="0" indent="441325">
              <a:buNone/>
            </a:pPr>
            <a:r>
              <a:rPr lang="fr-FR" sz="3100" dirty="0"/>
              <a:t>Réservation (Oui, </a:t>
            </a:r>
            <a:r>
              <a:rPr lang="fr-FR" sz="3100" dirty="0" err="1"/>
              <a:t>Ticketnet</a:t>
            </a:r>
            <a:r>
              <a:rPr lang="fr-FR" sz="3100" dirty="0"/>
              <a:t>, FNAC…)</a:t>
            </a:r>
          </a:p>
          <a:p>
            <a:pPr marL="0" indent="441325">
              <a:buNone/>
            </a:pPr>
            <a:r>
              <a:rPr lang="fr-FR" sz="3100" dirty="0"/>
              <a:t>Information (</a:t>
            </a:r>
            <a:r>
              <a:rPr lang="fr-FR" sz="3100" dirty="0" err="1"/>
              <a:t>Mediapart</a:t>
            </a:r>
            <a:r>
              <a:rPr lang="fr-FR" sz="3100" dirty="0"/>
              <a:t>, Bloomberg, </a:t>
            </a:r>
            <a:r>
              <a:rPr lang="fr-FR" sz="3100" dirty="0" err="1"/>
              <a:t>Slate.fr</a:t>
            </a:r>
            <a:r>
              <a:rPr lang="fr-FR" sz="3100" dirty="0"/>
              <a:t>, </a:t>
            </a:r>
            <a:r>
              <a:rPr lang="fr-FR" sz="3100" dirty="0" err="1"/>
              <a:t>Breitbart</a:t>
            </a:r>
            <a:r>
              <a:rPr lang="fr-FR" sz="3100" dirty="0"/>
              <a:t> News)</a:t>
            </a:r>
          </a:p>
          <a:p>
            <a:pPr marL="0" indent="441325">
              <a:buNone/>
            </a:pPr>
            <a:r>
              <a:rPr lang="fr-FR" sz="3100" dirty="0"/>
              <a:t>Réseaux sociaux (Facebook, </a:t>
            </a:r>
            <a:r>
              <a:rPr lang="fr-FR" sz="3100" dirty="0" err="1"/>
              <a:t>Twitter</a:t>
            </a:r>
            <a:r>
              <a:rPr lang="fr-FR" sz="3100" dirty="0"/>
              <a:t>)</a:t>
            </a:r>
          </a:p>
          <a:p>
            <a:pPr marL="0" indent="441325">
              <a:buNone/>
            </a:pPr>
            <a:r>
              <a:rPr lang="fr-FR" sz="3100" dirty="0"/>
              <a:t>Vidéo (</a:t>
            </a:r>
            <a:r>
              <a:rPr lang="fr-FR" sz="3100" i="1" dirty="0" err="1"/>
              <a:t>Youtube</a:t>
            </a:r>
            <a:r>
              <a:rPr lang="fr-FR" sz="3100" dirty="0"/>
              <a:t>, </a:t>
            </a:r>
            <a:r>
              <a:rPr lang="fr-FR" sz="3100" dirty="0" err="1"/>
              <a:t>Dailymotion</a:t>
            </a:r>
            <a:r>
              <a:rPr lang="fr-FR" sz="3100" dirty="0"/>
              <a:t>, </a:t>
            </a:r>
            <a:r>
              <a:rPr lang="fr-FR" sz="3100" dirty="0" err="1"/>
              <a:t>Netflix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dirty="0"/>
              <a:t>Télévision (</a:t>
            </a:r>
            <a:r>
              <a:rPr lang="fr-FR" sz="3100" dirty="0" err="1"/>
              <a:t>AppleTV</a:t>
            </a:r>
            <a:r>
              <a:rPr lang="fr-FR" sz="3100" dirty="0"/>
              <a:t>, </a:t>
            </a:r>
            <a:r>
              <a:rPr lang="fr-FR" sz="3100" dirty="0" err="1"/>
              <a:t>AmazonVideo</a:t>
            </a:r>
            <a:r>
              <a:rPr lang="fr-FR" sz="3100" dirty="0"/>
              <a:t>, Comcast, CBS, Viacom…)</a:t>
            </a:r>
          </a:p>
          <a:p>
            <a:pPr marL="0" indent="441325">
              <a:buNone/>
            </a:pPr>
            <a:r>
              <a:rPr lang="fr-FR" sz="3100" dirty="0"/>
              <a:t>Musique (Deezer, </a:t>
            </a:r>
            <a:r>
              <a:rPr lang="fr-FR" sz="3100" dirty="0" err="1"/>
              <a:t>Spotify</a:t>
            </a:r>
            <a:r>
              <a:rPr lang="fr-FR" sz="3100" dirty="0"/>
              <a:t>, </a:t>
            </a:r>
            <a:r>
              <a:rPr lang="fr-FR" sz="3100" dirty="0" err="1"/>
              <a:t>AmazonMusic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dirty="0"/>
              <a:t>Démarches administratives (</a:t>
            </a:r>
            <a:r>
              <a:rPr lang="fr-FR" sz="3100" dirty="0" err="1"/>
              <a:t>impots.gouv</a:t>
            </a:r>
            <a:r>
              <a:rPr lang="fr-FR" sz="3100" dirty="0"/>
              <a:t>…)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10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09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4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3600" dirty="0"/>
              <a:t>2.1. </a:t>
            </a:r>
            <a:r>
              <a:rPr lang="fr-FR" sz="3600" b="1" u="sng" dirty="0">
                <a:solidFill>
                  <a:srgbClr val="0432FF"/>
                </a:solidFill>
              </a:rPr>
              <a:t>Les fournisseurs de services</a:t>
            </a:r>
            <a:endParaRPr lang="fr-FR" sz="3600" u="sng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sz="3600" b="1" dirty="0">
                <a:solidFill>
                  <a:srgbClr val="0000FF"/>
                </a:solidFill>
              </a:rPr>
              <a:t>Google = 1</a:t>
            </a:r>
            <a:r>
              <a:rPr lang="fr-FR" sz="3600" b="1" baseline="30000" dirty="0">
                <a:solidFill>
                  <a:srgbClr val="0000FF"/>
                </a:solidFill>
              </a:rPr>
              <a:t>ère</a:t>
            </a:r>
            <a:r>
              <a:rPr lang="fr-FR" sz="3600" b="1" dirty="0">
                <a:solidFill>
                  <a:srgbClr val="0000FF"/>
                </a:solidFill>
              </a:rPr>
              <a:t> entreprise</a:t>
            </a:r>
            <a:r>
              <a:rPr lang="fr-FR" sz="3600" dirty="0"/>
              <a:t> de services sur le Web avec CA de près de </a:t>
            </a:r>
            <a:r>
              <a:rPr lang="fr-FR" sz="3600" dirty="0">
                <a:solidFill>
                  <a:srgbClr val="0432FF"/>
                </a:solidFill>
              </a:rPr>
              <a:t>200 MM $ en 2020 </a:t>
            </a:r>
            <a:r>
              <a:rPr lang="fr-FR" sz="3600" dirty="0"/>
              <a:t>(138 milliards en 2018) </a:t>
            </a:r>
            <a:r>
              <a:rPr lang="fr-FR" sz="3600" b="1" dirty="0"/>
              <a:t>fondée en 1998 dans la </a:t>
            </a:r>
            <a:r>
              <a:rPr lang="fr-FR" sz="3600" b="1" dirty="0" err="1"/>
              <a:t>Silicon</a:t>
            </a:r>
            <a:r>
              <a:rPr lang="fr-FR" sz="3600" b="1" dirty="0"/>
              <a:t> </a:t>
            </a:r>
            <a:r>
              <a:rPr lang="fr-FR" sz="3600" b="1" dirty="0" err="1"/>
              <a:t>Valley</a:t>
            </a:r>
            <a:r>
              <a:rPr lang="fr-FR" sz="3600" b="1" dirty="0"/>
              <a:t> de San Francisco (Californie)</a:t>
            </a:r>
            <a:endParaRPr lang="fr-FR" sz="3600" dirty="0"/>
          </a:p>
          <a:p>
            <a:pPr marL="0" indent="441325">
              <a:buNone/>
            </a:pPr>
            <a:r>
              <a:rPr lang="fr-FR" sz="3300" dirty="0"/>
              <a:t>Moteur de recherche</a:t>
            </a:r>
          </a:p>
          <a:p>
            <a:pPr marL="0" indent="441325">
              <a:buNone/>
            </a:pPr>
            <a:r>
              <a:rPr lang="fr-FR" sz="3300" dirty="0"/>
              <a:t>Navigateur (Google Chrome)</a:t>
            </a:r>
          </a:p>
          <a:p>
            <a:pPr marL="0" indent="441325">
              <a:buNone/>
            </a:pPr>
            <a:r>
              <a:rPr lang="fr-FR" sz="3300" dirty="0"/>
              <a:t>Messagerie (Gmail)</a:t>
            </a:r>
          </a:p>
          <a:p>
            <a:pPr marL="0" indent="441325">
              <a:buNone/>
            </a:pPr>
            <a:r>
              <a:rPr lang="fr-FR" sz="3300" dirty="0"/>
              <a:t>Vidéo (</a:t>
            </a:r>
            <a:r>
              <a:rPr lang="fr-FR" sz="3300" dirty="0" err="1"/>
              <a:t>YouTube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 err="1"/>
              <a:t>Infogéographie</a:t>
            </a:r>
            <a:r>
              <a:rPr lang="fr-FR" sz="3300" dirty="0"/>
              <a:t> (Google </a:t>
            </a:r>
            <a:r>
              <a:rPr lang="fr-FR" sz="3300" dirty="0" err="1"/>
              <a:t>Maps</a:t>
            </a:r>
            <a:r>
              <a:rPr lang="fr-FR" sz="3300" dirty="0"/>
              <a:t>, Google </a:t>
            </a:r>
            <a:r>
              <a:rPr lang="fr-FR" sz="3300" dirty="0" err="1"/>
              <a:t>Earth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/>
              <a:t>Système d’exploitation (</a:t>
            </a:r>
            <a:r>
              <a:rPr lang="fr-FR" sz="3300" dirty="0" err="1"/>
              <a:t>Androïd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/>
              <a:t>E-commerce (Google Play), système de paiement (Google </a:t>
            </a:r>
            <a:r>
              <a:rPr lang="fr-FR" sz="3300" dirty="0" err="1"/>
              <a:t>Pay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/>
              <a:t>Stockage de données (Google Drive)</a:t>
            </a:r>
          </a:p>
          <a:p>
            <a:pPr marL="0" indent="441325">
              <a:buNone/>
            </a:pPr>
            <a:r>
              <a:rPr lang="fr-FR" sz="3300" dirty="0"/>
              <a:t>900000 serveurs répartis dans le monde sur 32 sites</a:t>
            </a:r>
          </a:p>
          <a:p>
            <a:pPr marL="0" indent="441325">
              <a:buNone/>
            </a:pPr>
            <a:r>
              <a:rPr lang="fr-FR" sz="3300" dirty="0"/>
              <a:t>Services gratuits financés par la publicité (coût par clic)</a:t>
            </a:r>
          </a:p>
          <a:p>
            <a:pPr marL="0" indent="441325" algn="just">
              <a:buNone/>
            </a:pPr>
            <a:r>
              <a:rPr lang="fr-FR" sz="3300" b="1" dirty="0"/>
              <a:t>Fait partie des « </a:t>
            </a:r>
            <a:r>
              <a:rPr lang="fr-FR" sz="3300" b="1" dirty="0" err="1"/>
              <a:t>Big</a:t>
            </a:r>
            <a:r>
              <a:rPr lang="fr-FR" sz="3300" b="1" dirty="0"/>
              <a:t> Four » (GAFA) </a:t>
            </a:r>
            <a:r>
              <a:rPr lang="fr-FR" sz="3300" dirty="0"/>
              <a:t>des entreprises de technologie avec (Apple, Facebook, </a:t>
            </a:r>
            <a:r>
              <a:rPr lang="fr-FR" sz="3300" dirty="0" err="1"/>
              <a:t>Amazon.com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235px-Google_&quot;G&quot;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54" y="2527541"/>
            <a:ext cx="1891750" cy="19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0394"/>
            <a:ext cx="8686800" cy="5697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2.1. </a:t>
            </a:r>
            <a:r>
              <a:rPr lang="fr-FR" b="1" u="sng" dirty="0">
                <a:solidFill>
                  <a:srgbClr val="0432FF"/>
                </a:solidFill>
              </a:rPr>
              <a:t>Les fournisseurs de services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économistes distinguant </a:t>
            </a:r>
            <a:r>
              <a:rPr lang="fr-FR" b="1" dirty="0"/>
              <a:t>2 types </a:t>
            </a:r>
            <a:r>
              <a:rPr lang="fr-FR" dirty="0"/>
              <a:t>d’entreprises de services (sur le Web)</a:t>
            </a:r>
          </a:p>
          <a:p>
            <a:pPr marL="0" indent="0" algn="just">
              <a:buFontTx/>
              <a:buChar char="-"/>
            </a:pPr>
            <a:r>
              <a:rPr lang="fr-FR" b="1" dirty="0">
                <a:solidFill>
                  <a:srgbClr val="0000FF"/>
                </a:solidFill>
              </a:rPr>
              <a:t> les tout en ligne </a:t>
            </a:r>
            <a:r>
              <a:rPr lang="fr-FR" dirty="0"/>
              <a:t>(</a:t>
            </a:r>
            <a:r>
              <a:rPr lang="fr-FR" b="1" dirty="0">
                <a:solidFill>
                  <a:srgbClr val="0000FF"/>
                </a:solidFill>
              </a:rPr>
              <a:t>« </a:t>
            </a:r>
            <a:r>
              <a:rPr lang="fr-FR" b="1" i="1" dirty="0">
                <a:solidFill>
                  <a:srgbClr val="0000FF"/>
                </a:solidFill>
              </a:rPr>
              <a:t>pure </a:t>
            </a:r>
            <a:r>
              <a:rPr lang="fr-FR" b="1" i="1" dirty="0" err="1">
                <a:solidFill>
                  <a:srgbClr val="0000FF"/>
                </a:solidFill>
              </a:rPr>
              <a:t>players</a:t>
            </a:r>
            <a:r>
              <a:rPr lang="fr-FR" b="1" dirty="0">
                <a:solidFill>
                  <a:srgbClr val="0000FF"/>
                </a:solidFill>
              </a:rPr>
              <a:t> »</a:t>
            </a:r>
            <a:r>
              <a:rPr lang="fr-FR" dirty="0"/>
              <a:t>)œuvrant uniquement sur Internet (majorité des entreprises du Web) financés par la vente, la publicité ou l’abonnement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- </a:t>
            </a:r>
            <a:r>
              <a:rPr lang="fr-FR" b="1" dirty="0">
                <a:solidFill>
                  <a:srgbClr val="0432FF"/>
                </a:solidFill>
              </a:rPr>
              <a:t>les </a:t>
            </a:r>
            <a:r>
              <a:rPr lang="fr-FR" b="1" dirty="0">
                <a:solidFill>
                  <a:srgbClr val="0000FF"/>
                </a:solidFill>
              </a:rPr>
              <a:t>« </a:t>
            </a:r>
            <a:r>
              <a:rPr lang="fr-FR" b="1" i="1" dirty="0">
                <a:solidFill>
                  <a:srgbClr val="0000FF"/>
                </a:solidFill>
              </a:rPr>
              <a:t>bricks and clicks</a:t>
            </a:r>
            <a:r>
              <a:rPr lang="fr-FR" b="1" dirty="0">
                <a:solidFill>
                  <a:srgbClr val="0000FF"/>
                </a:solidFill>
              </a:rPr>
              <a:t> » </a:t>
            </a:r>
            <a:r>
              <a:rPr lang="fr-FR" dirty="0"/>
              <a:t>qui proposent à la fois vente en ligne (« clicks ») et vente en magasin (« bricks ») comme FNAC, DARTY, SNCF</a:t>
            </a:r>
          </a:p>
        </p:txBody>
      </p:sp>
    </p:spTree>
    <p:extLst>
      <p:ext uri="{BB962C8B-B14F-4D97-AF65-F5344CB8AC3E}">
        <p14:creationId xmlns:p14="http://schemas.microsoft.com/office/powerpoint/2010/main" val="21077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2.2. </a:t>
            </a:r>
            <a:r>
              <a:rPr lang="fr-FR" b="1" u="sng" dirty="0">
                <a:solidFill>
                  <a:srgbClr val="0432FF"/>
                </a:solidFill>
              </a:rPr>
              <a:t>Les fournisseurs d’accès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les fournisseurs d’accès à internet (FAI) </a:t>
            </a:r>
            <a:r>
              <a:rPr lang="fr-FR" dirty="0"/>
              <a:t>: </a:t>
            </a:r>
          </a:p>
          <a:p>
            <a:pPr marL="0" indent="0" algn="just">
              <a:buNone/>
            </a:pPr>
            <a:r>
              <a:rPr lang="fr-FR" dirty="0"/>
              <a:t>entreprises qui offrent à des abonnés la </a:t>
            </a:r>
            <a:r>
              <a:rPr lang="fr-FR" b="1" dirty="0"/>
              <a:t>possibilité de se connecter à Internet </a:t>
            </a:r>
            <a:r>
              <a:rPr lang="fr-FR" dirty="0"/>
              <a:t>(via une Box connectée à un réseau câblé, par radio Wi-Fi ou par satellite)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541657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2.2. </a:t>
            </a:r>
            <a:r>
              <a:rPr lang="fr-FR" b="1" u="sng" dirty="0">
                <a:solidFill>
                  <a:srgbClr val="0432FF"/>
                </a:solidFill>
              </a:rPr>
              <a:t>Les fournisseurs d’accès</a:t>
            </a:r>
          </a:p>
          <a:p>
            <a:pPr marL="0" indent="0">
              <a:buNone/>
            </a:pPr>
            <a:r>
              <a:rPr lang="fr-FR" dirty="0"/>
              <a:t>• les </a:t>
            </a:r>
            <a:r>
              <a:rPr lang="fr-FR" b="1" dirty="0">
                <a:solidFill>
                  <a:srgbClr val="0000FF"/>
                </a:solidFill>
              </a:rPr>
              <a:t>FAI en France : 4 opérateurs principaux</a:t>
            </a:r>
          </a:p>
          <a:p>
            <a:pPr marL="0" indent="0">
              <a:buNone/>
            </a:pPr>
            <a:endParaRPr lang="fr-FR" b="1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fr-FR" dirty="0"/>
              <a:t>- </a:t>
            </a:r>
            <a:r>
              <a:rPr lang="fr-FR" b="1" dirty="0"/>
              <a:t>Orange</a:t>
            </a:r>
            <a:r>
              <a:rPr lang="fr-FR" dirty="0"/>
              <a:t> 					</a:t>
            </a:r>
            <a:r>
              <a:rPr lang="fr-FR" b="1" dirty="0"/>
              <a:t>42%</a:t>
            </a:r>
          </a:p>
          <a:p>
            <a:pPr marL="0" indent="0" algn="just">
              <a:buNone/>
            </a:pPr>
            <a:r>
              <a:rPr lang="fr-FR" dirty="0"/>
              <a:t>- </a:t>
            </a:r>
            <a:r>
              <a:rPr lang="fr-FR" b="1" dirty="0"/>
              <a:t>Bouygues Telecom 	14%</a:t>
            </a:r>
          </a:p>
          <a:p>
            <a:pPr algn="just">
              <a:buFontTx/>
              <a:buChar char="-"/>
            </a:pPr>
            <a:r>
              <a:rPr lang="fr-FR" b="1" dirty="0"/>
              <a:t>SFR					 	22%</a:t>
            </a:r>
          </a:p>
          <a:p>
            <a:pPr algn="just">
              <a:buFontTx/>
              <a:buChar char="-"/>
            </a:pPr>
            <a:r>
              <a:rPr lang="fr-FR" b="1" dirty="0"/>
              <a:t>Free</a:t>
            </a:r>
            <a:r>
              <a:rPr lang="fr-FR" dirty="0"/>
              <a:t> 						</a:t>
            </a:r>
            <a:r>
              <a:rPr lang="fr-FR" b="1" dirty="0"/>
              <a:t>22%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(% en parts de marché haut débit, très haut débit)</a:t>
            </a:r>
          </a:p>
        </p:txBody>
      </p:sp>
      <p:pic>
        <p:nvPicPr>
          <p:cNvPr id="4" name="Image 3" descr="faifr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99" y="3174974"/>
            <a:ext cx="3850601" cy="22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484" y="1287970"/>
            <a:ext cx="8495648" cy="557002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2.3. </a:t>
            </a:r>
            <a:r>
              <a:rPr lang="fr-FR" b="1" u="sng" dirty="0">
                <a:solidFill>
                  <a:srgbClr val="0432FF"/>
                </a:solidFill>
              </a:rPr>
              <a:t>Les fournisseurs de réseaux</a:t>
            </a:r>
          </a:p>
          <a:p>
            <a:pPr marL="0" indent="0">
              <a:buNone/>
            </a:pPr>
            <a:endParaRPr lang="fr-FR" sz="2800" dirty="0"/>
          </a:p>
          <a:p>
            <a:pPr marL="0" indent="0" algn="just">
              <a:buNone/>
            </a:pPr>
            <a:r>
              <a:rPr lang="fr-FR" sz="2800" dirty="0"/>
              <a:t>• </a:t>
            </a:r>
            <a:r>
              <a:rPr lang="fr-FR" sz="2800" b="1" dirty="0"/>
              <a:t>Internet</a:t>
            </a:r>
            <a:r>
              <a:rPr lang="fr-FR" sz="2800" dirty="0"/>
              <a:t> = </a:t>
            </a:r>
            <a:r>
              <a:rPr lang="fr-FR" sz="2800" u="sng" dirty="0"/>
              <a:t>transmission d’ondes électromagnétiques d’un point à un autre</a:t>
            </a:r>
            <a:r>
              <a:rPr lang="fr-FR" sz="2800" dirty="0"/>
              <a:t> du réseau</a:t>
            </a:r>
          </a:p>
          <a:p>
            <a:pPr marL="0" indent="0">
              <a:buNone/>
            </a:pPr>
            <a:endParaRPr lang="fr-FR" sz="2800" dirty="0"/>
          </a:p>
          <a:p>
            <a:pPr>
              <a:buFontTx/>
              <a:buChar char="-"/>
            </a:pPr>
            <a:r>
              <a:rPr lang="fr-FR" sz="2800" dirty="0"/>
              <a:t>soit </a:t>
            </a:r>
            <a:r>
              <a:rPr lang="fr-FR" sz="2800" b="1" dirty="0">
                <a:solidFill>
                  <a:srgbClr val="0000FF"/>
                </a:solidFill>
              </a:rPr>
              <a:t>physiquement par câbles </a:t>
            </a:r>
            <a:r>
              <a:rPr lang="fr-FR" sz="2800" dirty="0"/>
              <a:t>(</a:t>
            </a:r>
            <a:r>
              <a:rPr lang="fr-FR" sz="2800" i="1" dirty="0"/>
              <a:t>technologie filaire</a:t>
            </a:r>
            <a:r>
              <a:rPr lang="fr-FR" sz="2800" dirty="0"/>
              <a:t>) </a:t>
            </a:r>
          </a:p>
          <a:p>
            <a:pPr marL="0" indent="0">
              <a:buNone/>
            </a:pPr>
            <a:endParaRPr lang="fr-FR" sz="2800" dirty="0"/>
          </a:p>
          <a:p>
            <a:pPr algn="just">
              <a:buFontTx/>
              <a:buChar char="-"/>
            </a:pPr>
            <a:r>
              <a:rPr lang="fr-FR" sz="2800" dirty="0"/>
              <a:t>soit indirectement avec </a:t>
            </a:r>
            <a:r>
              <a:rPr lang="fr-FR" sz="2800" b="1" dirty="0">
                <a:solidFill>
                  <a:srgbClr val="0000FF"/>
                </a:solidFill>
              </a:rPr>
              <a:t>transmission par air</a:t>
            </a:r>
            <a:r>
              <a:rPr lang="fr-FR" sz="2800" dirty="0"/>
              <a:t> (</a:t>
            </a:r>
            <a:r>
              <a:rPr lang="fr-FR" sz="2800" i="1" dirty="0"/>
              <a:t>technologie sans fil</a:t>
            </a:r>
            <a:r>
              <a:rPr lang="fr-FR" sz="2800" dirty="0"/>
              <a:t>),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69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995343"/>
            <a:ext cx="8344175" cy="5769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2.3. </a:t>
            </a:r>
            <a:r>
              <a:rPr lang="fr-FR" b="1" u="sng" dirty="0">
                <a:solidFill>
                  <a:srgbClr val="0432FF"/>
                </a:solidFill>
              </a:rPr>
              <a:t>Les fournisseurs de réseaux</a:t>
            </a:r>
            <a:endParaRPr lang="fr-FR" u="sng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technologies filaires </a:t>
            </a:r>
            <a:r>
              <a:rPr lang="fr-FR" dirty="0"/>
              <a:t>les plus utilisées dans la circulation des informations internet (98%)(ADSL, Câble coaxial, Fibre optique, CPL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technologies sans fil </a:t>
            </a:r>
            <a:r>
              <a:rPr lang="fr-FR" dirty="0"/>
              <a:t>(alternatives, développées récemment et en progression) : Wifi</a:t>
            </a:r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4" name="Image 3" descr="CarteCablesFibresOptiquesTransatlantiqueundersea_fib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90" y="3148338"/>
            <a:ext cx="3356288" cy="23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1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CablesSous-marinsInternetLeFigaro2-12-2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5"/>
            <a:ext cx="914400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7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13283"/>
            <a:ext cx="7772400" cy="2772917"/>
          </a:xfrm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</a:rPr>
              <a:t>Communiquer </a:t>
            </a:r>
            <a:br>
              <a:rPr lang="fr-FR" b="1" dirty="0">
                <a:ln>
                  <a:solidFill>
                    <a:schemeClr val="tx1"/>
                  </a:solidFill>
                </a:ln>
              </a:rPr>
            </a:br>
            <a:r>
              <a:rPr lang="fr-FR" b="1" dirty="0">
                <a:ln>
                  <a:solidFill>
                    <a:schemeClr val="tx1"/>
                  </a:solidFill>
                </a:ln>
              </a:rPr>
              <a:t>d’un bout à l’autre du monde grâce à l’Internet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4812"/>
            <a:ext cx="6400800" cy="831141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/>
                </a:solidFill>
              </a:rPr>
              <a:t>UE22 EC2  -  TD6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0595EE-5AE7-3648-9E09-DDA4B89015B5}"/>
              </a:ext>
            </a:extLst>
          </p:cNvPr>
          <p:cNvSpPr txBox="1"/>
          <p:nvPr/>
        </p:nvSpPr>
        <p:spPr>
          <a:xfrm>
            <a:off x="436701" y="6183824"/>
            <a:ext cx="827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Objectif du diaporama : s’approprier les notions et les contenus</a:t>
            </a:r>
          </a:p>
        </p:txBody>
      </p:sp>
    </p:spTree>
    <p:extLst>
      <p:ext uri="{BB962C8B-B14F-4D97-AF65-F5344CB8AC3E}">
        <p14:creationId xmlns:p14="http://schemas.microsoft.com/office/powerpoint/2010/main" val="1620813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onnexionsMondialesLeFigaro2-12-2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66"/>
            <a:ext cx="9144000" cy="51193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879A18-C64C-0648-85A7-33635455AFB4}"/>
              </a:ext>
            </a:extLst>
          </p:cNvPr>
          <p:cNvSpPr txBox="1"/>
          <p:nvPr/>
        </p:nvSpPr>
        <p:spPr>
          <a:xfrm>
            <a:off x="364066" y="5750004"/>
            <a:ext cx="84158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Les  principaux opérateurs de câblage </a:t>
            </a:r>
            <a:r>
              <a:rPr lang="fr-FR" sz="2400" dirty="0"/>
              <a:t>en France et en Europe : Orange, British Telecom, </a:t>
            </a:r>
            <a:r>
              <a:rPr lang="fr-FR" sz="2400" dirty="0" err="1"/>
              <a:t>Ebone</a:t>
            </a:r>
            <a:r>
              <a:rPr lang="fr-FR" sz="2400" dirty="0"/>
              <a:t>, ATT, Free, SFR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08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6714"/>
            <a:ext cx="8432190" cy="57012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L’INTERNAUTE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</a:p>
          <a:p>
            <a:pPr marL="0" indent="0" algn="just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 de FOURNISSEURS DE SERVICE (2.1), </a:t>
            </a:r>
          </a:p>
          <a:p>
            <a:pPr marL="0" indent="0" algn="just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tributaires, comme l’internaute de FOURNISSEURS D’ACCES (2.2), </a:t>
            </a:r>
          </a:p>
          <a:p>
            <a:pPr marL="0" indent="0" algn="just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tributaires comme l’internaute et les fournisseurs de service de FOURNISSEURS DE RESEAUX  (2.3)</a:t>
            </a:r>
          </a:p>
        </p:txBody>
      </p:sp>
    </p:spTree>
    <p:extLst>
      <p:ext uri="{BB962C8B-B14F-4D97-AF65-F5344CB8AC3E}">
        <p14:creationId xmlns:p14="http://schemas.microsoft.com/office/powerpoint/2010/main" val="6040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InfrastructureReseau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6388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D3F3E7-5987-EE48-A059-B06F7B12BA4F}"/>
              </a:ext>
            </a:extLst>
          </p:cNvPr>
          <p:cNvSpPr txBox="1"/>
          <p:nvPr/>
        </p:nvSpPr>
        <p:spPr>
          <a:xfrm>
            <a:off x="-107970" y="6388100"/>
            <a:ext cx="945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schéma simple du fonctionnement de l’Internet (source : manuel Citadelle CM2 Hachette 2017)</a:t>
            </a:r>
          </a:p>
        </p:txBody>
      </p:sp>
    </p:spTree>
    <p:extLst>
      <p:ext uri="{BB962C8B-B14F-4D97-AF65-F5344CB8AC3E}">
        <p14:creationId xmlns:p14="http://schemas.microsoft.com/office/powerpoint/2010/main" val="2347347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012" y="1026308"/>
            <a:ext cx="8686800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Nombre </a:t>
            </a:r>
          </a:p>
          <a:p>
            <a:pPr marL="0" indent="0">
              <a:buNone/>
            </a:pPr>
            <a:r>
              <a:rPr lang="fr-FR" b="1" dirty="0"/>
              <a:t>d’internautes </a:t>
            </a:r>
          </a:p>
          <a:p>
            <a:pPr marL="0" indent="0">
              <a:buNone/>
            </a:pPr>
            <a:r>
              <a:rPr lang="fr-FR" b="1" dirty="0"/>
              <a:t>dans le monde </a:t>
            </a:r>
          </a:p>
          <a:p>
            <a:pPr marL="0" indent="0">
              <a:buNone/>
            </a:pPr>
            <a:r>
              <a:rPr lang="fr-FR" dirty="0"/>
              <a:t>2008 : 1,8 MM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2020 :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4,7 MM - 60% de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 la population</a:t>
            </a:r>
          </a:p>
        </p:txBody>
      </p:sp>
      <p:pic>
        <p:nvPicPr>
          <p:cNvPr id="4" name="Image 3" descr="NbInternautesMonde2019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18" y="1974244"/>
            <a:ext cx="5230294" cy="39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6308"/>
            <a:ext cx="8570496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/>
              <a:t>89% de la population française est actuellement connectée </a:t>
            </a:r>
            <a:r>
              <a:rPr lang="fr-FR" dirty="0"/>
              <a:t>: </a:t>
            </a:r>
            <a:r>
              <a:rPr lang="fr-FR" dirty="0">
                <a:solidFill>
                  <a:srgbClr val="0000FF"/>
                </a:solidFill>
              </a:rPr>
              <a:t>les Français utilisent quotidiennement l’Internet en moyenne 5h 30 min (2020) </a:t>
            </a:r>
            <a:r>
              <a:rPr lang="fr-FR" dirty="0"/>
              <a:t>(la moyenne mondiale est de 7 h de connexion/jour)</a:t>
            </a:r>
            <a:endParaRPr lang="fr-FR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9A7C8D-F1E0-6646-8D5F-2FB4829594D3}"/>
              </a:ext>
            </a:extLst>
          </p:cNvPr>
          <p:cNvSpPr txBox="1"/>
          <p:nvPr/>
        </p:nvSpPr>
        <p:spPr>
          <a:xfrm>
            <a:off x="58152" y="4908362"/>
            <a:ext cx="9027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Données récentes : en France et au niveau mondial</a:t>
            </a:r>
          </a:p>
          <a:p>
            <a:r>
              <a:rPr lang="fr-FR" dirty="0">
                <a:hlinkClick r:id="rId2"/>
              </a:rPr>
              <a:t>https://www.blogdumoderateur.com/internet-reseaux-sociaux-france-2020/</a:t>
            </a:r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>
                <a:hlinkClick r:id="rId3"/>
              </a:rPr>
              <a:t>https://www.blogdumoderateur.com/30-chiffres-internet-reseaux-sociaux-mobile-2021/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6308"/>
            <a:ext cx="8467702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</a:p>
          <a:p>
            <a:pPr marL="0" indent="0" algn="just">
              <a:buNone/>
            </a:pPr>
            <a:r>
              <a:rPr lang="fr-FR" i="1" dirty="0"/>
              <a:t>Enquête 2010 sur les pratiques des jeunes du primaire au lycée (à actualiser vers l’amont…)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écoliers (4) </a:t>
            </a:r>
            <a:r>
              <a:rPr lang="fr-FR" dirty="0"/>
              <a:t>: jeux en ligne, écoute de musique, visionnage de vidéos, recherches personnelles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collégiens (4+5 = 9)</a:t>
            </a:r>
            <a:r>
              <a:rPr lang="fr-FR" dirty="0"/>
              <a:t> : + discussions en ligne, recherches scolaires, mails, consultations blogs, téléchargement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lycéens (9+2 =11)</a:t>
            </a:r>
            <a:r>
              <a:rPr lang="fr-FR" dirty="0"/>
              <a:t> : + consultations d’actualités, achats en ligne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auTempsPasseJeunesInternet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0407" cy="49613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78881" y="496139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73035-6469-AA40-8E08-81F30F61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59" y="759417"/>
            <a:ext cx="9177459" cy="57576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930805-1012-C844-BDD1-FA8CDD9A491E}"/>
              </a:ext>
            </a:extLst>
          </p:cNvPr>
          <p:cNvSpPr txBox="1"/>
          <p:nvPr/>
        </p:nvSpPr>
        <p:spPr>
          <a:xfrm>
            <a:off x="8398528" y="65170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097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761" y="1139318"/>
            <a:ext cx="8725935" cy="5440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3.2. </a:t>
            </a:r>
            <a:r>
              <a:rPr lang="fr-FR" b="1" u="sng" dirty="0">
                <a:solidFill>
                  <a:srgbClr val="0432FF"/>
                </a:solidFill>
              </a:rPr>
              <a:t>Un habiter « </a:t>
            </a:r>
            <a:r>
              <a:rPr lang="fr-FR" b="1" u="sng" dirty="0" err="1">
                <a:solidFill>
                  <a:srgbClr val="0432FF"/>
                </a:solidFill>
              </a:rPr>
              <a:t>hyperspatial</a:t>
            </a:r>
            <a:r>
              <a:rPr lang="fr-FR" b="1" u="sng" dirty="0">
                <a:solidFill>
                  <a:srgbClr val="0432FF"/>
                </a:solidFill>
              </a:rPr>
              <a:t> » </a:t>
            </a:r>
            <a:r>
              <a:rPr lang="fr-FR" b="1" dirty="0">
                <a:solidFill>
                  <a:srgbClr val="0432FF"/>
                </a:solidFill>
              </a:rPr>
              <a:t>(</a:t>
            </a:r>
            <a:r>
              <a:rPr lang="fr-FR" b="1" dirty="0" err="1">
                <a:solidFill>
                  <a:srgbClr val="0432FF"/>
                </a:solidFill>
              </a:rPr>
              <a:t>Lussault</a:t>
            </a:r>
            <a:r>
              <a:rPr lang="fr-FR" b="1" dirty="0">
                <a:solidFill>
                  <a:srgbClr val="0432FF"/>
                </a:solidFill>
              </a:rPr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Michel </a:t>
            </a:r>
            <a:r>
              <a:rPr lang="fr-FR" dirty="0" err="1"/>
              <a:t>Lussault</a:t>
            </a:r>
            <a:r>
              <a:rPr lang="fr-FR" dirty="0"/>
              <a:t> évoque une «</a:t>
            </a:r>
            <a:r>
              <a:rPr lang="fr-FR" b="1" dirty="0">
                <a:solidFill>
                  <a:srgbClr val="0000FF"/>
                </a:solidFill>
              </a:rPr>
              <a:t> </a:t>
            </a:r>
            <a:r>
              <a:rPr lang="fr-FR" b="1" dirty="0" err="1">
                <a:solidFill>
                  <a:srgbClr val="0000FF"/>
                </a:solidFill>
              </a:rPr>
              <a:t>hyperspatialité</a:t>
            </a:r>
            <a:r>
              <a:rPr lang="fr-FR" dirty="0"/>
              <a:t> » </a:t>
            </a:r>
          </a:p>
          <a:p>
            <a:pPr marL="0" indent="0" algn="just">
              <a:buNone/>
            </a:pPr>
            <a:r>
              <a:rPr lang="fr-FR" dirty="0"/>
              <a:t> </a:t>
            </a:r>
            <a:r>
              <a:rPr lang="fr-FR" i="1" dirty="0"/>
              <a:t>(avec la possibilité continue de se connecter)</a:t>
            </a:r>
            <a:endParaRPr lang="fr-FR" dirty="0"/>
          </a:p>
          <a:p>
            <a:pPr algn="just">
              <a:buFont typeface="Wingdings" pitchFamily="2" charset="2"/>
              <a:buChar char="à"/>
            </a:pPr>
            <a:r>
              <a:rPr lang="fr-FR" dirty="0">
                <a:sym typeface="Wingdings"/>
              </a:rPr>
              <a:t>Un </a:t>
            </a:r>
            <a:r>
              <a:rPr lang="fr-FR" b="1" dirty="0"/>
              <a:t>changement d’espace </a:t>
            </a:r>
            <a:r>
              <a:rPr lang="fr-FR" dirty="0"/>
              <a:t>en quelques secondes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Une </a:t>
            </a:r>
            <a:r>
              <a:rPr lang="fr-FR" b="1" dirty="0"/>
              <a:t>nouvelle gestion des distances </a:t>
            </a:r>
            <a:r>
              <a:rPr lang="fr-FR" dirty="0"/>
              <a:t>permettant d’être à plusieurs endroits différents en même temps</a:t>
            </a:r>
          </a:p>
        </p:txBody>
      </p:sp>
    </p:spTree>
    <p:extLst>
      <p:ext uri="{BB962C8B-B14F-4D97-AF65-F5344CB8AC3E}">
        <p14:creationId xmlns:p14="http://schemas.microsoft.com/office/powerpoint/2010/main" val="42928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858" y="1139317"/>
            <a:ext cx="8706930" cy="589085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sz="3500" dirty="0"/>
              <a:t>3.2. </a:t>
            </a:r>
            <a:r>
              <a:rPr lang="fr-FR" sz="3500" b="1" u="sng" dirty="0">
                <a:solidFill>
                  <a:srgbClr val="0432FF"/>
                </a:solidFill>
              </a:rPr>
              <a:t>Un habiter « </a:t>
            </a:r>
            <a:r>
              <a:rPr lang="fr-FR" sz="3500" b="1" u="sng" dirty="0" err="1">
                <a:solidFill>
                  <a:srgbClr val="0432FF"/>
                </a:solidFill>
              </a:rPr>
              <a:t>hyperspatial</a:t>
            </a:r>
            <a:r>
              <a:rPr lang="fr-FR" sz="3500" b="1" u="sng" dirty="0">
                <a:solidFill>
                  <a:srgbClr val="0432FF"/>
                </a:solidFill>
              </a:rPr>
              <a:t> » </a:t>
            </a:r>
            <a:r>
              <a:rPr lang="fr-FR" sz="3500" b="1" dirty="0">
                <a:solidFill>
                  <a:srgbClr val="0432FF"/>
                </a:solidFill>
              </a:rPr>
              <a:t>(</a:t>
            </a:r>
            <a:r>
              <a:rPr lang="fr-FR" sz="3500" b="1" dirty="0" err="1">
                <a:solidFill>
                  <a:srgbClr val="0432FF"/>
                </a:solidFill>
              </a:rPr>
              <a:t>Lussault</a:t>
            </a:r>
            <a:r>
              <a:rPr lang="fr-FR" sz="3500" b="1" dirty="0">
                <a:solidFill>
                  <a:srgbClr val="0432FF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FF0000"/>
                </a:solidFill>
              </a:rPr>
              <a:t>4 dimensions de l’Internet </a:t>
            </a:r>
            <a:r>
              <a:rPr lang="fr-FR" b="1">
                <a:solidFill>
                  <a:srgbClr val="FF0000"/>
                </a:solidFill>
              </a:rPr>
              <a:t>qui modifient </a:t>
            </a:r>
            <a:r>
              <a:rPr lang="fr-FR" b="1" dirty="0">
                <a:solidFill>
                  <a:srgbClr val="FF0000"/>
                </a:solidFill>
              </a:rPr>
              <a:t>le rapport à l’espace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1) la MOBILITE </a:t>
            </a:r>
            <a:r>
              <a:rPr lang="fr-FR" dirty="0"/>
              <a:t>(« terminaux mobiles ») ( ex : 5,2 MM d’utilisateurs de </a:t>
            </a:r>
            <a:r>
              <a:rPr lang="fr-FR" b="1" dirty="0"/>
              <a:t>téléphones mobiles = 67% population mondiale</a:t>
            </a:r>
            <a:r>
              <a:rPr lang="fr-FR" dirty="0"/>
              <a:t>)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2) les PRATIQUES SOCIALES </a:t>
            </a:r>
            <a:r>
              <a:rPr lang="fr-FR" dirty="0"/>
              <a:t>(médias sociaux, publicité, modification des comportements d’achat)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3) le « CLOUD COMPTING »  </a:t>
            </a:r>
            <a:r>
              <a:rPr lang="fr-FR" dirty="0"/>
              <a:t>(informatique à distance : Google Drive, </a:t>
            </a:r>
            <a:r>
              <a:rPr lang="fr-FR" dirty="0" err="1"/>
              <a:t>Icloud</a:t>
            </a:r>
            <a:r>
              <a:rPr lang="fr-FR" dirty="0"/>
              <a:t>….) libérant l’utilisateur d’un grand nombre de contraintes matérielles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4) les DONNEES (« DATA ») </a:t>
            </a:r>
            <a:r>
              <a:rPr lang="fr-FR" dirty="0"/>
              <a:t>(quantité vertigineuse des données en ligne avec la banalisation internet et la simplification des outils de publication)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61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07342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686800" cy="58056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</a:p>
          <a:p>
            <a:pPr marL="0" indent="0">
              <a:buNone/>
            </a:pPr>
            <a:r>
              <a:rPr lang="fr-FR" dirty="0"/>
              <a:t>• Apparition de </a:t>
            </a:r>
            <a:r>
              <a:rPr lang="fr-FR" b="1" dirty="0">
                <a:solidFill>
                  <a:srgbClr val="0000FF"/>
                </a:solidFill>
              </a:rPr>
              <a:t>commutateurs spatiaux </a:t>
            </a:r>
            <a:r>
              <a:rPr lang="fr-FR" dirty="0"/>
              <a:t>(Wi-Fi, réseau filaire) comme gares, aéroports, hôtels, grands magasins, restaurants (Mac Do)</a:t>
            </a:r>
          </a:p>
        </p:txBody>
      </p:sp>
      <p:pic>
        <p:nvPicPr>
          <p:cNvPr id="4" name="Image 3" descr="BorneWifi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00" y="3226286"/>
            <a:ext cx="4573997" cy="36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0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</p:spPr>
        <p:txBody>
          <a:bodyPr/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8913"/>
            <a:ext cx="8380188" cy="58490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dirty="0"/>
              <a:t>• le 2ème thème de CM2 qui prend en compte les </a:t>
            </a:r>
            <a:r>
              <a:rPr lang="fr-FR" b="1" dirty="0">
                <a:solidFill>
                  <a:srgbClr val="0000FF"/>
                </a:solidFill>
              </a:rPr>
              <a:t>flux immatériels </a:t>
            </a:r>
            <a:r>
              <a:rPr lang="fr-FR" dirty="0"/>
              <a:t>(à la suite du 1</a:t>
            </a:r>
            <a:r>
              <a:rPr lang="fr-FR" baseline="30000" dirty="0"/>
              <a:t>er</a:t>
            </a:r>
            <a:r>
              <a:rPr lang="fr-FR" dirty="0"/>
              <a:t> thème « </a:t>
            </a:r>
            <a:r>
              <a:rPr lang="fr-FR" i="1" dirty="0"/>
              <a:t>se déplacer</a:t>
            </a:r>
            <a:r>
              <a:rPr lang="fr-FR" dirty="0"/>
              <a:t> » centré sur les flux de personnes)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FF0000"/>
                </a:solidFill>
              </a:rPr>
              <a:t>L’Internet</a:t>
            </a:r>
            <a:r>
              <a:rPr lang="fr-FR" dirty="0"/>
              <a:t> est un </a:t>
            </a:r>
            <a:r>
              <a:rPr lang="fr-FR" b="1" dirty="0">
                <a:solidFill>
                  <a:srgbClr val="FF0000"/>
                </a:solidFill>
              </a:rPr>
              <a:t>moyen</a:t>
            </a:r>
            <a:r>
              <a:rPr lang="fr-FR" dirty="0"/>
              <a:t> :</a:t>
            </a:r>
          </a:p>
          <a:p>
            <a:pPr marL="0" indent="0" algn="just">
              <a:buNone/>
            </a:pPr>
            <a:r>
              <a:rPr lang="fr-FR" dirty="0"/>
              <a:t>1) de </a:t>
            </a:r>
            <a:r>
              <a:rPr lang="fr-FR" b="1" dirty="0">
                <a:solidFill>
                  <a:srgbClr val="FF0000"/>
                </a:solidFill>
              </a:rPr>
              <a:t>mettre des individus en contact</a:t>
            </a:r>
          </a:p>
          <a:p>
            <a:pPr marL="0" indent="0" algn="just">
              <a:buNone/>
            </a:pPr>
            <a:r>
              <a:rPr lang="fr-FR" dirty="0"/>
              <a:t>(COMMUNICATION)</a:t>
            </a:r>
          </a:p>
          <a:p>
            <a:pPr marL="0" indent="0" algn="just">
              <a:buNone/>
            </a:pPr>
            <a:r>
              <a:rPr lang="fr-FR" dirty="0"/>
              <a:t>2) de </a:t>
            </a:r>
            <a:r>
              <a:rPr lang="fr-FR" b="1" dirty="0">
                <a:solidFill>
                  <a:srgbClr val="FF0000"/>
                </a:solidFill>
              </a:rPr>
              <a:t>transmettre de l’information </a:t>
            </a:r>
            <a:r>
              <a:rPr lang="fr-FR" dirty="0"/>
              <a:t>et des données</a:t>
            </a:r>
          </a:p>
          <a:p>
            <a:pPr marL="0" indent="0" algn="just">
              <a:buNone/>
            </a:pPr>
            <a:r>
              <a:rPr lang="fr-FR" dirty="0"/>
              <a:t>(TRANSPORT)</a:t>
            </a:r>
          </a:p>
          <a:p>
            <a:pPr marL="0" indent="0" algn="just">
              <a:buNone/>
            </a:pPr>
            <a:r>
              <a:rPr lang="fr-FR" dirty="0"/>
              <a:t>dans un </a:t>
            </a:r>
            <a:r>
              <a:rPr lang="fr-FR" b="1" dirty="0">
                <a:solidFill>
                  <a:srgbClr val="FF0000"/>
                </a:solidFill>
              </a:rPr>
              <a:t>réseau </a:t>
            </a:r>
            <a:r>
              <a:rPr lang="fr-FR" b="1" dirty="0"/>
              <a:t>(informatique) </a:t>
            </a:r>
            <a:r>
              <a:rPr lang="fr-FR" dirty="0"/>
              <a:t>à l’</a:t>
            </a:r>
            <a:r>
              <a:rPr lang="fr-FR" b="1" dirty="0">
                <a:solidFill>
                  <a:srgbClr val="FF0000"/>
                </a:solidFill>
              </a:rPr>
              <a:t>échelle mondiale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l</a:t>
            </a:r>
            <a:r>
              <a:rPr lang="fr-FR" dirty="0"/>
              <a:t>’être humain vit désormais (mais depuis peu) dans un </a:t>
            </a:r>
            <a:r>
              <a:rPr lang="fr-FR" b="1" dirty="0">
                <a:solidFill>
                  <a:srgbClr val="0000FF"/>
                </a:solidFill>
              </a:rPr>
              <a:t>monde de connectivité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5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229600" cy="488247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Cybercafés</a:t>
            </a:r>
            <a:r>
              <a:rPr lang="fr-FR" dirty="0"/>
              <a:t> (1</a:t>
            </a:r>
            <a:r>
              <a:rPr lang="fr-FR" baseline="30000" dirty="0"/>
              <a:t>er</a:t>
            </a:r>
            <a:r>
              <a:rPr lang="fr-FR" dirty="0"/>
              <a:t> 1994 à Londres, 1764 à Paris en 2016)</a:t>
            </a:r>
          </a:p>
        </p:txBody>
      </p:sp>
      <p:pic>
        <p:nvPicPr>
          <p:cNvPr id="4" name="Image 3" descr="640px-Sirandou.net_cybercafe_IICD_Kita,_Mali2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9" y="2303879"/>
            <a:ext cx="6072161" cy="45541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12010" y="6488668"/>
            <a:ext cx="117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Mali, 2003</a:t>
            </a:r>
          </a:p>
        </p:txBody>
      </p:sp>
    </p:spTree>
    <p:extLst>
      <p:ext uri="{BB962C8B-B14F-4D97-AF65-F5344CB8AC3E}">
        <p14:creationId xmlns:p14="http://schemas.microsoft.com/office/powerpoint/2010/main" val="3387154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686800" cy="58056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des points d’accès Wi-Fi </a:t>
            </a:r>
            <a:r>
              <a:rPr lang="fr-FR" dirty="0"/>
              <a:t>publics et gratuits ? : la question politique de la démocratisation</a:t>
            </a:r>
          </a:p>
        </p:txBody>
      </p:sp>
      <p:pic>
        <p:nvPicPr>
          <p:cNvPr id="4" name="Image 3" descr="BorneWifi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54" y="2900225"/>
            <a:ext cx="5024694" cy="39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09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3"/>
            <a:ext cx="8539244" cy="54405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 algn="just">
              <a:buNone/>
            </a:pPr>
            <a:r>
              <a:rPr lang="fr-FR" dirty="0"/>
              <a:t>• En France, Internet depuis 1994, utilisé par le grand public depuis les années 2000</a:t>
            </a:r>
          </a:p>
          <a:p>
            <a:pPr marL="0" indent="0">
              <a:buNone/>
            </a:pPr>
            <a:r>
              <a:rPr lang="fr-FR" dirty="0"/>
              <a:t>- En 15 ans, de 12% à </a:t>
            </a:r>
            <a:r>
              <a:rPr lang="fr-FR" dirty="0">
                <a:solidFill>
                  <a:srgbClr val="0000FF"/>
                </a:solidFill>
              </a:rPr>
              <a:t>81%</a:t>
            </a:r>
            <a:r>
              <a:rPr lang="fr-FR" dirty="0"/>
              <a:t> des ménages disposant </a:t>
            </a:r>
            <a:r>
              <a:rPr lang="fr-FR" b="1" dirty="0">
                <a:solidFill>
                  <a:srgbClr val="0000FF"/>
                </a:solidFill>
              </a:rPr>
              <a:t>accès à Internet </a:t>
            </a:r>
            <a:r>
              <a:rPr lang="fr-FR" dirty="0"/>
              <a:t>(47 M en 2015)</a:t>
            </a:r>
          </a:p>
          <a:p>
            <a:pPr marL="0" indent="0">
              <a:buNone/>
            </a:pPr>
            <a:r>
              <a:rPr lang="fr-FR" dirty="0"/>
              <a:t>- 1991 – 2015 : taux d’équipement </a:t>
            </a:r>
            <a:r>
              <a:rPr lang="fr-FR" b="1" dirty="0">
                <a:solidFill>
                  <a:srgbClr val="0000FF"/>
                </a:solidFill>
              </a:rPr>
              <a:t>ordinateur à domicile </a:t>
            </a:r>
            <a:r>
              <a:rPr lang="fr-FR" dirty="0"/>
              <a:t>de 12% à </a:t>
            </a:r>
            <a:r>
              <a:rPr lang="fr-FR" dirty="0">
                <a:solidFill>
                  <a:srgbClr val="0000FF"/>
                </a:solidFill>
              </a:rPr>
              <a:t>80%</a:t>
            </a:r>
            <a:r>
              <a:rPr lang="fr-FR" dirty="0"/>
              <a:t> selon CREDOC</a:t>
            </a:r>
          </a:p>
          <a:p>
            <a:pPr marL="0" indent="0">
              <a:buNone/>
            </a:pPr>
            <a:r>
              <a:rPr lang="fr-FR" dirty="0"/>
              <a:t>- 2001-2015 : taux d’équipement </a:t>
            </a:r>
            <a:r>
              <a:rPr lang="fr-FR" b="1" dirty="0" err="1">
                <a:solidFill>
                  <a:srgbClr val="0000FF"/>
                </a:solidFill>
              </a:rPr>
              <a:t>smartphones</a:t>
            </a:r>
            <a:r>
              <a:rPr lang="fr-FR" dirty="0"/>
              <a:t> de 17% à </a:t>
            </a:r>
            <a:r>
              <a:rPr lang="fr-FR" dirty="0">
                <a:solidFill>
                  <a:srgbClr val="0000FF"/>
                </a:solidFill>
              </a:rPr>
              <a:t>58%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TableauEquipementFrançais2015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772"/>
            <a:ext cx="9144000" cy="36524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3985A9-3188-E048-8246-BA5A4463F2BA}"/>
              </a:ext>
            </a:extLst>
          </p:cNvPr>
          <p:cNvSpPr txBox="1"/>
          <p:nvPr/>
        </p:nvSpPr>
        <p:spPr>
          <a:xfrm>
            <a:off x="1487838" y="6488668"/>
            <a:ext cx="596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Rappel : pour l’Internet, 89% des Français connectés en 2020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3"/>
            <a:ext cx="8360388" cy="54405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existence de </a:t>
            </a:r>
            <a:r>
              <a:rPr lang="fr-FR" b="1" dirty="0">
                <a:solidFill>
                  <a:srgbClr val="0000FF"/>
                </a:solidFill>
              </a:rPr>
              <a:t>« zones blanches » </a:t>
            </a:r>
            <a:r>
              <a:rPr lang="fr-FR" dirty="0"/>
              <a:t>(territoires ruraux ou/et montagneux) = 3% du territoire, 541 communes françaises, 0,2% de la population </a:t>
            </a:r>
          </a:p>
          <a:p>
            <a:pPr marL="0" indent="0" algn="just">
              <a:buNone/>
            </a:pPr>
            <a:r>
              <a:rPr lang="fr-FR" dirty="0"/>
              <a:t>(1,7% de la population pouvant avoir accès au haut débit seulement par satellite ou réseau </a:t>
            </a:r>
            <a:r>
              <a:rPr lang="fr-FR" dirty="0" err="1"/>
              <a:t>Wimax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611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1940" y="1121922"/>
            <a:ext cx="8822060" cy="57360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des inégalités en France de moins en moins dans l’accès, plutôt dans le type de débit et les usages de l’Internet</a:t>
            </a:r>
          </a:p>
          <a:p>
            <a:pPr>
              <a:buFontTx/>
              <a:buChar char="-"/>
            </a:pPr>
            <a:r>
              <a:rPr lang="fr-FR" dirty="0"/>
              <a:t>démarches administratives 53% (88% des cadres)</a:t>
            </a:r>
          </a:p>
          <a:p>
            <a:pPr>
              <a:buFontTx/>
              <a:buChar char="-"/>
            </a:pPr>
            <a:r>
              <a:rPr lang="fr-FR" dirty="0"/>
              <a:t>¾ ménages aisés faisant achat sur internet contre 45% des plus modestes</a:t>
            </a:r>
          </a:p>
          <a:p>
            <a:pPr>
              <a:buFontTx/>
              <a:buChar char="-"/>
            </a:pPr>
            <a:r>
              <a:rPr lang="fr-FR" dirty="0"/>
              <a:t>50% de la population à l’écart des réseaux sociaux (3/4 des 60-69 ans, 3/4 des non-diplômés absents des réseaux sociaux)</a:t>
            </a:r>
          </a:p>
          <a:p>
            <a:pPr>
              <a:buFontTx/>
              <a:buChar char="-"/>
            </a:pPr>
            <a:r>
              <a:rPr lang="fr-FR" dirty="0"/>
              <a:t>Disparités géographiques entre métropoles et zones rurales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304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6713"/>
            <a:ext cx="8004875" cy="57012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4.2. </a:t>
            </a:r>
            <a:r>
              <a:rPr lang="fr-FR" b="1" u="sng" dirty="0">
                <a:solidFill>
                  <a:srgbClr val="0432FF"/>
                </a:solidFill>
              </a:rPr>
              <a:t>Un accès inégal à l’échelle mondiale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marqueur des inégalités de l’Internet dans le monde = rythme quotidien d’activités (+ densité des connexions)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- Etats-Unis, Europe, % Asie : l’Internet ne dormant jamais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- % Asie, Afrique, Amérique du Sud : connexion s’arrêtant la nuit (fermeture des cybercafés, routeurs domestiques mis en veille)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04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AccesInternetMonde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" y="0"/>
            <a:ext cx="8352861" cy="6858000"/>
          </a:xfrm>
          <a:prstGeom prst="rect">
            <a:avLst/>
          </a:prstGeom>
        </p:spPr>
      </p:pic>
      <p:pic>
        <p:nvPicPr>
          <p:cNvPr id="3" name="Image 2" descr="640px-InternetPenetrationWorldMap2019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49"/>
            <a:ext cx="9152025" cy="469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VitesseTelechargement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554"/>
            <a:ext cx="9144000" cy="49490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4712" y="5803787"/>
            <a:ext cx="438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de la vitesse de téléchargement (2014)</a:t>
            </a:r>
          </a:p>
        </p:txBody>
      </p:sp>
    </p:spTree>
    <p:extLst>
      <p:ext uri="{BB962C8B-B14F-4D97-AF65-F5344CB8AC3E}">
        <p14:creationId xmlns:p14="http://schemas.microsoft.com/office/powerpoint/2010/main" val="2490520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067789" y="64886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pic>
        <p:nvPicPr>
          <p:cNvPr id="10" name="Image 9" descr="FH_Net_2019_world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  <p:pic>
        <p:nvPicPr>
          <p:cNvPr id="11" name="Image 10" descr="LegendeCarteFreedomHou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429"/>
            <a:ext cx="2067789" cy="32475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197552-BCE3-904A-A64B-2417FFCC76BD}"/>
              </a:ext>
            </a:extLst>
          </p:cNvPr>
          <p:cNvSpPr txBox="1"/>
          <p:nvPr/>
        </p:nvSpPr>
        <p:spPr>
          <a:xfrm>
            <a:off x="3636909" y="6488668"/>
            <a:ext cx="5573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https://freedomhouse.org/countries/freedom-net/scores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730D8E-C1AE-1743-BE9F-2F58BFEFB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5913"/>
            <a:ext cx="9144000" cy="51107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4F937BD-1BB2-0742-9074-981C21C48368}"/>
              </a:ext>
            </a:extLst>
          </p:cNvPr>
          <p:cNvSpPr txBox="1"/>
          <p:nvPr/>
        </p:nvSpPr>
        <p:spPr>
          <a:xfrm>
            <a:off x="2289517" y="5957258"/>
            <a:ext cx="650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sym typeface="Wingdings" pitchFamily="2" charset="2"/>
              </a:rPr>
              <a:t> Une minorité de pays où l’Internet est « libre »</a:t>
            </a:r>
            <a:endParaRPr lang="fr-FR" sz="2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7553"/>
            <a:ext cx="8686800" cy="550559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6" name="Image 5" descr="top-10-language-used-on-the-internet-today-statistic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362"/>
            <a:ext cx="6644077" cy="52566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01277" y="648866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01277" y="3479534"/>
            <a:ext cx="1764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question de l’influence culturelle : </a:t>
            </a:r>
          </a:p>
          <a:p>
            <a:r>
              <a:rPr lang="fr-FR" b="1" dirty="0"/>
              <a:t>les 10 langues les plus utilisées sur l’Internet</a:t>
            </a:r>
          </a:p>
        </p:txBody>
      </p:sp>
    </p:spTree>
    <p:extLst>
      <p:ext uri="{BB962C8B-B14F-4D97-AF65-F5344CB8AC3E}">
        <p14:creationId xmlns:p14="http://schemas.microsoft.com/office/powerpoint/2010/main" val="3380379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739" y="1008913"/>
            <a:ext cx="8391061" cy="58490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/>
              <a:t>PROBLEMATIQUES</a:t>
            </a:r>
            <a:r>
              <a:rPr lang="fr-FR" dirty="0"/>
              <a:t> (</a:t>
            </a:r>
            <a:r>
              <a:rPr lang="fr-FR" dirty="0" err="1">
                <a:solidFill>
                  <a:srgbClr val="FF0000"/>
                </a:solidFill>
              </a:rPr>
              <a:t>Eduscol</a:t>
            </a:r>
            <a:r>
              <a:rPr lang="fr-FR" dirty="0"/>
              <a:t>, Ressources d’</a:t>
            </a:r>
            <a:r>
              <a:rPr lang="fr-FR" dirty="0" err="1"/>
              <a:t>Accomp</a:t>
            </a:r>
            <a:r>
              <a:rPr lang="fr-FR" dirty="0"/>
              <a:t>.)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1) Comment l’Internet met-il les hommes et les territoires en contact ? </a:t>
            </a:r>
            <a:r>
              <a:rPr lang="fr-FR" dirty="0"/>
              <a:t>(COMMUNICATION, TECHNOLOGIE)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2) Comment le réseau Internet organise-t-il les échanges entre les hommes ? </a:t>
            </a:r>
            <a:r>
              <a:rPr lang="fr-FR" dirty="0"/>
              <a:t>(TRANSPORT, ECONOMIE)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3) Tous les êtres humains ont-ils également accès à l’Internet ? </a:t>
            </a:r>
            <a:r>
              <a:rPr lang="fr-FR" dirty="0"/>
              <a:t>(POLITIQUE, INEGALITES, ECHELLES)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DominationCalifornie_silicon_valley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" y="0"/>
            <a:ext cx="659782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64652" y="2782669"/>
            <a:ext cx="1852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sièges de grandes entreprises du Net : une concentration aux Etats-Unis à San Francisco</a:t>
            </a:r>
          </a:p>
          <a:p>
            <a:r>
              <a:rPr lang="fr-FR" b="1" dirty="0"/>
              <a:t>(</a:t>
            </a:r>
            <a:r>
              <a:rPr lang="fr-FR" b="1" dirty="0" err="1"/>
              <a:t>Silicon</a:t>
            </a:r>
            <a:r>
              <a:rPr lang="fr-FR" b="1" dirty="0"/>
              <a:t> </a:t>
            </a:r>
            <a:r>
              <a:rPr lang="fr-FR" b="1" dirty="0" err="1"/>
              <a:t>Valley</a:t>
            </a:r>
            <a:r>
              <a:rPr lang="fr-F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401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7553"/>
            <a:ext cx="8686800" cy="550559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5" name="Image 4" descr="CarteStockageDonnees_WorldDataCen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676"/>
            <a:ext cx="9144000" cy="45950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81216" y="6364680"/>
            <a:ext cx="34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lieux de stockage des données</a:t>
            </a:r>
          </a:p>
        </p:txBody>
      </p:sp>
    </p:spTree>
    <p:extLst>
      <p:ext uri="{BB962C8B-B14F-4D97-AF65-F5344CB8AC3E}">
        <p14:creationId xmlns:p14="http://schemas.microsoft.com/office/powerpoint/2010/main" val="1345870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MondeDataCenter201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97825"/>
          </a:xfrm>
          <a:prstGeom prst="rect">
            <a:avLst/>
          </a:prstGeom>
        </p:spPr>
      </p:pic>
      <p:pic>
        <p:nvPicPr>
          <p:cNvPr id="3" name="Image 2" descr="PhotoDataCente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2" y="4338318"/>
            <a:ext cx="4971547" cy="25196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3818" y="5380672"/>
            <a:ext cx="4048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Une question énergétique et environnementale </a:t>
            </a:r>
            <a:r>
              <a:rPr lang="fr-FR" dirty="0"/>
              <a:t>: les Data Center implantés en France absorbaient 8% de la consommation d’électricité nationale en 2016</a:t>
            </a:r>
          </a:p>
        </p:txBody>
      </p:sp>
    </p:spTree>
    <p:extLst>
      <p:ext uri="{BB962C8B-B14F-4D97-AF65-F5344CB8AC3E}">
        <p14:creationId xmlns:p14="http://schemas.microsoft.com/office/powerpoint/2010/main" val="549912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0" y="1252194"/>
            <a:ext cx="8314268" cy="56058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des enjeux majeurs de sécurité </a:t>
            </a:r>
            <a:r>
              <a:rPr lang="fr-FR" dirty="0"/>
              <a:t>(sécurité de l’information + attaques virales ou «</a:t>
            </a:r>
            <a:r>
              <a:rPr lang="fr-FR" i="1" dirty="0"/>
              <a:t> </a:t>
            </a:r>
            <a:r>
              <a:rPr lang="fr-FR" i="1" dirty="0" err="1">
                <a:solidFill>
                  <a:srgbClr val="0000FF"/>
                </a:solidFill>
              </a:rPr>
              <a:t>cyberwar</a:t>
            </a:r>
            <a:r>
              <a:rPr lang="fr-FR" dirty="0">
                <a:solidFill>
                  <a:srgbClr val="0000FF"/>
                </a:solidFill>
              </a:rPr>
              <a:t> </a:t>
            </a:r>
            <a:r>
              <a:rPr lang="fr-FR" dirty="0"/>
              <a:t>») </a:t>
            </a:r>
            <a:r>
              <a:rPr lang="fr-FR" b="1" dirty="0"/>
              <a:t>de portée mondiale</a:t>
            </a:r>
          </a:p>
          <a:p>
            <a:pPr>
              <a:buFontTx/>
              <a:buChar char="-"/>
            </a:pPr>
            <a:r>
              <a:rPr lang="fr-FR" sz="3000" dirty="0"/>
              <a:t>activités criminelles (rançon, piratage : </a:t>
            </a:r>
            <a:r>
              <a:rPr lang="fr-FR" sz="3000" dirty="0" err="1"/>
              <a:t>rançongiciels</a:t>
            </a:r>
            <a:r>
              <a:rPr lang="fr-FR" sz="3000" dirty="0"/>
              <a:t>/</a:t>
            </a:r>
            <a:r>
              <a:rPr lang="fr-FR" sz="3000" i="1" dirty="0" err="1"/>
              <a:t>ransomwares</a:t>
            </a:r>
            <a:r>
              <a:rPr lang="fr-FR" sz="3000" dirty="0"/>
              <a:t>, hameçonnage/ </a:t>
            </a:r>
            <a:r>
              <a:rPr lang="fr-FR" sz="3000" i="1" dirty="0" err="1"/>
              <a:t>phishing</a:t>
            </a:r>
            <a:r>
              <a:rPr lang="fr-FR" sz="3000" dirty="0"/>
              <a:t>…</a:t>
            </a:r>
          </a:p>
          <a:p>
            <a:pPr>
              <a:buFontTx/>
              <a:buChar char="-"/>
            </a:pPr>
            <a:r>
              <a:rPr lang="fr-FR" sz="3000" dirty="0"/>
              <a:t>espionnage économique</a:t>
            </a:r>
          </a:p>
          <a:p>
            <a:pPr>
              <a:buFontTx/>
              <a:buChar char="-"/>
            </a:pPr>
            <a:r>
              <a:rPr lang="fr-FR" sz="3000" dirty="0"/>
              <a:t>espionnage politique</a:t>
            </a:r>
          </a:p>
          <a:p>
            <a:pPr>
              <a:buFontTx/>
              <a:buChar char="-"/>
            </a:pPr>
            <a:r>
              <a:rPr lang="fr-FR" sz="3000" dirty="0"/>
              <a:t>attaques pour des raisons politiques (rumeurs et désinformations, violation de la vie privée)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0BB6A7-B7C8-1940-9486-E05AD397E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08" y="4165599"/>
            <a:ext cx="2749592" cy="15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123"/>
          </a:xfrm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165469"/>
            <a:ext cx="8229599" cy="56925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• Une </a:t>
            </a:r>
            <a:r>
              <a:rPr lang="fr-FR" b="1" dirty="0">
                <a:solidFill>
                  <a:srgbClr val="0432FF"/>
                </a:solidFill>
              </a:rPr>
              <a:t>dimension spatiale nouvelle </a:t>
            </a:r>
            <a:r>
              <a:rPr lang="fr-FR" dirty="0"/>
              <a:t>avec la </a:t>
            </a:r>
            <a:r>
              <a:rPr lang="fr-FR" b="1" dirty="0">
                <a:solidFill>
                  <a:srgbClr val="FF0000"/>
                </a:solidFill>
              </a:rPr>
              <a:t>«</a:t>
            </a:r>
            <a:r>
              <a:rPr lang="fr-FR" b="1" i="1" dirty="0">
                <a:solidFill>
                  <a:srgbClr val="FF0000"/>
                </a:solidFill>
              </a:rPr>
              <a:t>connectivité</a:t>
            </a:r>
            <a:r>
              <a:rPr lang="fr-FR" b="1" dirty="0">
                <a:solidFill>
                  <a:srgbClr val="FF0000"/>
                </a:solidFill>
              </a:rPr>
              <a:t>» immédiate à l’échelle mondiale</a:t>
            </a:r>
            <a:r>
              <a:rPr lang="fr-FR" b="1" dirty="0"/>
              <a:t> </a:t>
            </a:r>
            <a:r>
              <a:rPr lang="fr-FR" dirty="0"/>
              <a:t>au-delà de « </a:t>
            </a:r>
            <a:r>
              <a:rPr lang="fr-FR" i="1" dirty="0"/>
              <a:t>l’</a:t>
            </a:r>
            <a:r>
              <a:rPr lang="fr-FR" i="1" dirty="0" err="1"/>
              <a:t>hypermobilité</a:t>
            </a:r>
            <a:r>
              <a:rPr lang="fr-FR" dirty="0"/>
              <a:t> » des corps (effacement de la distance kilométrique)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La </a:t>
            </a:r>
            <a:r>
              <a:rPr lang="fr-FR" b="1" dirty="0">
                <a:solidFill>
                  <a:srgbClr val="0432FF"/>
                </a:solidFill>
              </a:rPr>
              <a:t>révolution des données </a:t>
            </a:r>
            <a:r>
              <a:rPr lang="fr-FR" dirty="0"/>
              <a:t>(le «</a:t>
            </a:r>
            <a:r>
              <a:rPr lang="fr-FR" b="1" dirty="0" err="1">
                <a:solidFill>
                  <a:srgbClr val="0000FF"/>
                </a:solidFill>
              </a:rPr>
              <a:t>big</a:t>
            </a:r>
            <a:r>
              <a:rPr lang="fr-FR" b="1" dirty="0">
                <a:solidFill>
                  <a:srgbClr val="0000FF"/>
                </a:solidFill>
              </a:rPr>
              <a:t> data</a:t>
            </a:r>
            <a:r>
              <a:rPr lang="fr-FR" dirty="0"/>
              <a:t> ») et ses </a:t>
            </a:r>
            <a:r>
              <a:rPr lang="fr-FR" b="1" dirty="0"/>
              <a:t>dérives possibles </a:t>
            </a:r>
            <a:r>
              <a:rPr lang="fr-FR" dirty="0"/>
              <a:t>(liberticides, inégalitaires, impérialistes, environnementales)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660066"/>
                </a:solidFill>
                <a:sym typeface="Wingdings"/>
              </a:rPr>
              <a:t></a:t>
            </a:r>
            <a:r>
              <a:rPr lang="fr-FR" b="1" dirty="0">
                <a:solidFill>
                  <a:srgbClr val="660066"/>
                </a:solidFill>
              </a:rPr>
              <a:t> d’où la nécessité d’une éducation</a:t>
            </a:r>
          </a:p>
        </p:txBody>
      </p:sp>
    </p:spTree>
    <p:extLst>
      <p:ext uri="{BB962C8B-B14F-4D97-AF65-F5344CB8AC3E}">
        <p14:creationId xmlns:p14="http://schemas.microsoft.com/office/powerpoint/2010/main" val="23958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2" y="0"/>
            <a:ext cx="5015389" cy="7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5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nuelMagellan2016SommaireCommuniquerGeographieCM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03" y="1740772"/>
            <a:ext cx="6865495" cy="2041362"/>
          </a:xfrm>
          <a:prstGeom prst="rect">
            <a:avLst/>
          </a:prstGeom>
        </p:spPr>
      </p:pic>
      <p:pic>
        <p:nvPicPr>
          <p:cNvPr id="4" name="Image 3" descr="SommaireCommuniquerCitadelleCM2Hach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1" y="0"/>
            <a:ext cx="3273673" cy="37175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11189" y="-68487"/>
            <a:ext cx="254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Citadelle, Hachette, 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65497" y="1371440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Magellan, Hatier, 2016</a:t>
            </a:r>
          </a:p>
        </p:txBody>
      </p:sp>
      <p:pic>
        <p:nvPicPr>
          <p:cNvPr id="2" name="Image 1" descr="SommaireGeoMagnCM2017_006Communiqu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16" y="3917209"/>
            <a:ext cx="5510784" cy="24440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33184" y="6429777"/>
            <a:ext cx="251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Odysséo</a:t>
            </a:r>
            <a:r>
              <a:rPr lang="fr-FR" dirty="0"/>
              <a:t>, Magnard, 2017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839699-BAE9-2F46-9DA4-C4E17B89B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721" y="3009177"/>
            <a:ext cx="3273673" cy="381034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AC30A6D-68AF-B642-84F5-C90C1BCCC0EE}"/>
              </a:ext>
            </a:extLst>
          </p:cNvPr>
          <p:cNvSpPr txBox="1"/>
          <p:nvPr/>
        </p:nvSpPr>
        <p:spPr>
          <a:xfrm>
            <a:off x="3218952" y="6542072"/>
            <a:ext cx="21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Odyssée, Belin, 2017</a:t>
            </a:r>
          </a:p>
        </p:txBody>
      </p:sp>
    </p:spTree>
    <p:extLst>
      <p:ext uri="{BB962C8B-B14F-4D97-AF65-F5344CB8AC3E}">
        <p14:creationId xmlns:p14="http://schemas.microsoft.com/office/powerpoint/2010/main" val="343994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9420"/>
            <a:ext cx="8229600" cy="478674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</a:t>
            </a:r>
          </a:p>
          <a:p>
            <a:pPr marL="0" indent="0">
              <a:buNone/>
            </a:pPr>
            <a:r>
              <a:rPr lang="fr-FR" dirty="0"/>
              <a:t>• l’ARPANET (1969-1980) </a:t>
            </a:r>
          </a:p>
        </p:txBody>
      </p:sp>
      <p:pic>
        <p:nvPicPr>
          <p:cNvPr id="4" name="Image 3" descr="CARTE_ARPANET_G69De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9712"/>
            <a:ext cx="5364480" cy="3828288"/>
          </a:xfrm>
          <a:prstGeom prst="rect">
            <a:avLst/>
          </a:prstGeom>
        </p:spPr>
      </p:pic>
      <p:pic>
        <p:nvPicPr>
          <p:cNvPr id="5" name="Image 4" descr="CarteARPANETPublic1982_G82Fe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98" y="2756808"/>
            <a:ext cx="6964201" cy="41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1664"/>
            <a:ext cx="8397584" cy="551858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</a:t>
            </a:r>
            <a:endParaRPr lang="fr-FR" u="sng" dirty="0"/>
          </a:p>
          <a:p>
            <a:pPr marL="0" indent="0" algn="just">
              <a:buNone/>
            </a:pPr>
            <a:r>
              <a:rPr lang="fr-FR" dirty="0"/>
              <a:t>• l’Internet, « </a:t>
            </a:r>
            <a:r>
              <a:rPr lang="fr-FR" dirty="0">
                <a:solidFill>
                  <a:srgbClr val="0000FF"/>
                </a:solidFill>
              </a:rPr>
              <a:t>réseau des réseaux » </a:t>
            </a:r>
            <a:r>
              <a:rPr lang="fr-FR" dirty="0"/>
              <a:t>au début des années 1990 à travers un système public (« </a:t>
            </a:r>
            <a:r>
              <a:rPr lang="fr-FR" i="1" dirty="0"/>
              <a:t>World Wide</a:t>
            </a:r>
            <a:r>
              <a:rPr lang="fr-FR" b="1" i="1" dirty="0">
                <a:solidFill>
                  <a:srgbClr val="FF0000"/>
                </a:solidFill>
              </a:rPr>
              <a:t> Web</a:t>
            </a:r>
            <a:r>
              <a:rPr lang="fr-FR" i="1" dirty="0"/>
              <a:t> </a:t>
            </a:r>
            <a:r>
              <a:rPr lang="fr-FR" dirty="0"/>
              <a:t>» www ou toile d’araignée)</a:t>
            </a:r>
          </a:p>
        </p:txBody>
      </p:sp>
      <p:pic>
        <p:nvPicPr>
          <p:cNvPr id="4" name="Image 3" descr="Carte1993Internet_GlobalNetWork_world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3282118"/>
            <a:ext cx="4712403" cy="3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3830"/>
            <a:ext cx="8229600" cy="537417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</a:t>
            </a:r>
            <a:endParaRPr lang="fr-FR" u="sng" dirty="0"/>
          </a:p>
          <a:p>
            <a:pPr marL="0" indent="0" algn="just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l’Internet</a:t>
            </a:r>
            <a:r>
              <a:rPr lang="fr-FR" dirty="0"/>
              <a:t> est un </a:t>
            </a:r>
            <a:r>
              <a:rPr lang="fr-FR" b="1" dirty="0">
                <a:solidFill>
                  <a:srgbClr val="0432FF"/>
                </a:solidFill>
              </a:rPr>
              <a:t>réseau mondial de télécommunication</a:t>
            </a:r>
            <a:r>
              <a:rPr lang="fr-FR" b="1" dirty="0"/>
              <a:t> </a:t>
            </a:r>
            <a:r>
              <a:rPr lang="fr-FR" dirty="0"/>
              <a:t>(associant des ressources et des ordinateurs)</a:t>
            </a:r>
          </a:p>
          <a:p>
            <a:pPr marL="0" indent="0" algn="just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 Web </a:t>
            </a:r>
            <a:r>
              <a:rPr lang="fr-FR" dirty="0"/>
              <a:t>est un </a:t>
            </a:r>
            <a:r>
              <a:rPr lang="fr-FR" b="1" dirty="0">
                <a:solidFill>
                  <a:srgbClr val="0432FF"/>
                </a:solidFill>
              </a:rPr>
              <a:t>système hypertexte public fonctionnant sur l’Internet</a:t>
            </a:r>
            <a:r>
              <a:rPr lang="fr-FR" b="1" dirty="0"/>
              <a:t> </a:t>
            </a:r>
            <a:r>
              <a:rPr lang="fr-FR" dirty="0"/>
              <a:t>(ex : sites). Il n’est qu’une des applications de l’Internet.</a:t>
            </a:r>
          </a:p>
          <a:p>
            <a:pPr marL="0" indent="0" algn="just">
              <a:spcBef>
                <a:spcPts val="168"/>
              </a:spcBef>
              <a:buNone/>
            </a:pPr>
            <a:endParaRPr lang="fr-FR" b="1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/>
              <a:t>Internet est le réseau. Le web est un service.</a:t>
            </a: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8681"/>
            <a:ext cx="8229600" cy="5099253"/>
          </a:xfrm>
        </p:spPr>
        <p:txBody>
          <a:bodyPr>
            <a:normAutofit/>
          </a:bodyPr>
          <a:lstStyle/>
          <a:p>
            <a:pPr marL="0" indent="0">
              <a:spcBef>
                <a:spcPts val="120"/>
              </a:spcBef>
              <a:buNone/>
            </a:pPr>
            <a:r>
              <a:rPr lang="fr-FR" dirty="0"/>
              <a:t>1.2. </a:t>
            </a:r>
            <a:r>
              <a:rPr lang="fr-FR" b="1" u="sng" dirty="0">
                <a:solidFill>
                  <a:srgbClr val="0432FF"/>
                </a:solidFill>
              </a:rPr>
              <a:t>Une révolution technologique fulgurante</a:t>
            </a:r>
          </a:p>
          <a:p>
            <a:pPr marL="0" indent="0">
              <a:spcBef>
                <a:spcPts val="120"/>
              </a:spcBef>
              <a:buNone/>
            </a:pPr>
            <a:endParaRPr lang="fr-FR" u="sng" dirty="0"/>
          </a:p>
          <a:p>
            <a:pPr marL="0" indent="0">
              <a:spcBef>
                <a:spcPts val="120"/>
              </a:spcBef>
              <a:buNone/>
            </a:pPr>
            <a:r>
              <a:rPr lang="fr-FR" dirty="0"/>
              <a:t>• fondée sur </a:t>
            </a:r>
            <a:r>
              <a:rPr lang="fr-FR" b="1" dirty="0"/>
              <a:t>convergence entre 3 domaines</a:t>
            </a:r>
          </a:p>
          <a:p>
            <a:pPr marL="0" indent="0">
              <a:spcBef>
                <a:spcPts val="120"/>
              </a:spcBef>
              <a:buNone/>
            </a:pPr>
            <a:endParaRPr lang="fr-FR" dirty="0"/>
          </a:p>
          <a:p>
            <a:pPr>
              <a:spcBef>
                <a:spcPts val="120"/>
              </a:spcBef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INFORMATIQUE</a:t>
            </a:r>
            <a:r>
              <a:rPr lang="fr-FR" dirty="0"/>
              <a:t> (traitement automatique de l’information avec des machines)</a:t>
            </a:r>
          </a:p>
          <a:p>
            <a:pPr marL="0" indent="0">
              <a:spcBef>
                <a:spcPts val="120"/>
              </a:spcBef>
              <a:buNone/>
            </a:pPr>
            <a:endParaRPr lang="fr-FR" dirty="0"/>
          </a:p>
          <a:p>
            <a:pPr>
              <a:spcBef>
                <a:spcPts val="120"/>
              </a:spcBef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COMMUNICATIQUE</a:t>
            </a:r>
            <a:r>
              <a:rPr lang="fr-FR" dirty="0"/>
              <a:t> (hypertextes, logiciels)</a:t>
            </a:r>
          </a:p>
          <a:p>
            <a:pPr>
              <a:spcBef>
                <a:spcPts val="120"/>
              </a:spcBef>
              <a:buFontTx/>
              <a:buChar char="-"/>
            </a:pPr>
            <a:endParaRPr lang="fr-FR" dirty="0"/>
          </a:p>
          <a:p>
            <a:pPr marL="0" indent="0">
              <a:spcBef>
                <a:spcPts val="120"/>
              </a:spcBef>
              <a:buNone/>
            </a:pPr>
            <a:r>
              <a:rPr lang="fr-FR" dirty="0">
                <a:solidFill>
                  <a:srgbClr val="0000FF"/>
                </a:solidFill>
              </a:rPr>
              <a:t>-  LOGISTIQUE</a:t>
            </a:r>
            <a:r>
              <a:rPr lang="fr-FR" dirty="0"/>
              <a:t> (réseaux)</a:t>
            </a:r>
          </a:p>
        </p:txBody>
      </p:sp>
    </p:spTree>
    <p:extLst>
      <p:ext uri="{BB962C8B-B14F-4D97-AF65-F5344CB8AC3E}">
        <p14:creationId xmlns:p14="http://schemas.microsoft.com/office/powerpoint/2010/main" val="31309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3052"/>
            <a:ext cx="8229600" cy="5084948"/>
          </a:xfrm>
        </p:spPr>
        <p:txBody>
          <a:bodyPr>
            <a:normAutofit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dirty="0"/>
              <a:t>1.2. </a:t>
            </a:r>
            <a:r>
              <a:rPr lang="fr-FR" b="1" u="sng" dirty="0">
                <a:solidFill>
                  <a:srgbClr val="0432FF"/>
                </a:solidFill>
              </a:rPr>
              <a:t>Une révolution technologique fulgurante</a:t>
            </a:r>
            <a:endParaRPr lang="fr-FR" u="sng" dirty="0"/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• Une extension fulgurante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Radio : 18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PC : 16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Internet : 4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b="1" dirty="0">
                <a:solidFill>
                  <a:srgbClr val="FF0000"/>
                </a:solidFill>
              </a:rPr>
              <a:t>2020 : 60% de la population mondiale ayant accès à l’Internet (54% l’utilise)</a:t>
            </a:r>
          </a:p>
        </p:txBody>
      </p:sp>
    </p:spTree>
    <p:extLst>
      <p:ext uri="{BB962C8B-B14F-4D97-AF65-F5344CB8AC3E}">
        <p14:creationId xmlns:p14="http://schemas.microsoft.com/office/powerpoint/2010/main" val="26844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2268</Words>
  <Application>Microsoft Macintosh PowerPoint</Application>
  <PresentationFormat>Affichage à l'écran (4:3)</PresentationFormat>
  <Paragraphs>246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Thème Office</vt:lpstr>
      <vt:lpstr>Présentation PowerPoint</vt:lpstr>
      <vt:lpstr>Communiquer  d’un bout à l’autre du monde grâce à l’Internet</vt:lpstr>
      <vt:lpstr>Introduction</vt:lpstr>
      <vt:lpstr>Introduction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Présentation PowerPoint</vt:lpstr>
      <vt:lpstr>Présentation PowerPoint</vt:lpstr>
      <vt:lpstr>II) Un réseau d’opérateurs et d’acteurs</vt:lpstr>
      <vt:lpstr>Présentation PowerPoint</vt:lpstr>
      <vt:lpstr>III) L’Internet, une révolution spatiale</vt:lpstr>
      <vt:lpstr>III) L’Internet, une révolution spatiale</vt:lpstr>
      <vt:lpstr>III) L’Internet, une révolution spatiale</vt:lpstr>
      <vt:lpstr>Présentation PowerPoint</vt:lpstr>
      <vt:lpstr>III) L’Internet, une révolution spatiale</vt:lpstr>
      <vt:lpstr>III) L’Internet, une révolution spatiale</vt:lpstr>
      <vt:lpstr>III) L’Internet, une révolution spatiale</vt:lpstr>
      <vt:lpstr>III) L’Internet, une révolution spatiale</vt:lpstr>
      <vt:lpstr>III) L’Internet, une révolution spatiale</vt:lpstr>
      <vt:lpstr>IV) Un monde inégalement connecté</vt:lpstr>
      <vt:lpstr>IV) Un monde inégalement connecté</vt:lpstr>
      <vt:lpstr>IV) Un monde inégalement connecté</vt:lpstr>
      <vt:lpstr>IV) Un monde inégalement connecté</vt:lpstr>
      <vt:lpstr>Présentation PowerPoint</vt:lpstr>
      <vt:lpstr>Présentation PowerPoint</vt:lpstr>
      <vt:lpstr>Présentation PowerPoint</vt:lpstr>
      <vt:lpstr>IV) Un monde inégalement connecté</vt:lpstr>
      <vt:lpstr>Présentation PowerPoint</vt:lpstr>
      <vt:lpstr>IV) Un monde inégalement connecté</vt:lpstr>
      <vt:lpstr>Présentation PowerPoint</vt:lpstr>
      <vt:lpstr>IV) Un monde inégalement connecté</vt:lpstr>
      <vt:lpstr>Conclusion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Commmuniquer  d’un bout à l’autre du monde grâce à l’Internet</dc:title>
  <dc:creator>jean-louis laubry</dc:creator>
  <cp:lastModifiedBy>Jean-Louis Laubry</cp:lastModifiedBy>
  <cp:revision>273</cp:revision>
  <dcterms:created xsi:type="dcterms:W3CDTF">2017-02-12T19:53:21Z</dcterms:created>
  <dcterms:modified xsi:type="dcterms:W3CDTF">2021-03-19T17:31:04Z</dcterms:modified>
</cp:coreProperties>
</file>