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59" r:id="rId7"/>
    <p:sldId id="262"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431839A-E23E-4C67-AD1B-9EECE5090902}" type="datetimeFigureOut">
              <a:rPr lang="fr-FR" smtClean="0"/>
              <a:pPr/>
              <a:t>23/01/2010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4B3EFE-FA53-41D0-B20F-A2BF6BC42BF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31839A-E23E-4C67-AD1B-9EECE5090902}" type="datetimeFigureOut">
              <a:rPr lang="fr-FR" smtClean="0"/>
              <a:pPr/>
              <a:t>23/01/2010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4B3EFE-FA53-41D0-B20F-A2BF6BC42BF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31839A-E23E-4C67-AD1B-9EECE5090902}" type="datetimeFigureOut">
              <a:rPr lang="fr-FR" smtClean="0"/>
              <a:pPr/>
              <a:t>23/01/2010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4B3EFE-FA53-41D0-B20F-A2BF6BC42BF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31839A-E23E-4C67-AD1B-9EECE5090902}" type="datetimeFigureOut">
              <a:rPr lang="fr-FR" smtClean="0"/>
              <a:pPr/>
              <a:t>23/01/2010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4B3EFE-FA53-41D0-B20F-A2BF6BC42BF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431839A-E23E-4C67-AD1B-9EECE5090902}" type="datetimeFigureOut">
              <a:rPr lang="fr-FR" smtClean="0"/>
              <a:pPr/>
              <a:t>23/01/2010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4B3EFE-FA53-41D0-B20F-A2BF6BC42BF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431839A-E23E-4C67-AD1B-9EECE5090902}" type="datetimeFigureOut">
              <a:rPr lang="fr-FR" smtClean="0"/>
              <a:pPr/>
              <a:t>23/01/2010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24B3EFE-FA53-41D0-B20F-A2BF6BC42BF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431839A-E23E-4C67-AD1B-9EECE5090902}" type="datetimeFigureOut">
              <a:rPr lang="fr-FR" smtClean="0"/>
              <a:pPr/>
              <a:t>23/01/2010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24B3EFE-FA53-41D0-B20F-A2BF6BC42BF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431839A-E23E-4C67-AD1B-9EECE5090902}" type="datetimeFigureOut">
              <a:rPr lang="fr-FR" smtClean="0"/>
              <a:pPr/>
              <a:t>23/01/2010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24B3EFE-FA53-41D0-B20F-A2BF6BC42BF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431839A-E23E-4C67-AD1B-9EECE5090902}" type="datetimeFigureOut">
              <a:rPr lang="fr-FR" smtClean="0"/>
              <a:pPr/>
              <a:t>23/01/2010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24B3EFE-FA53-41D0-B20F-A2BF6BC42BF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31839A-E23E-4C67-AD1B-9EECE5090902}" type="datetimeFigureOut">
              <a:rPr lang="fr-FR" smtClean="0"/>
              <a:pPr/>
              <a:t>23/01/2010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24B3EFE-FA53-41D0-B20F-A2BF6BC42BF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31839A-E23E-4C67-AD1B-9EECE5090902}" type="datetimeFigureOut">
              <a:rPr lang="fr-FR" smtClean="0"/>
              <a:pPr/>
              <a:t>23/01/2010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24B3EFE-FA53-41D0-B20F-A2BF6BC42BF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31839A-E23E-4C67-AD1B-9EECE5090902}" type="datetimeFigureOut">
              <a:rPr lang="fr-FR" smtClean="0"/>
              <a:pPr/>
              <a:t>23/01/2010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B3EFE-FA53-41D0-B20F-A2BF6BC42BF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www.valeursactuelles.com/public/valeurs-actuelles/html/fr/articles.php?article_id=5011" TargetMode="External"/><Relationship Id="rId2" Type="http://schemas.openxmlformats.org/officeDocument/2006/relationships/hyperlink" Target="http://fabricefrichet.unblog.fr/2009/08/19/rapprochement-police-gendarmerie-ultimes-arbitrages-avant-le-vote-de-la-loi/" TargetMode="External"/><Relationship Id="rId1" Type="http://schemas.openxmlformats.org/officeDocument/2006/relationships/slideLayout" Target="../slideLayouts/slideLayout7.xml"/><Relationship Id="rId5" Type="http://schemas.openxmlformats.org/officeDocument/2006/relationships/hyperlink" Target="http://www.vie-publique.fr/actualite/alaune/police-gendarmerie-rapprochement-officialise.html" TargetMode="External"/><Relationship Id="rId4" Type="http://schemas.openxmlformats.org/officeDocument/2006/relationships/hyperlink" Target="http://www.opex360.com/2009/07/13/le-rapprochement-policegendarmerie-vote-a-lassemble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428860" y="2786058"/>
            <a:ext cx="4214842" cy="369332"/>
          </a:xfrm>
          <a:prstGeom prst="rect">
            <a:avLst/>
          </a:prstGeom>
          <a:noFill/>
        </p:spPr>
        <p:txBody>
          <a:bodyPr wrap="square" rtlCol="0">
            <a:spAutoFit/>
          </a:bodyPr>
          <a:lstStyle/>
          <a:p>
            <a:r>
              <a:rPr lang="fr-FR" dirty="0" smtClean="0"/>
              <a:t>Le « Rapprochement » Police Gendarmerie</a:t>
            </a:r>
            <a:endParaRPr lang="fr-FR" dirty="0"/>
          </a:p>
        </p:txBody>
      </p:sp>
      <p:sp>
        <p:nvSpPr>
          <p:cNvPr id="5" name="ZoneTexte 4"/>
          <p:cNvSpPr txBox="1"/>
          <p:nvPr/>
        </p:nvSpPr>
        <p:spPr>
          <a:xfrm>
            <a:off x="3428992" y="4786322"/>
            <a:ext cx="5286412" cy="1200329"/>
          </a:xfrm>
          <a:prstGeom prst="rect">
            <a:avLst/>
          </a:prstGeom>
          <a:noFill/>
        </p:spPr>
        <p:txBody>
          <a:bodyPr wrap="square" rtlCol="0">
            <a:spAutoFit/>
          </a:bodyPr>
          <a:lstStyle/>
          <a:p>
            <a:r>
              <a:rPr lang="fr-FR" dirty="0" smtClean="0"/>
              <a:t>Hervé BURDIN</a:t>
            </a:r>
          </a:p>
          <a:p>
            <a:r>
              <a:rPr lang="fr-FR" dirty="0" smtClean="0"/>
              <a:t>IAE d’Orléans</a:t>
            </a:r>
          </a:p>
          <a:p>
            <a:r>
              <a:rPr lang="fr-FR" dirty="0" smtClean="0"/>
              <a:t>Séminaire Rectorat de l’Académie d’ Orléans Tours</a:t>
            </a:r>
          </a:p>
          <a:p>
            <a:r>
              <a:rPr lang="fr-FR" dirty="0" smtClean="0"/>
              <a:t>Beaugency 12 janvier 2010 </a:t>
            </a:r>
            <a:endParaRPr lang="fr-FR" dirty="0"/>
          </a:p>
        </p:txBody>
      </p:sp>
      <p:pic>
        <p:nvPicPr>
          <p:cNvPr id="6" name="Picture 4" descr="petit%20logo%202004"/>
          <p:cNvPicPr>
            <a:picLocks noChangeAspect="1" noChangeArrowheads="1"/>
          </p:cNvPicPr>
          <p:nvPr/>
        </p:nvPicPr>
        <p:blipFill>
          <a:blip r:embed="rId2" cstate="print"/>
          <a:srcRect/>
          <a:stretch>
            <a:fillRect/>
          </a:stretch>
        </p:blipFill>
        <p:spPr bwMode="auto">
          <a:xfrm>
            <a:off x="8001024" y="1"/>
            <a:ext cx="1142976" cy="14705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247864"/>
          </a:xfrm>
          <a:prstGeom prst="rect">
            <a:avLst/>
          </a:prstGeom>
          <a:noFill/>
        </p:spPr>
        <p:txBody>
          <a:bodyPr wrap="square" rtlCol="0">
            <a:spAutoFit/>
          </a:bodyPr>
          <a:lstStyle/>
          <a:p>
            <a:endParaRPr lang="fr-FR" sz="1600" dirty="0" smtClean="0">
              <a:latin typeface="Times New Roman" pitchFamily="18" charset="0"/>
              <a:cs typeface="Times New Roman" pitchFamily="18" charset="0"/>
            </a:endParaRPr>
          </a:p>
          <a:p>
            <a:pPr algn="ctr"/>
            <a:r>
              <a:rPr lang="fr-FR" sz="1600" dirty="0" smtClean="0">
                <a:latin typeface="Times New Roman" pitchFamily="18" charset="0"/>
                <a:cs typeface="Times New Roman" pitchFamily="18" charset="0"/>
              </a:rPr>
              <a:t>Le cadre</a:t>
            </a:r>
          </a:p>
          <a:p>
            <a:endParaRPr lang="fr-FR" sz="1600" dirty="0" smtClean="0">
              <a:latin typeface="Times New Roman" pitchFamily="18" charset="0"/>
              <a:cs typeface="Times New Roman" pitchFamily="18" charset="0"/>
            </a:endParaRPr>
          </a:p>
          <a:p>
            <a:r>
              <a:rPr lang="fr-FR" sz="1600" b="1" dirty="0" smtClean="0">
                <a:latin typeface="Times New Roman" pitchFamily="18" charset="0"/>
                <a:cs typeface="Times New Roman" pitchFamily="18" charset="0"/>
              </a:rPr>
              <a:t>Le sujet </a:t>
            </a:r>
            <a:r>
              <a:rPr lang="fr-FR" sz="1600" dirty="0" smtClean="0">
                <a:latin typeface="Times New Roman" pitchFamily="18" charset="0"/>
                <a:cs typeface="Times New Roman" pitchFamily="18" charset="0"/>
              </a:rPr>
              <a:t>: </a:t>
            </a:r>
          </a:p>
          <a:p>
            <a:r>
              <a:rPr lang="fr-FR" sz="1600" dirty="0" smtClean="0">
                <a:latin typeface="Times New Roman" pitchFamily="18" charset="0"/>
                <a:cs typeface="Times New Roman" pitchFamily="18" charset="0"/>
              </a:rPr>
              <a:t>Rapprochement : terme « officiel », donnant lieu à débat, </a:t>
            </a:r>
          </a:p>
          <a:p>
            <a:r>
              <a:rPr lang="fr-FR" sz="1600" dirty="0" smtClean="0">
                <a:latin typeface="Times New Roman" pitchFamily="18" charset="0"/>
                <a:cs typeface="Times New Roman" pitchFamily="18" charset="0"/>
              </a:rPr>
              <a:t>mais le fonds de l’affaire se trouve :</a:t>
            </a:r>
          </a:p>
          <a:p>
            <a:r>
              <a:rPr lang="fr-FR" sz="1600" dirty="0">
                <a:latin typeface="Times New Roman" pitchFamily="18" charset="0"/>
                <a:cs typeface="Times New Roman" pitchFamily="18" charset="0"/>
              </a:rPr>
              <a:t>	</a:t>
            </a:r>
            <a:r>
              <a:rPr lang="fr-FR" sz="1600" dirty="0" smtClean="0">
                <a:latin typeface="Times New Roman" pitchFamily="18" charset="0"/>
                <a:cs typeface="Times New Roman" pitchFamily="18" charset="0"/>
              </a:rPr>
              <a:t>- dans l’avenir institutionnel des deux services concernés, </a:t>
            </a:r>
          </a:p>
          <a:p>
            <a:r>
              <a:rPr lang="fr-FR" sz="1600" dirty="0" smtClean="0">
                <a:latin typeface="Times New Roman" pitchFamily="18" charset="0"/>
                <a:cs typeface="Times New Roman" pitchFamily="18" charset="0"/>
              </a:rPr>
              <a:t>	- des rapports qu’ils entretiendront entre eux et </a:t>
            </a:r>
          </a:p>
          <a:p>
            <a:r>
              <a:rPr lang="fr-FR" sz="1600" dirty="0">
                <a:latin typeface="Times New Roman" pitchFamily="18" charset="0"/>
                <a:cs typeface="Times New Roman" pitchFamily="18" charset="0"/>
              </a:rPr>
              <a:t>	</a:t>
            </a:r>
            <a:r>
              <a:rPr lang="fr-FR" sz="1600" dirty="0" smtClean="0">
                <a:latin typeface="Times New Roman" pitchFamily="18" charset="0"/>
                <a:cs typeface="Times New Roman" pitchFamily="18" charset="0"/>
              </a:rPr>
              <a:t>- des liens qu’ils auront avec le « souverain »</a:t>
            </a:r>
          </a:p>
          <a:p>
            <a:endParaRPr lang="fr-FR" sz="1600" dirty="0">
              <a:latin typeface="Times New Roman" pitchFamily="18" charset="0"/>
              <a:cs typeface="Times New Roman" pitchFamily="18" charset="0"/>
            </a:endParaRPr>
          </a:p>
          <a:p>
            <a:r>
              <a:rPr lang="fr-FR" sz="1600" b="1" dirty="0" smtClean="0">
                <a:latin typeface="Times New Roman" pitchFamily="18" charset="0"/>
                <a:cs typeface="Times New Roman" pitchFamily="18" charset="0"/>
              </a:rPr>
              <a:t>Le but </a:t>
            </a:r>
            <a:r>
              <a:rPr lang="fr-FR" sz="1600" dirty="0" smtClean="0">
                <a:latin typeface="Times New Roman" pitchFamily="18" charset="0"/>
                <a:cs typeface="Times New Roman" pitchFamily="18" charset="0"/>
              </a:rPr>
              <a:t>: </a:t>
            </a:r>
          </a:p>
          <a:p>
            <a:r>
              <a:rPr lang="fr-FR" sz="1600" dirty="0">
                <a:latin typeface="Times New Roman" pitchFamily="18" charset="0"/>
                <a:cs typeface="Times New Roman" pitchFamily="18" charset="0"/>
              </a:rPr>
              <a:t>“Par la complémentarité des forces, la mutualisation des moyens et la mise en commun des compétences et des technologies, l’enjeu de cette réforme est de consacrer davantage de moyens pour l’opérationnel et donc la sécurité de nos concitoyens</a:t>
            </a:r>
            <a:r>
              <a:rPr lang="fr-FR" sz="1600" dirty="0" smtClean="0">
                <a:latin typeface="Times New Roman" pitchFamily="18" charset="0"/>
                <a:cs typeface="Times New Roman" pitchFamily="18" charset="0"/>
              </a:rPr>
              <a:t>”</a:t>
            </a:r>
          </a:p>
          <a:p>
            <a:r>
              <a:rPr lang="fr-FR" sz="1600" dirty="0" smtClean="0">
                <a:latin typeface="Times New Roman" pitchFamily="18" charset="0"/>
                <a:cs typeface="Times New Roman" pitchFamily="18" charset="0"/>
              </a:rPr>
              <a:t>Brice </a:t>
            </a:r>
            <a:r>
              <a:rPr lang="fr-FR" sz="1600" dirty="0" err="1" smtClean="0">
                <a:latin typeface="Times New Roman" pitchFamily="18" charset="0"/>
                <a:cs typeface="Times New Roman" pitchFamily="18" charset="0"/>
              </a:rPr>
              <a:t>Hortefeux</a:t>
            </a:r>
            <a:r>
              <a:rPr lang="fr-FR" sz="1600" dirty="0" smtClean="0">
                <a:latin typeface="Times New Roman" pitchFamily="18" charset="0"/>
                <a:cs typeface="Times New Roman" pitchFamily="18" charset="0"/>
              </a:rPr>
              <a:t> Ministre de l’Intérieur Déclaration lors de présentation du projet de loi</a:t>
            </a:r>
          </a:p>
          <a:p>
            <a:endParaRPr lang="fr-FR" sz="1600" dirty="0" smtClean="0">
              <a:latin typeface="Times New Roman" pitchFamily="18" charset="0"/>
              <a:cs typeface="Times New Roman" pitchFamily="18" charset="0"/>
            </a:endParaRPr>
          </a:p>
          <a:p>
            <a:r>
              <a:rPr lang="fr-FR" sz="1600" dirty="0" smtClean="0">
                <a:latin typeface="Times New Roman" pitchFamily="18" charset="0"/>
                <a:cs typeface="Times New Roman" pitchFamily="18" charset="0"/>
              </a:rPr>
              <a:t>Processus ancien, commencé sous le Président Chirac (2002) LOPSI 1, 29 /08/2002</a:t>
            </a:r>
          </a:p>
          <a:p>
            <a:r>
              <a:rPr lang="fr-FR" sz="1600" dirty="0">
                <a:latin typeface="Times New Roman" pitchFamily="18" charset="0"/>
                <a:cs typeface="Times New Roman" pitchFamily="18" charset="0"/>
              </a:rPr>
              <a:t>	</a:t>
            </a:r>
            <a:r>
              <a:rPr lang="fr-FR" sz="1600" dirty="0" smtClean="0">
                <a:latin typeface="Times New Roman" pitchFamily="18" charset="0"/>
                <a:cs typeface="Times New Roman" pitchFamily="18" charset="0"/>
              </a:rPr>
              <a:t>- Gendarmerie dépendrait de l’Intérieur pour ses missions de sécurité intérieure (LOPSI 1)</a:t>
            </a:r>
          </a:p>
          <a:p>
            <a:r>
              <a:rPr lang="fr-FR" sz="1600" dirty="0" smtClean="0">
                <a:latin typeface="Times New Roman" pitchFamily="18" charset="0"/>
                <a:cs typeface="Times New Roman" pitchFamily="18" charset="0"/>
              </a:rPr>
              <a:t>Puis LOPSI 2,  7/07/2009, </a:t>
            </a:r>
            <a:r>
              <a:rPr lang="fr-FR" sz="1600" dirty="0"/>
              <a:t>Loi n° 2009-971 du 3 août </a:t>
            </a:r>
            <a:r>
              <a:rPr lang="fr-FR" sz="1600" dirty="0" smtClean="0"/>
              <a:t>2009 relative à la Gendarmerie</a:t>
            </a:r>
            <a:endParaRPr lang="fr-FR" sz="1600" dirty="0" smtClean="0">
              <a:latin typeface="Times New Roman" pitchFamily="18" charset="0"/>
              <a:cs typeface="Times New Roman" pitchFamily="18" charset="0"/>
            </a:endParaRPr>
          </a:p>
          <a:p>
            <a:endParaRPr lang="fr-FR" sz="1600" dirty="0">
              <a:latin typeface="Times New Roman" pitchFamily="18" charset="0"/>
              <a:cs typeface="Times New Roman" pitchFamily="18" charset="0"/>
            </a:endParaRPr>
          </a:p>
          <a:p>
            <a:r>
              <a:rPr lang="fr-FR" sz="1600" b="1" dirty="0" smtClean="0">
                <a:latin typeface="Times New Roman" pitchFamily="18" charset="0"/>
                <a:cs typeface="Times New Roman" pitchFamily="18" charset="0"/>
              </a:rPr>
              <a:t>Les raisons </a:t>
            </a:r>
            <a:r>
              <a:rPr lang="fr-FR" sz="1600" dirty="0" smtClean="0">
                <a:latin typeface="Times New Roman" pitchFamily="18" charset="0"/>
                <a:cs typeface="Times New Roman" pitchFamily="18" charset="0"/>
              </a:rPr>
              <a:t>: </a:t>
            </a:r>
          </a:p>
          <a:p>
            <a:pPr>
              <a:buFontTx/>
              <a:buChar char="-"/>
            </a:pPr>
            <a:r>
              <a:rPr lang="fr-FR" sz="1600" dirty="0" smtClean="0">
                <a:latin typeface="Times New Roman" pitchFamily="18" charset="0"/>
                <a:cs typeface="Times New Roman" pitchFamily="18" charset="0"/>
              </a:rPr>
              <a:t> RGPP et économie de moyens, efficience permettant une meilleure efficacité</a:t>
            </a:r>
          </a:p>
          <a:p>
            <a:pPr>
              <a:buFontTx/>
              <a:buChar char="-"/>
            </a:pPr>
            <a:r>
              <a:rPr lang="fr-FR" sz="1600" dirty="0" smtClean="0">
                <a:latin typeface="Times New Roman" pitchFamily="18" charset="0"/>
                <a:cs typeface="Times New Roman" pitchFamily="18" charset="0"/>
              </a:rPr>
              <a:t>la dégradation de la sécurité intérieure (Loi n°2002-1094 du 29 août 2002 d’orientation et de programmation pour la sécurité intérieure, Version consolidée au 10 mars 2004; Annexes : Rapport sur les orientations de la politique de sécurité intérieure)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500042"/>
            <a:ext cx="9144000" cy="4801314"/>
          </a:xfrm>
          <a:prstGeom prst="rect">
            <a:avLst/>
          </a:prstGeom>
          <a:noFill/>
        </p:spPr>
        <p:txBody>
          <a:bodyPr wrap="square" rtlCol="0">
            <a:spAutoFit/>
          </a:bodyPr>
          <a:lstStyle/>
          <a:p>
            <a:pPr algn="ctr"/>
            <a:r>
              <a:rPr lang="fr-FR" dirty="0" smtClean="0"/>
              <a:t> les principales conséquences</a:t>
            </a:r>
          </a:p>
          <a:p>
            <a:pPr algn="ctr"/>
            <a:endParaRPr lang="fr-FR" dirty="0" smtClean="0"/>
          </a:p>
          <a:p>
            <a:pPr>
              <a:buFontTx/>
              <a:buChar char="-"/>
            </a:pPr>
            <a:r>
              <a:rPr lang="fr-FR" dirty="0" smtClean="0"/>
              <a:t>la </a:t>
            </a:r>
            <a:r>
              <a:rPr lang="fr-FR" dirty="0"/>
              <a:t>Direction générale de la Gendarmerie nationale (DGGN) devient une </a:t>
            </a:r>
            <a:r>
              <a:rPr lang="fr-FR" dirty="0" smtClean="0"/>
              <a:t>direction du Ministère de l’intérieur, rattachement au 1 janvier 2009 </a:t>
            </a:r>
          </a:p>
          <a:p>
            <a:pPr lvl="1">
              <a:buFontTx/>
              <a:buChar char="-"/>
            </a:pPr>
            <a:r>
              <a:rPr lang="fr-FR" dirty="0"/>
              <a:t> </a:t>
            </a:r>
            <a:r>
              <a:rPr lang="fr-FR" dirty="0" smtClean="0"/>
              <a:t>gestion des moyens humains (hors statuts, formation initiale, OPEX, discipline,..)</a:t>
            </a:r>
          </a:p>
          <a:p>
            <a:pPr lvl="1">
              <a:buFontTx/>
              <a:buChar char="-"/>
            </a:pPr>
            <a:r>
              <a:rPr lang="fr-FR" dirty="0"/>
              <a:t> </a:t>
            </a:r>
            <a:r>
              <a:rPr lang="fr-FR" dirty="0" smtClean="0"/>
              <a:t>gestion des </a:t>
            </a:r>
            <a:r>
              <a:rPr lang="fr-FR" dirty="0" smtClean="0">
                <a:latin typeface="Times New Roman" pitchFamily="18" charset="0"/>
                <a:cs typeface="Times New Roman" pitchFamily="18" charset="0"/>
              </a:rPr>
              <a:t>moyens</a:t>
            </a:r>
            <a:r>
              <a:rPr lang="fr-FR" dirty="0" smtClean="0"/>
              <a:t> matériels</a:t>
            </a:r>
          </a:p>
          <a:p>
            <a:pPr lvl="1">
              <a:buFontTx/>
              <a:buChar char="-"/>
            </a:pPr>
            <a:endParaRPr lang="fr-FR" dirty="0" smtClean="0"/>
          </a:p>
          <a:p>
            <a:pPr>
              <a:buFontTx/>
              <a:buChar char="-"/>
            </a:pPr>
            <a:r>
              <a:rPr lang="fr-FR" dirty="0" smtClean="0"/>
              <a:t>Les préfets auront autorité sur les commandants d’unités territoriales de la  Gendarmerie</a:t>
            </a:r>
          </a:p>
          <a:p>
            <a:pPr>
              <a:buFontTx/>
              <a:buChar char="-"/>
            </a:pPr>
            <a:endParaRPr lang="fr-FR" dirty="0" smtClean="0"/>
          </a:p>
          <a:p>
            <a:pPr>
              <a:buFontTx/>
              <a:buChar char="-"/>
            </a:pPr>
            <a:r>
              <a:rPr lang="fr-FR" dirty="0" smtClean="0"/>
              <a:t> pour les missions militaires la gendarmerie reste sous l’autorité du Ministre de la Défense</a:t>
            </a:r>
          </a:p>
          <a:p>
            <a:pPr>
              <a:buFontTx/>
              <a:buChar char="-"/>
            </a:pPr>
            <a:endParaRPr lang="fr-FR" dirty="0" smtClean="0"/>
          </a:p>
          <a:p>
            <a:pPr>
              <a:buFontTx/>
              <a:buChar char="-"/>
            </a:pPr>
            <a:r>
              <a:rPr lang="fr-FR" dirty="0" smtClean="0"/>
              <a:t> pour les missions judiciaires la Gendarmerie reste sous l’autorité du ministre de la justice</a:t>
            </a:r>
          </a:p>
          <a:p>
            <a:pPr>
              <a:buFontTx/>
              <a:buChar char="-"/>
            </a:pPr>
            <a:endParaRPr lang="fr-FR" dirty="0"/>
          </a:p>
          <a:p>
            <a:pPr>
              <a:buFontTx/>
              <a:buChar char="-"/>
            </a:pPr>
            <a:r>
              <a:rPr lang="fr-FR" dirty="0" smtClean="0"/>
              <a:t> les gendarmes restent sous statut militaire (interdiction de syndicat, encasernement, interdiction de faire grève, obligation de réserve,…)</a:t>
            </a:r>
          </a:p>
          <a:p>
            <a:pPr>
              <a:buFontTx/>
              <a:buChar char="-"/>
            </a:pPr>
            <a:endParaRPr lang="fr-FR" dirty="0" smtClean="0"/>
          </a:p>
          <a:p>
            <a:pPr>
              <a:buFontTx/>
              <a:buChar char="-"/>
            </a:pPr>
            <a:r>
              <a:rPr lang="fr-FR" dirty="0"/>
              <a:t> </a:t>
            </a:r>
            <a:r>
              <a:rPr lang="fr-FR" dirty="0" smtClean="0"/>
              <a:t>mise en commun des formations, pour l’instant techniques, (maîtres-chiens,…)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7417415"/>
          </a:xfrm>
          <a:prstGeom prst="rect">
            <a:avLst/>
          </a:prstGeom>
          <a:noFill/>
        </p:spPr>
        <p:txBody>
          <a:bodyPr wrap="square" rtlCol="0">
            <a:spAutoFit/>
          </a:bodyPr>
          <a:lstStyle/>
          <a:p>
            <a:pPr algn="ctr"/>
            <a:r>
              <a:rPr lang="fr-FR" sz="2000" dirty="0" smtClean="0">
                <a:latin typeface="Times New Roman" pitchFamily="18" charset="0"/>
                <a:cs typeface="Times New Roman" pitchFamily="18" charset="0"/>
              </a:rPr>
              <a:t>La gendarmerie survol historique</a:t>
            </a:r>
          </a:p>
          <a:p>
            <a:pPr>
              <a:buFontTx/>
              <a:buChar char="-"/>
            </a:pPr>
            <a:r>
              <a:rPr lang="fr-FR" sz="2000" dirty="0" smtClean="0">
                <a:latin typeface="Times New Roman" pitchFamily="18" charset="0"/>
                <a:cs typeface="Times New Roman" pitchFamily="18" charset="0"/>
              </a:rPr>
              <a:t>La monarchie française fut une monarchie militaire, la gendarmerie est née dans ce contexte</a:t>
            </a:r>
          </a:p>
          <a:p>
            <a:pPr lvl="1">
              <a:buFontTx/>
              <a:buChar char="-"/>
            </a:pPr>
            <a:r>
              <a:rPr lang="fr-FR" sz="2000" dirty="0">
                <a:latin typeface="Times New Roman" pitchFamily="18" charset="0"/>
                <a:cs typeface="Times New Roman" pitchFamily="18" charset="0"/>
              </a:rPr>
              <a:t> </a:t>
            </a:r>
            <a:r>
              <a:rPr lang="fr-FR" sz="2000" dirty="0" smtClean="0">
                <a:latin typeface="Times New Roman" pitchFamily="18" charset="0"/>
                <a:cs typeface="Times New Roman" pitchFamily="18" charset="0"/>
              </a:rPr>
              <a:t>1337 Connétablie, puis 1626, Maréchaussée, force militaire à la disposition des connétables, puis des Maréchaux de France utilisée en prévôté et en sécurité</a:t>
            </a:r>
          </a:p>
          <a:p>
            <a:pPr lvl="1">
              <a:buFontTx/>
              <a:buChar char="-"/>
            </a:pPr>
            <a:r>
              <a:rPr lang="fr-FR" sz="2000" dirty="0">
                <a:latin typeface="Times New Roman" pitchFamily="18" charset="0"/>
                <a:cs typeface="Times New Roman" pitchFamily="18" charset="0"/>
              </a:rPr>
              <a:t> </a:t>
            </a:r>
            <a:r>
              <a:rPr lang="fr-FR" sz="2000" dirty="0" smtClean="0">
                <a:latin typeface="Times New Roman" pitchFamily="18" charset="0"/>
                <a:cs typeface="Times New Roman" pitchFamily="18" charset="0"/>
              </a:rPr>
              <a:t>rattachée à la Maison Militaire du Roi, sous la responsabilité de la Gendarmerie de France</a:t>
            </a:r>
          </a:p>
          <a:p>
            <a:pPr lvl="1">
              <a:buFontTx/>
              <a:buChar char="-"/>
            </a:pPr>
            <a:r>
              <a:rPr lang="fr-FR" sz="2000" dirty="0" smtClean="0">
                <a:latin typeface="Times New Roman" pitchFamily="18" charset="0"/>
                <a:cs typeface="Times New Roman" pitchFamily="18" charset="0"/>
              </a:rPr>
              <a:t>1536 Edit de Paris, utilisée comme police des grands chemins</a:t>
            </a:r>
          </a:p>
          <a:p>
            <a:pPr lvl="1">
              <a:buFontTx/>
              <a:buChar char="-"/>
            </a:pPr>
            <a:r>
              <a:rPr lang="fr-FR" sz="2000" dirty="0" smtClean="0">
                <a:latin typeface="Times New Roman" pitchFamily="18" charset="0"/>
                <a:cs typeface="Times New Roman" pitchFamily="18" charset="0"/>
              </a:rPr>
              <a:t>1720 création des brigades</a:t>
            </a:r>
          </a:p>
          <a:p>
            <a:pPr lvl="1">
              <a:buFontTx/>
              <a:buChar char="-"/>
            </a:pPr>
            <a:r>
              <a:rPr lang="fr-FR" sz="2000" dirty="0" smtClean="0">
                <a:latin typeface="Times New Roman" pitchFamily="18" charset="0"/>
                <a:cs typeface="Times New Roman" pitchFamily="18" charset="0"/>
              </a:rPr>
              <a:t>1791 devient Gendarmerie Nationale, elle a été depuis l’organe le plus fidèle dans le soutien des régimes politiques (conscription, opposition politique sous la restauration,  second empire; séparation de l’Eglise et de l’Etat,..)</a:t>
            </a:r>
          </a:p>
          <a:p>
            <a:pPr lvl="1">
              <a:buFontTx/>
              <a:buChar char="-"/>
            </a:pPr>
            <a:r>
              <a:rPr lang="fr-FR" sz="2000" dirty="0">
                <a:latin typeface="Times New Roman" pitchFamily="18" charset="0"/>
                <a:cs typeface="Times New Roman" pitchFamily="18" charset="0"/>
              </a:rPr>
              <a:t> </a:t>
            </a:r>
            <a:r>
              <a:rPr lang="fr-FR" sz="2000" dirty="0" smtClean="0">
                <a:latin typeface="Times New Roman" pitchFamily="18" charset="0"/>
                <a:cs typeface="Times New Roman" pitchFamily="18" charset="0"/>
              </a:rPr>
              <a:t>sous l </a:t>
            </a:r>
            <a:r>
              <a:rPr lang="fr-FR" sz="2000" dirty="0" err="1" smtClean="0">
                <a:latin typeface="Times New Roman" pitchFamily="18" charset="0"/>
                <a:cs typeface="Times New Roman" pitchFamily="18" charset="0"/>
              </a:rPr>
              <a:t>ier</a:t>
            </a:r>
            <a:r>
              <a:rPr lang="fr-FR" sz="2000" dirty="0" smtClean="0">
                <a:latin typeface="Times New Roman" pitchFamily="18" charset="0"/>
                <a:cs typeface="Times New Roman" pitchFamily="18" charset="0"/>
              </a:rPr>
              <a:t> Empire, indépendante du Ministère de la Guerre avec un Inspecteur Général</a:t>
            </a:r>
          </a:p>
          <a:p>
            <a:pPr lvl="1">
              <a:buFontTx/>
              <a:buChar char="-"/>
            </a:pPr>
            <a:r>
              <a:rPr lang="fr-FR" sz="2000" dirty="0" smtClean="0">
                <a:latin typeface="Times New Roman" pitchFamily="18" charset="0"/>
                <a:cs typeface="Times New Roman" pitchFamily="18" charset="0"/>
              </a:rPr>
              <a:t>1813 gendarmerie impériale de Paris, 1815 Gendarmerie royale de Paris, 1849 garde républicaine</a:t>
            </a:r>
          </a:p>
          <a:p>
            <a:pPr lvl="1">
              <a:buFontTx/>
              <a:buChar char="-"/>
            </a:pPr>
            <a:r>
              <a:rPr lang="fr-FR" sz="2000" dirty="0" smtClean="0">
                <a:latin typeface="Times New Roman" pitchFamily="18" charset="0"/>
                <a:cs typeface="Times New Roman" pitchFamily="18" charset="0"/>
              </a:rPr>
              <a:t>1815 retour au sein du Ministère</a:t>
            </a:r>
          </a:p>
          <a:p>
            <a:pPr lvl="1">
              <a:buFontTx/>
              <a:buChar char="-"/>
            </a:pPr>
            <a:r>
              <a:rPr lang="fr-FR" sz="2000" dirty="0">
                <a:latin typeface="Times New Roman" pitchFamily="18" charset="0"/>
                <a:cs typeface="Times New Roman" pitchFamily="18" charset="0"/>
              </a:rPr>
              <a:t> </a:t>
            </a:r>
            <a:r>
              <a:rPr lang="fr-FR" sz="2000" dirty="0" smtClean="0">
                <a:latin typeface="Times New Roman" pitchFamily="18" charset="0"/>
                <a:cs typeface="Times New Roman" pitchFamily="18" charset="0"/>
              </a:rPr>
              <a:t>1850 une brigade par canton</a:t>
            </a:r>
          </a:p>
          <a:p>
            <a:pPr lvl="1">
              <a:buFontTx/>
              <a:buChar char="-"/>
            </a:pPr>
            <a:r>
              <a:rPr lang="fr-FR" sz="2000" dirty="0">
                <a:latin typeface="Times New Roman" pitchFamily="18" charset="0"/>
                <a:cs typeface="Times New Roman" pitchFamily="18" charset="0"/>
              </a:rPr>
              <a:t> </a:t>
            </a:r>
            <a:r>
              <a:rPr lang="fr-FR" sz="2000" dirty="0" smtClean="0">
                <a:latin typeface="Times New Roman" pitchFamily="18" charset="0"/>
                <a:cs typeface="Times New Roman" pitchFamily="18" charset="0"/>
              </a:rPr>
              <a:t>1918 école d’officiers </a:t>
            </a:r>
          </a:p>
          <a:p>
            <a:pPr lvl="1">
              <a:buFontTx/>
              <a:buChar char="-"/>
            </a:pPr>
            <a:r>
              <a:rPr lang="fr-FR" sz="2000" dirty="0" smtClean="0">
                <a:latin typeface="Times New Roman" pitchFamily="18" charset="0"/>
                <a:cs typeface="Times New Roman" pitchFamily="18" charset="0"/>
              </a:rPr>
              <a:t>1926 création de la garde républicaine mobile ( structure actuelle achevée, hormis les unités spécialisées)</a:t>
            </a:r>
          </a:p>
          <a:p>
            <a:pPr lvl="1">
              <a:buFontTx/>
              <a:buChar char="-"/>
            </a:pPr>
            <a:r>
              <a:rPr lang="fr-FR" sz="2000" dirty="0" smtClean="0">
                <a:latin typeface="Times New Roman" pitchFamily="18" charset="0"/>
                <a:cs typeface="Times New Roman" pitchFamily="18" charset="0"/>
              </a:rPr>
              <a:t> très engagée dans les guerres d’Indochine et d’Algérie</a:t>
            </a:r>
          </a:p>
          <a:p>
            <a:pPr lvl="1">
              <a:buFontTx/>
              <a:buChar char="-"/>
            </a:pPr>
            <a:endParaRPr lang="fr-FR" dirty="0" smtClean="0"/>
          </a:p>
          <a:p>
            <a:pPr lvl="1">
              <a:buFontTx/>
              <a:buChar char="-"/>
            </a:pP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357166"/>
            <a:ext cx="9144000" cy="6186309"/>
          </a:xfrm>
          <a:prstGeom prst="rect">
            <a:avLst/>
          </a:prstGeom>
          <a:noFill/>
        </p:spPr>
        <p:txBody>
          <a:bodyPr wrap="square" rtlCol="0">
            <a:spAutoFit/>
          </a:bodyPr>
          <a:lstStyle/>
          <a:p>
            <a:pPr algn="ctr"/>
            <a:r>
              <a:rPr lang="fr-FR" dirty="0" smtClean="0"/>
              <a:t>Police survol historique</a:t>
            </a:r>
          </a:p>
          <a:p>
            <a:endParaRPr lang="fr-FR" dirty="0" smtClean="0"/>
          </a:p>
          <a:p>
            <a:pPr>
              <a:buFontTx/>
              <a:buChar char="-"/>
            </a:pPr>
            <a:r>
              <a:rPr lang="fr-FR" dirty="0" smtClean="0"/>
              <a:t>Plus ancienne et plus récente que la gendarmerie</a:t>
            </a:r>
          </a:p>
          <a:p>
            <a:pPr>
              <a:buFontTx/>
              <a:buChar char="-"/>
            </a:pPr>
            <a:endParaRPr lang="fr-FR" dirty="0" smtClean="0"/>
          </a:p>
          <a:p>
            <a:pPr>
              <a:buFontTx/>
              <a:buChar char="-"/>
            </a:pPr>
            <a:r>
              <a:rPr lang="fr-FR" dirty="0"/>
              <a:t> </a:t>
            </a:r>
            <a:r>
              <a:rPr lang="fr-FR" dirty="0" smtClean="0"/>
              <a:t>force nécessaire à la sécurité,</a:t>
            </a:r>
          </a:p>
          <a:p>
            <a:pPr lvl="1">
              <a:buFontTx/>
              <a:buChar char="-"/>
            </a:pPr>
            <a:r>
              <a:rPr lang="fr-FR" dirty="0" smtClean="0"/>
              <a:t> les </a:t>
            </a:r>
            <a:r>
              <a:rPr lang="fr-FR" dirty="0" err="1" smtClean="0"/>
              <a:t>vigilii</a:t>
            </a:r>
            <a:r>
              <a:rPr lang="fr-FR" dirty="0" smtClean="0"/>
              <a:t> </a:t>
            </a:r>
            <a:r>
              <a:rPr lang="fr-FR" dirty="0" err="1" smtClean="0"/>
              <a:t>urbani</a:t>
            </a:r>
            <a:r>
              <a:rPr lang="fr-FR" dirty="0" smtClean="0"/>
              <a:t>, les seigneurs, les Baillis et les édiles</a:t>
            </a:r>
          </a:p>
          <a:p>
            <a:pPr lvl="1">
              <a:buFontTx/>
              <a:buChar char="-"/>
            </a:pPr>
            <a:r>
              <a:rPr lang="fr-FR" dirty="0" smtClean="0"/>
              <a:t>Les exempts, les archers, les sergents de ville, les gardes champêtres</a:t>
            </a:r>
          </a:p>
          <a:p>
            <a:pPr lvl="1">
              <a:buFontTx/>
              <a:buChar char="-"/>
            </a:pPr>
            <a:endParaRPr lang="fr-FR" dirty="0" smtClean="0"/>
          </a:p>
          <a:p>
            <a:pPr>
              <a:buFontTx/>
              <a:buChar char="-"/>
            </a:pPr>
            <a:r>
              <a:rPr lang="fr-FR" dirty="0" smtClean="0"/>
              <a:t>Force nécessaire au renseignement 	</a:t>
            </a:r>
          </a:p>
          <a:p>
            <a:endParaRPr lang="fr-FR" dirty="0" smtClean="0"/>
          </a:p>
          <a:p>
            <a:pPr>
              <a:buFontTx/>
              <a:buChar char="-"/>
            </a:pPr>
            <a:r>
              <a:rPr lang="fr-FR" dirty="0"/>
              <a:t> </a:t>
            </a:r>
            <a:r>
              <a:rPr lang="fr-FR" dirty="0" smtClean="0"/>
              <a:t>le système moderne La REYNIE 1660</a:t>
            </a:r>
          </a:p>
          <a:p>
            <a:pPr>
              <a:buFontTx/>
              <a:buChar char="-"/>
            </a:pPr>
            <a:endParaRPr lang="fr-FR" dirty="0" smtClean="0"/>
          </a:p>
          <a:p>
            <a:pPr>
              <a:buFontTx/>
              <a:buChar char="-"/>
            </a:pPr>
            <a:r>
              <a:rPr lang="fr-FR" dirty="0" smtClean="0"/>
              <a:t>1941, les polices municipales passent de l’autorité du Maire à celle du Préfet, la police prend le nom de police nationale</a:t>
            </a:r>
          </a:p>
          <a:p>
            <a:pPr>
              <a:buFontTx/>
              <a:buChar char="-"/>
            </a:pPr>
            <a:endParaRPr lang="fr-FR" dirty="0" smtClean="0"/>
          </a:p>
          <a:p>
            <a:pPr>
              <a:buFontTx/>
              <a:buChar char="-"/>
            </a:pPr>
            <a:r>
              <a:rPr lang="fr-FR" dirty="0"/>
              <a:t> </a:t>
            </a:r>
            <a:r>
              <a:rPr lang="fr-FR" dirty="0" smtClean="0"/>
              <a:t>le cas de la Préfecture de police de Paris</a:t>
            </a:r>
          </a:p>
          <a:p>
            <a:pPr>
              <a:buFontTx/>
              <a:buChar char="-"/>
            </a:pPr>
            <a:endParaRPr lang="fr-FR" dirty="0" smtClean="0"/>
          </a:p>
          <a:p>
            <a:pPr>
              <a:buFontTx/>
              <a:buChar char="-"/>
            </a:pPr>
            <a:r>
              <a:rPr lang="fr-FR" dirty="0" smtClean="0"/>
              <a:t>Maintien de cette organisation sous la IV et V république</a:t>
            </a:r>
          </a:p>
          <a:p>
            <a:pPr>
              <a:buFontTx/>
              <a:buChar char="-"/>
            </a:pPr>
            <a:endParaRPr lang="fr-FR" dirty="0" smtClean="0"/>
          </a:p>
          <a:p>
            <a:pPr>
              <a:buFontTx/>
              <a:buChar char="-"/>
            </a:pPr>
            <a:r>
              <a:rPr lang="fr-FR" dirty="0" smtClean="0"/>
              <a:t>Loi du 21 janvier 1995 et du 29 08 2002</a:t>
            </a:r>
          </a:p>
          <a:p>
            <a:pPr>
              <a:buFontTx/>
              <a:buChar char="-"/>
            </a:pPr>
            <a:endParaRPr lang="fr-FR" dirty="0" smtClean="0"/>
          </a:p>
          <a:p>
            <a:pPr>
              <a:buFontTx/>
              <a:buChar char="-"/>
            </a:pPr>
            <a:r>
              <a:rPr lang="fr-FR" dirty="0" smtClean="0"/>
              <a:t> le renouveau des polices municipales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571480"/>
            <a:ext cx="9144000" cy="6740307"/>
          </a:xfrm>
          <a:prstGeom prst="rect">
            <a:avLst/>
          </a:prstGeom>
          <a:noFill/>
        </p:spPr>
        <p:txBody>
          <a:bodyPr wrap="square" rtlCol="0">
            <a:spAutoFit/>
          </a:bodyPr>
          <a:lstStyle/>
          <a:p>
            <a:pPr algn="ctr"/>
            <a:r>
              <a:rPr lang="fr-FR" dirty="0" smtClean="0"/>
              <a:t>Commentaires</a:t>
            </a:r>
          </a:p>
          <a:p>
            <a:pPr>
              <a:buFontTx/>
              <a:buChar char="-"/>
            </a:pPr>
            <a:r>
              <a:rPr lang="fr-FR" dirty="0" smtClean="0"/>
              <a:t>Le « rapprochement » n’est qu’une toute petite partie de la Loi, qui touche à l’ensemble des problèmes de sécurité intérieure</a:t>
            </a:r>
          </a:p>
          <a:p>
            <a:pPr>
              <a:buFontTx/>
              <a:buChar char="-"/>
            </a:pPr>
            <a:r>
              <a:rPr lang="fr-FR" dirty="0"/>
              <a:t> </a:t>
            </a:r>
            <a:r>
              <a:rPr lang="fr-FR" dirty="0" smtClean="0"/>
              <a:t>le problème est d’ordre institutionnel et sociologique</a:t>
            </a:r>
          </a:p>
          <a:p>
            <a:pPr>
              <a:buFontTx/>
              <a:buChar char="-"/>
            </a:pPr>
            <a:r>
              <a:rPr lang="fr-FR" dirty="0" smtClean="0"/>
              <a:t> le commandement par une autorité civile non politique en temps normal de militaires n’ a pas existé en métropole depuis l’ancien régime (intendant général des provinces)</a:t>
            </a:r>
          </a:p>
          <a:p>
            <a:pPr lvl="1">
              <a:buFontTx/>
              <a:buChar char="-"/>
            </a:pPr>
            <a:r>
              <a:rPr lang="fr-FR" dirty="0" smtClean="0"/>
              <a:t> crainte des gendarmes d’être « civilisés »</a:t>
            </a:r>
          </a:p>
          <a:p>
            <a:pPr lvl="1">
              <a:buFontTx/>
              <a:buChar char="-"/>
            </a:pPr>
            <a:r>
              <a:rPr lang="fr-FR" dirty="0" smtClean="0"/>
              <a:t> apparition de blogs contestataires</a:t>
            </a:r>
          </a:p>
          <a:p>
            <a:pPr lvl="1">
              <a:buFontTx/>
              <a:buChar char="-"/>
            </a:pPr>
            <a:r>
              <a:rPr lang="fr-FR" dirty="0" smtClean="0"/>
              <a:t> débats et interventions de militaires de la gendarmerie en 2 S, ou actifs </a:t>
            </a:r>
          </a:p>
          <a:p>
            <a:pPr lvl="1"/>
            <a:endParaRPr lang="fr-FR" dirty="0" smtClean="0"/>
          </a:p>
          <a:p>
            <a:pPr lvl="1"/>
            <a:r>
              <a:rPr lang="fr-FR" dirty="0" smtClean="0"/>
              <a:t>la crainte des élus ruraux de la diminution du nombre de brigades</a:t>
            </a:r>
          </a:p>
          <a:p>
            <a:pPr lvl="1"/>
            <a:endParaRPr lang="fr-FR" dirty="0" smtClean="0"/>
          </a:p>
          <a:p>
            <a:pPr lvl="1"/>
            <a:r>
              <a:rPr lang="fr-FR" dirty="0" smtClean="0"/>
              <a:t>Un certain nombre de décrets de mise en œuvre sont en attente, (usage des armes à feux,….)</a:t>
            </a:r>
          </a:p>
          <a:p>
            <a:pPr lvl="1"/>
            <a:endParaRPr lang="fr-FR" dirty="0" smtClean="0"/>
          </a:p>
          <a:p>
            <a:pPr lvl="1"/>
            <a:r>
              <a:rPr lang="fr-FR" dirty="0" smtClean="0"/>
              <a:t>Le problème des forces susceptibles d’être engagées en maintien de l’ordre, évolution historique</a:t>
            </a:r>
          </a:p>
          <a:p>
            <a:pPr lvl="1"/>
            <a:endParaRPr lang="fr-FR" dirty="0" smtClean="0"/>
          </a:p>
          <a:p>
            <a:pPr lvl="1"/>
            <a:r>
              <a:rPr lang="fr-FR" dirty="0" smtClean="0"/>
              <a:t>Le problème de la concentration des services publics  versus celui du désengagement de l’Etat dans le contrôle de l’espace, (santé, transports, éducation, …)</a:t>
            </a:r>
          </a:p>
          <a:p>
            <a:pPr lvl="1">
              <a:buFontTx/>
              <a:buChar char="-"/>
            </a:pPr>
            <a:endParaRPr lang="fr-FR" dirty="0" smtClean="0"/>
          </a:p>
          <a:p>
            <a:pPr lvl="1">
              <a:buFontTx/>
              <a:buChar char="-"/>
            </a:pPr>
            <a:endParaRPr lang="fr-FR" dirty="0" smtClean="0"/>
          </a:p>
          <a:p>
            <a:pPr lvl="1">
              <a:buFontTx/>
              <a:buChar char="-"/>
            </a:pPr>
            <a:endParaRPr lang="fr-FR" dirty="0" smtClean="0"/>
          </a:p>
          <a:p>
            <a:pPr lvl="1">
              <a:buFontTx/>
              <a:buChar char="-"/>
            </a:pPr>
            <a:endParaRPr lang="fr-FR"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1857364"/>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France Soir du jeudi 21 mai 2009 page 13</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hlinkClick r:id="rId2"/>
              </a:rPr>
              <a:t>http://fabricefrichet.unblog.fr/2009/08/19/rapprochement-police-gendarmerie-ultimes-arbitrages-avant-le-vote-de-la-loi/</a:t>
            </a:r>
            <a:endPar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le général d’armée Yves </a:t>
            </a:r>
            <a:r>
              <a:rPr kumimoji="0" lang="fr-FR" altLang="ja-JP" b="0" i="0" u="none" strike="noStrike" cap="none" normalizeH="0" baseline="0" dirty="0" err="1" smtClean="0">
                <a:ln>
                  <a:noFill/>
                </a:ln>
                <a:solidFill>
                  <a:schemeClr val="tx1"/>
                </a:solidFill>
                <a:effectLst/>
                <a:latin typeface="Times New Roman" pitchFamily="18" charset="0"/>
                <a:ea typeface="MS Mincho" pitchFamily="49" charset="-128"/>
                <a:cs typeface="Times New Roman" pitchFamily="18" charset="0"/>
              </a:rPr>
              <a:t>Capdepont</a:t>
            </a:r>
            <a:r>
              <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cité </a:t>
            </a:r>
            <a:r>
              <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hlinkClick r:id="rId3"/>
              </a:rPr>
              <a:t>par l’</a:t>
            </a:r>
            <a:r>
              <a:rPr kumimoji="0" lang="fr-FR" altLang="ja-JP" b="0" i="0" u="none" strike="noStrike" cap="none" normalizeH="0" baseline="0" dirty="0" err="1" smtClean="0">
                <a:ln>
                  <a:noFill/>
                </a:ln>
                <a:solidFill>
                  <a:schemeClr val="tx1"/>
                </a:solidFill>
                <a:effectLst/>
                <a:latin typeface="Times New Roman" pitchFamily="18" charset="0"/>
                <a:ea typeface="MS Mincho" pitchFamily="49" charset="-128"/>
                <a:cs typeface="Times New Roman" pitchFamily="18" charset="0"/>
                <a:hlinkClick r:id="rId3"/>
              </a:rPr>
              <a:t>hebodmadaire</a:t>
            </a:r>
            <a:r>
              <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hlinkClick r:id="rId3"/>
              </a:rPr>
              <a:t> Valeurs Actuelles</a:t>
            </a:r>
            <a:r>
              <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hlinkClick r:id="rId4"/>
              </a:rPr>
              <a:t>http://www.opex360.com/2009/07/13/le-rapprochement-policegendarmerie-vote-a-lassemblee/</a:t>
            </a:r>
            <a:endPar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ja-JP" b="1"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Evolution de la gendarmerie entre Etat et société :</a:t>
            </a:r>
            <a:br>
              <a:rPr kumimoji="0" lang="fr-FR" altLang="ja-JP" b="1"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br>
            <a:r>
              <a:rPr kumimoji="0" lang="fr-FR" altLang="ja-JP" b="1" i="1"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intelligence sociale et positionnement du gendarme.</a:t>
            </a:r>
            <a:endPar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Isabelle </a:t>
            </a:r>
            <a:r>
              <a:rPr kumimoji="0" lang="fr-FR" altLang="ja-JP" b="0" i="0" u="none" strike="noStrike" cap="none" normalizeH="0" baseline="0" dirty="0" err="1" smtClean="0">
                <a:ln>
                  <a:noFill/>
                </a:ln>
                <a:solidFill>
                  <a:schemeClr val="tx1"/>
                </a:solidFill>
                <a:effectLst/>
                <a:latin typeface="Times New Roman" pitchFamily="18" charset="0"/>
                <a:ea typeface="MS Mincho" pitchFamily="49" charset="-128"/>
                <a:cs typeface="Times New Roman" pitchFamily="18" charset="0"/>
              </a:rPr>
              <a:t>Voidey</a:t>
            </a:r>
            <a:endPar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http://www.cairn.be/resume.php?ID_REVUE=RHMC&amp;ID_NUMPUBLIE=RHMC_501&amp;ID_ARTICLE=RHMC_501_0189</a:t>
            </a:r>
            <a:br>
              <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br>
            <a:r>
              <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Études Sociales et Politiques des Populations, de la protection sociale et de la santé (ESOPP)</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http://www.defense.gouv.fr/sga/votre_espace/communaute_defense/les_militaires/nouveau_statut_des_militaires__avancees_concretes</a:t>
            </a:r>
            <a:br>
              <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br>
            <a:r>
              <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Ministère de la Défense</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http://isabelle-voidey-to-b-com-association.agence-presse.net/2009/12/21/evolution-de-la-gendarmerie-entre-etat-et-societe/</a:t>
            </a:r>
            <a:endParaRPr kumimoji="0" lang="fr-FR" altLang="ja-JP"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ZoneTexte 3"/>
          <p:cNvSpPr txBox="1"/>
          <p:nvPr/>
        </p:nvSpPr>
        <p:spPr>
          <a:xfrm>
            <a:off x="0" y="1357298"/>
            <a:ext cx="1293944" cy="400110"/>
          </a:xfrm>
          <a:prstGeom prst="rect">
            <a:avLst/>
          </a:prstGeom>
          <a:noFill/>
        </p:spPr>
        <p:txBody>
          <a:bodyPr wrap="none" rtlCol="0">
            <a:spAutoFit/>
          </a:bodyPr>
          <a:lstStyle/>
          <a:p>
            <a:r>
              <a:rPr lang="fr-FR" sz="2000" dirty="0" err="1" smtClean="0">
                <a:latin typeface="Times New Roman" pitchFamily="18" charset="0"/>
                <a:cs typeface="Times New Roman" pitchFamily="18" charset="0"/>
              </a:rPr>
              <a:t>Legifrance</a:t>
            </a:r>
            <a:endParaRPr lang="fr-FR" sz="2000" dirty="0">
              <a:latin typeface="Times New Roman" pitchFamily="18" charset="0"/>
              <a:cs typeface="Times New Roman" pitchFamily="18" charset="0"/>
            </a:endParaRPr>
          </a:p>
        </p:txBody>
      </p:sp>
      <p:sp>
        <p:nvSpPr>
          <p:cNvPr id="5" name="Rectangle 4"/>
          <p:cNvSpPr/>
          <p:nvPr/>
        </p:nvSpPr>
        <p:spPr>
          <a:xfrm>
            <a:off x="0" y="714356"/>
            <a:ext cx="9144000" cy="646331"/>
          </a:xfrm>
          <a:prstGeom prst="rect">
            <a:avLst/>
          </a:prstGeom>
        </p:spPr>
        <p:txBody>
          <a:bodyPr wrap="square">
            <a:spAutoFit/>
          </a:bodyPr>
          <a:lstStyle/>
          <a:p>
            <a:r>
              <a:rPr lang="fr-FR" u="sng" dirty="0" smtClean="0">
                <a:hlinkClick r:id="rId5"/>
              </a:rPr>
              <a:t>http://www.vie-publique.fr/actualite/alaune/police-gendarmerie-rapprochement-officialise.html</a:t>
            </a:r>
            <a:endParaRPr lang="fr-FR" dirty="0"/>
          </a:p>
        </p:txBody>
      </p:sp>
      <p:sp>
        <p:nvSpPr>
          <p:cNvPr id="6" name="ZoneTexte 5"/>
          <p:cNvSpPr txBox="1"/>
          <p:nvPr/>
        </p:nvSpPr>
        <p:spPr>
          <a:xfrm>
            <a:off x="0" y="0"/>
            <a:ext cx="9144000" cy="369332"/>
          </a:xfrm>
          <a:prstGeom prst="rect">
            <a:avLst/>
          </a:prstGeom>
          <a:noFill/>
        </p:spPr>
        <p:txBody>
          <a:bodyPr wrap="square" rtlCol="0">
            <a:spAutoFit/>
          </a:bodyPr>
          <a:lstStyle/>
          <a:p>
            <a:pPr algn="ctr"/>
            <a:r>
              <a:rPr lang="fr-FR" dirty="0" err="1" smtClean="0"/>
              <a:t>BiBliographie</a:t>
            </a:r>
            <a:r>
              <a:rPr lang="fr-FR" dirty="0" smtClean="0"/>
              <a:t> </a:t>
            </a:r>
            <a:r>
              <a:rPr lang="fr-FR" dirty="0" err="1" smtClean="0"/>
              <a:t>sitographie</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370</Words>
  <Application>Microsoft Office PowerPoint</Application>
  <PresentationFormat>Affichage à l'écran (4:3)</PresentationFormat>
  <Paragraphs>105</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Diapositive 1</vt:lpstr>
      <vt:lpstr>Diapositive 2</vt:lpstr>
      <vt:lpstr>Diapositive 3</vt:lpstr>
      <vt:lpstr>Diapositive 4</vt:lpstr>
      <vt:lpstr>Diapositive 5</vt:lpstr>
      <vt:lpstr>Diapositive 6</vt:lpstr>
      <vt:lpstr>Diapositive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herve.burdin</dc:creator>
  <cp:lastModifiedBy>herve.burdin</cp:lastModifiedBy>
  <cp:revision>5</cp:revision>
  <dcterms:created xsi:type="dcterms:W3CDTF">2010-01-11T20:47:04Z</dcterms:created>
  <dcterms:modified xsi:type="dcterms:W3CDTF">2010-01-23T10:20:34Z</dcterms:modified>
</cp:coreProperties>
</file>