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91" r:id="rId2"/>
    <p:sldId id="353" r:id="rId3"/>
    <p:sldId id="407" r:id="rId4"/>
    <p:sldId id="364" r:id="rId5"/>
    <p:sldId id="299" r:id="rId6"/>
    <p:sldId id="381" r:id="rId7"/>
    <p:sldId id="382" r:id="rId8"/>
    <p:sldId id="300" r:id="rId9"/>
    <p:sldId id="380" r:id="rId10"/>
    <p:sldId id="383" r:id="rId11"/>
    <p:sldId id="385" r:id="rId12"/>
    <p:sldId id="384" r:id="rId13"/>
    <p:sldId id="386" r:id="rId14"/>
    <p:sldId id="387" r:id="rId15"/>
    <p:sldId id="388" r:id="rId16"/>
    <p:sldId id="263" r:id="rId17"/>
    <p:sldId id="389" r:id="rId18"/>
    <p:sldId id="390" r:id="rId19"/>
    <p:sldId id="411" r:id="rId20"/>
    <p:sldId id="392" r:id="rId21"/>
    <p:sldId id="393" r:id="rId22"/>
    <p:sldId id="282" r:id="rId23"/>
    <p:sldId id="283" r:id="rId24"/>
    <p:sldId id="284" r:id="rId25"/>
    <p:sldId id="287" r:id="rId26"/>
    <p:sldId id="281" r:id="rId27"/>
    <p:sldId id="292" r:id="rId28"/>
    <p:sldId id="412" r:id="rId29"/>
    <p:sldId id="293" r:id="rId30"/>
    <p:sldId id="413" r:id="rId31"/>
    <p:sldId id="410" r:id="rId32"/>
    <p:sldId id="396" r:id="rId33"/>
    <p:sldId id="409" r:id="rId34"/>
    <p:sldId id="394" r:id="rId35"/>
    <p:sldId id="395" r:id="rId36"/>
    <p:sldId id="401" r:id="rId37"/>
    <p:sldId id="402" r:id="rId38"/>
    <p:sldId id="404" r:id="rId39"/>
    <p:sldId id="400" r:id="rId40"/>
    <p:sldId id="398" r:id="rId41"/>
    <p:sldId id="403" r:id="rId42"/>
    <p:sldId id="399" r:id="rId43"/>
    <p:sldId id="397" r:id="rId44"/>
    <p:sldId id="414" r:id="rId45"/>
    <p:sldId id="268" r:id="rId46"/>
    <p:sldId id="294" r:id="rId47"/>
    <p:sldId id="295" r:id="rId48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397"/>
    <p:restoredTop sz="94496"/>
  </p:normalViewPr>
  <p:slideViewPr>
    <p:cSldViewPr snapToGrid="0" snapToObjects="1">
      <p:cViewPr varScale="1">
        <p:scale>
          <a:sx n="104" d="100"/>
          <a:sy n="104" d="100"/>
        </p:scale>
        <p:origin x="216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0E330-7842-4A96-8137-9A644AD31319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58926-1F77-4F8E-BA29-ABA77D76741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729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4D709-7694-4247-8799-382AEDA95DD5}" type="datetimeFigureOut">
              <a:rPr lang="fr-US" smtClean="0"/>
              <a:t>3/9/24</a:t>
            </a:fld>
            <a:endParaRPr lang="fr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B8136-E769-CB48-9C95-3D5ECC2A56A3}" type="slidenum">
              <a:rPr lang="fr-US" smtClean="0"/>
              <a:t>‹N°›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243554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B8136-E769-CB48-9C95-3D5ECC2A56A3}" type="slidenum">
              <a:rPr lang="fr-US" smtClean="0"/>
              <a:t>42</a:t>
            </a:fld>
            <a:endParaRPr lang="fr-US"/>
          </a:p>
        </p:txBody>
      </p:sp>
    </p:spTree>
    <p:extLst>
      <p:ext uri="{BB962C8B-B14F-4D97-AF65-F5344CB8AC3E}">
        <p14:creationId xmlns:p14="http://schemas.microsoft.com/office/powerpoint/2010/main" val="3987487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14939-4D00-6643-8E83-6848F136B6FF}" type="datetimeFigureOut">
              <a:rPr lang="fr-FR" smtClean="0"/>
              <a:pPr/>
              <a:t>09/03/2024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9CAF-6795-4D4E-B1AF-CCDA6211493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nsoglobe.com/10-modes-de-transport-propres-pour-se-deplacer-en-ville-c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dplanet.org/fr/calculateurs-carbone/particulier/" TargetMode="External"/><Relationship Id="rId3" Type="http://schemas.openxmlformats.org/officeDocument/2006/relationships/hyperlink" Target="https://www.annuaire-mairie.fr/plan-chateauroux.html" TargetMode="External"/><Relationship Id="rId7" Type="http://schemas.openxmlformats.org/officeDocument/2006/relationships/hyperlink" Target="https://www.energie-environnement.ch/maison/transports-et-mobilite/mobility-impact" TargetMode="External"/><Relationship Id="rId2" Type="http://schemas.openxmlformats.org/officeDocument/2006/relationships/hyperlink" Target="https://www.bus-horizon.com/plan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girpourlatransition.ademe.fr/particuliers/bureau/deplacements/calculer-emissions-carbone-trajets" TargetMode="External"/><Relationship Id="rId5" Type="http://schemas.openxmlformats.org/officeDocument/2006/relationships/hyperlink" Target="https://fr.mappy.com/itineraire" TargetMode="External"/><Relationship Id="rId4" Type="http://schemas.openxmlformats.org/officeDocument/2006/relationships/hyperlink" Target="https://www.google.fr/maps/di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maps/dir/" TargetMode="External"/><Relationship Id="rId7" Type="http://schemas.openxmlformats.org/officeDocument/2006/relationships/hyperlink" Target="https://www.goodplanet.org/fr/calculateurs-carbone/particulier/" TargetMode="External"/><Relationship Id="rId2" Type="http://schemas.openxmlformats.org/officeDocument/2006/relationships/hyperlink" Target="https://www.agglobus.com/calculer-itinerair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ergie-environnement.ch/maison/transports-et-mobilite/mobility-impact" TargetMode="External"/><Relationship Id="rId5" Type="http://schemas.openxmlformats.org/officeDocument/2006/relationships/hyperlink" Target="https://agirpourlatransition.ademe.fr/particuliers/bureau/deplacements/calculer-emissions-carbone-trajets" TargetMode="External"/><Relationship Id="rId4" Type="http://schemas.openxmlformats.org/officeDocument/2006/relationships/hyperlink" Target="https://fr.mappy.com/itinerair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yonaeroports.com/" TargetMode="External"/><Relationship Id="rId2" Type="http://schemas.openxmlformats.org/officeDocument/2006/relationships/hyperlink" Target="https://www.google.fr/map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nergie-environnement.ch/maison/transports-et-mobilite/mobility-impact" TargetMode="External"/><Relationship Id="rId4" Type="http://schemas.openxmlformats.org/officeDocument/2006/relationships/hyperlink" Target="https://fr.wikipedia.org/wiki/A%C3%A9roport_de_Lyon-Saint-Exup%C3%A9ry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.google.com/web/" TargetMode="External"/><Relationship Id="rId2" Type="http://schemas.openxmlformats.org/officeDocument/2006/relationships/hyperlink" Target="https://www.google.fr/maps/previe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carte.ign.fr/edition/carte/" TargetMode="External"/><Relationship Id="rId5" Type="http://schemas.openxmlformats.org/officeDocument/2006/relationships/hyperlink" Target="https://www.edugeo.fr/" TargetMode="External"/><Relationship Id="rId4" Type="http://schemas.openxmlformats.org/officeDocument/2006/relationships/hyperlink" Target="https://www.geoportail.gouv.fr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yonaeroports.com/" TargetMode="External"/><Relationship Id="rId2" Type="http://schemas.openxmlformats.org/officeDocument/2006/relationships/hyperlink" Target="https://www.google.fr/map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nergie-environnement.ch/maison/transports-et-mobilite/mobility-impact" TargetMode="External"/><Relationship Id="rId4" Type="http://schemas.openxmlformats.org/officeDocument/2006/relationships/hyperlink" Target="https://fr.wikipedia.org/wiki/A%C3%A9roport_de_Lyon-Saint-Exup%C3%A9ry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agirpourlatransition.ademe.fr/acteurs-education/enseigner-animer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46E6AD-0DC3-D04A-86CC-7C82305A5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1219199"/>
            <a:ext cx="8587946" cy="2381251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r-FR" b="1" dirty="0"/>
              <a:t>Se déplacer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72F4A9-A25F-3942-941F-FB5B6F1D67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TD4</a:t>
            </a:r>
          </a:p>
          <a:p>
            <a:r>
              <a:rPr lang="fr-FR" dirty="0">
                <a:solidFill>
                  <a:schemeClr val="tx1"/>
                </a:solidFill>
              </a:rPr>
              <a:t>UE21EC4</a:t>
            </a:r>
          </a:p>
        </p:txBody>
      </p:sp>
    </p:spTree>
    <p:extLst>
      <p:ext uri="{BB962C8B-B14F-4D97-AF65-F5344CB8AC3E}">
        <p14:creationId xmlns:p14="http://schemas.microsoft.com/office/powerpoint/2010/main" val="33481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1721224"/>
            <a:ext cx="8633012" cy="4499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L’</a:t>
            </a:r>
            <a:r>
              <a:rPr lang="fr-FR" b="1" dirty="0" err="1">
                <a:highlight>
                  <a:srgbClr val="FFFF00"/>
                </a:highlight>
              </a:rPr>
              <a:t>hypermobilité</a:t>
            </a:r>
            <a:r>
              <a:rPr lang="fr-FR" b="1" dirty="0"/>
              <a:t> contemporaine</a:t>
            </a:r>
          </a:p>
          <a:p>
            <a:pPr marL="0" indent="0">
              <a:buNone/>
            </a:pPr>
            <a:endParaRPr lang="fr-US" sz="2800" dirty="0"/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MOBILITE</a:t>
            </a:r>
            <a:r>
              <a:rPr lang="fr-FR" b="1" dirty="0"/>
              <a:t> (définition simple) : déplacement, transfert d’un lieu à un autre </a:t>
            </a:r>
            <a:r>
              <a:rPr lang="fr-FR" dirty="0"/>
              <a:t>(personnes, biens matériels et immatériels, informations)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Une donnée : </a:t>
            </a:r>
            <a:r>
              <a:rPr lang="fr-FR" b="1" dirty="0">
                <a:solidFill>
                  <a:srgbClr val="0000FF"/>
                </a:solidFill>
              </a:rPr>
              <a:t>distance moyenne parcourue quotidiennement </a:t>
            </a:r>
            <a:r>
              <a:rPr lang="fr-FR" dirty="0">
                <a:solidFill>
                  <a:srgbClr val="0000FF"/>
                </a:solidFill>
              </a:rPr>
              <a:t>en France </a:t>
            </a:r>
            <a:r>
              <a:rPr lang="fr-FR" b="1" dirty="0">
                <a:solidFill>
                  <a:srgbClr val="0000FF"/>
                </a:solidFill>
              </a:rPr>
              <a:t>X 4 en 50 ans</a:t>
            </a:r>
            <a:r>
              <a:rPr lang="fr-FR" dirty="0">
                <a:solidFill>
                  <a:srgbClr val="0000FF"/>
                </a:solidFill>
              </a:rPr>
              <a:t>, à savoir 43 km actuellement (1960-2010)</a:t>
            </a:r>
          </a:p>
          <a:p>
            <a:pPr marL="0" indent="0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319278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257301"/>
            <a:ext cx="8476343" cy="540475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L’</a:t>
            </a:r>
            <a:r>
              <a:rPr lang="fr-FR" b="1" dirty="0" err="1">
                <a:highlight>
                  <a:srgbClr val="FFFF00"/>
                </a:highlight>
              </a:rPr>
              <a:t>hypermobilité</a:t>
            </a:r>
            <a:r>
              <a:rPr lang="fr-FR" b="1" dirty="0"/>
              <a:t> contemporaine</a:t>
            </a:r>
          </a:p>
          <a:p>
            <a:pPr marL="0" indent="0" algn="just">
              <a:buNone/>
            </a:pPr>
            <a:endParaRPr lang="fr-US" sz="2800" dirty="0"/>
          </a:p>
          <a:p>
            <a:pPr marL="0" indent="0" algn="just">
              <a:buNone/>
            </a:pPr>
            <a:r>
              <a:rPr lang="fr-FR" dirty="0">
                <a:solidFill>
                  <a:srgbClr val="0000FF"/>
                </a:solidFill>
              </a:rPr>
              <a:t>ex : une brosse à dent achetée en supermarché : assemblée aux E-U, dont la fabrication met en jeu 11 sites industriels dans 8 pays d’Asie, d’Amérique et d’Europe, dont les 38 composants parcourent 30000 km par air, mer et route</a:t>
            </a: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/>
            <a:r>
              <a:rPr lang="fr-FR" b="1" dirty="0"/>
              <a:t> </a:t>
            </a:r>
            <a:r>
              <a:rPr lang="fr-FR" b="1" dirty="0">
                <a:solidFill>
                  <a:srgbClr val="FF0000"/>
                </a:solidFill>
              </a:rPr>
              <a:t>MOBILITE</a:t>
            </a:r>
            <a:r>
              <a:rPr lang="fr-FR" b="1" dirty="0"/>
              <a:t> (définition complexe) </a:t>
            </a:r>
            <a:r>
              <a:rPr lang="fr-FR" dirty="0"/>
              <a:t>: </a:t>
            </a:r>
            <a:r>
              <a:rPr lang="fr-FR" b="1" dirty="0"/>
              <a:t>notion englobant le mouvement lui-même et son « environnement » : ce qui le précède, l’accompagne et le prolonge</a:t>
            </a:r>
            <a:r>
              <a:rPr lang="fr-FR" dirty="0"/>
              <a:t> </a:t>
            </a:r>
          </a:p>
          <a:p>
            <a:pPr marL="0" indent="0" algn="just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292024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1067121"/>
            <a:ext cx="5868681" cy="1126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L’</a:t>
            </a:r>
            <a:r>
              <a:rPr lang="fr-FR" b="1" dirty="0" err="1">
                <a:highlight>
                  <a:srgbClr val="FFFF00"/>
                </a:highlight>
              </a:rPr>
              <a:t>hypermobilité</a:t>
            </a:r>
            <a:r>
              <a:rPr lang="fr-FR" b="1" dirty="0"/>
              <a:t> contemporaine</a:t>
            </a:r>
          </a:p>
          <a:p>
            <a:pPr marL="0" indent="0">
              <a:buNone/>
            </a:pPr>
            <a:endParaRPr lang="fr-US" sz="2800" dirty="0"/>
          </a:p>
          <a:p>
            <a:pPr marL="0" indent="0" algn="just">
              <a:buNone/>
            </a:pPr>
            <a:endParaRPr lang="fr-FR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fr-US" dirty="0"/>
          </a:p>
        </p:txBody>
      </p:sp>
      <p:pic>
        <p:nvPicPr>
          <p:cNvPr id="4" name="Image 3" descr="ADEME2019_4toursdumondeSmartphone.jpeg">
            <a:extLst>
              <a:ext uri="{FF2B5EF4-FFF2-40B4-BE49-F238E27FC236}">
                <a16:creationId xmlns:a16="http://schemas.microsoft.com/office/drawing/2014/main" id="{FBF90D7A-A1A4-DE40-AD4D-5C13E63DA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19" y="1666133"/>
            <a:ext cx="5868681" cy="51918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DA1081D-41F1-1E48-92F6-6BB6189DE8C3}"/>
              </a:ext>
            </a:extLst>
          </p:cNvPr>
          <p:cNvSpPr txBox="1"/>
          <p:nvPr/>
        </p:nvSpPr>
        <p:spPr>
          <a:xfrm>
            <a:off x="275203" y="3883504"/>
            <a:ext cx="360553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sz="2800" dirty="0">
                <a:solidFill>
                  <a:srgbClr val="0432FF"/>
                </a:solidFill>
                <a:sym typeface="Wingdings" pitchFamily="2" charset="2"/>
              </a:rPr>
              <a:t></a:t>
            </a:r>
            <a:endParaRPr lang="fr-US" sz="2800" dirty="0">
              <a:solidFill>
                <a:srgbClr val="0432FF"/>
              </a:solidFill>
            </a:endParaRPr>
          </a:p>
          <a:p>
            <a:r>
              <a:rPr lang="fr-US" sz="2800" b="1" dirty="0">
                <a:solidFill>
                  <a:srgbClr val="0432FF"/>
                </a:solidFill>
              </a:rPr>
              <a:t>Des sociétés à habitants mobiles, </a:t>
            </a:r>
          </a:p>
          <a:p>
            <a:r>
              <a:rPr lang="fr-FR" sz="2800" b="1" dirty="0">
                <a:solidFill>
                  <a:srgbClr val="0432FF"/>
                </a:solidFill>
              </a:rPr>
              <a:t>D</a:t>
            </a:r>
            <a:r>
              <a:rPr lang="fr-US" sz="2800" b="1" dirty="0">
                <a:solidFill>
                  <a:srgbClr val="0432FF"/>
                </a:solidFill>
              </a:rPr>
              <a:t>es sociétés en réseaux</a:t>
            </a:r>
          </a:p>
        </p:txBody>
      </p:sp>
    </p:spTree>
    <p:extLst>
      <p:ext uri="{BB962C8B-B14F-4D97-AF65-F5344CB8AC3E}">
        <p14:creationId xmlns:p14="http://schemas.microsoft.com/office/powerpoint/2010/main" val="181603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257301"/>
            <a:ext cx="8365031" cy="540475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L’</a:t>
            </a:r>
            <a:r>
              <a:rPr lang="fr-FR" b="1" dirty="0" err="1">
                <a:highlight>
                  <a:srgbClr val="FFFF00"/>
                </a:highlight>
              </a:rPr>
              <a:t>hypermobilité</a:t>
            </a:r>
            <a:r>
              <a:rPr lang="fr-FR" b="1" dirty="0"/>
              <a:t> contemporaine</a:t>
            </a:r>
          </a:p>
          <a:p>
            <a:pPr marL="0" indent="0" algn="just">
              <a:buNone/>
            </a:pPr>
            <a:endParaRPr lang="fr-US" sz="2800" dirty="0"/>
          </a:p>
          <a:p>
            <a:pPr marL="0" indent="0" algn="just">
              <a:buNone/>
            </a:pPr>
            <a:r>
              <a:rPr lang="fr-FR" dirty="0">
                <a:sym typeface="Wingdings"/>
              </a:rPr>
              <a:t> </a:t>
            </a:r>
            <a:r>
              <a:rPr lang="fr-FR" dirty="0"/>
              <a:t>mise en place de </a:t>
            </a:r>
            <a:r>
              <a:rPr lang="fr-FR" b="1" dirty="0"/>
              <a:t>réseaux</a:t>
            </a:r>
            <a:r>
              <a:rPr lang="fr-FR" dirty="0"/>
              <a:t> connectés à l’échelle continentale (européenne) et globale : « </a:t>
            </a:r>
            <a:r>
              <a:rPr lang="fr-FR" i="1" dirty="0">
                <a:solidFill>
                  <a:srgbClr val="0000FF"/>
                </a:solidFill>
              </a:rPr>
              <a:t>un </a:t>
            </a:r>
            <a:r>
              <a:rPr lang="fr-FR" i="1" dirty="0" err="1">
                <a:solidFill>
                  <a:srgbClr val="0000FF"/>
                </a:solidFill>
              </a:rPr>
              <a:t>hyperlabyrinthe</a:t>
            </a:r>
            <a:r>
              <a:rPr lang="fr-FR" i="1" dirty="0">
                <a:solidFill>
                  <a:srgbClr val="0000FF"/>
                </a:solidFill>
              </a:rPr>
              <a:t> </a:t>
            </a:r>
            <a:r>
              <a:rPr lang="fr-FR" i="1" dirty="0" err="1">
                <a:solidFill>
                  <a:srgbClr val="0000FF"/>
                </a:solidFill>
              </a:rPr>
              <a:t>mobilitaire</a:t>
            </a:r>
            <a:r>
              <a:rPr lang="fr-FR" dirty="0"/>
              <a:t> » 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432FF"/>
                </a:solidFill>
              </a:rPr>
              <a:t>RESEAU</a:t>
            </a:r>
            <a:r>
              <a:rPr lang="fr-FR" b="1" dirty="0"/>
              <a:t> : ensemble d’éléments assurant la mise en relation de différents lieux d’un territoire (</a:t>
            </a:r>
            <a:r>
              <a:rPr lang="fr-FR" b="1" dirty="0">
                <a:solidFill>
                  <a:srgbClr val="0000FF"/>
                </a:solidFill>
              </a:rPr>
              <a:t>points</a:t>
            </a:r>
            <a:r>
              <a:rPr lang="fr-FR" b="1" dirty="0"/>
              <a:t> : nœud, pôle </a:t>
            </a:r>
            <a:r>
              <a:rPr lang="fr-FR" b="1" dirty="0">
                <a:solidFill>
                  <a:srgbClr val="0000FF"/>
                </a:solidFill>
              </a:rPr>
              <a:t>+</a:t>
            </a:r>
            <a:r>
              <a:rPr lang="fr-FR" b="1" dirty="0"/>
              <a:t> </a:t>
            </a:r>
            <a:r>
              <a:rPr lang="fr-FR" b="1" dirty="0">
                <a:solidFill>
                  <a:srgbClr val="0000FF"/>
                </a:solidFill>
              </a:rPr>
              <a:t>lignes</a:t>
            </a:r>
            <a:r>
              <a:rPr lang="fr-FR" b="1" dirty="0"/>
              <a:t> : axes, flux)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b="1" dirty="0">
                <a:solidFill>
                  <a:srgbClr val="FF0000"/>
                </a:solidFill>
              </a:rPr>
              <a:t>Changement radical du rapport à l’espace ECONOMIQUE, SOCIAL, CULTUREL </a:t>
            </a:r>
            <a:r>
              <a:rPr lang="fr-FR" b="1" dirty="0"/>
              <a:t>(«</a:t>
            </a:r>
            <a:r>
              <a:rPr lang="fr-FR" b="1" dirty="0">
                <a:solidFill>
                  <a:srgbClr val="FF0000"/>
                </a:solidFill>
              </a:rPr>
              <a:t> </a:t>
            </a:r>
            <a:r>
              <a:rPr lang="fr-FR" b="1" i="1" dirty="0">
                <a:solidFill>
                  <a:srgbClr val="0000FF"/>
                </a:solidFill>
              </a:rPr>
              <a:t>culture </a:t>
            </a:r>
            <a:r>
              <a:rPr lang="fr-FR" b="1" i="1" dirty="0" err="1">
                <a:solidFill>
                  <a:srgbClr val="0000FF"/>
                </a:solidFill>
              </a:rPr>
              <a:t>mobilitaire</a:t>
            </a:r>
            <a:r>
              <a:rPr lang="fr-FR" b="1" dirty="0">
                <a:solidFill>
                  <a:srgbClr val="FF0000"/>
                </a:solidFill>
              </a:rPr>
              <a:t> </a:t>
            </a:r>
            <a:r>
              <a:rPr lang="fr-FR" b="1" dirty="0">
                <a:solidFill>
                  <a:srgbClr val="000000"/>
                </a:solidFill>
              </a:rPr>
              <a:t>»)</a:t>
            </a:r>
          </a:p>
          <a:p>
            <a:pPr marL="0" indent="0" algn="just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92636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38" y="1003301"/>
            <a:ext cx="8724900" cy="540475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Les modes (types)</a:t>
            </a:r>
            <a:r>
              <a:rPr lang="fr-FR" b="1" dirty="0"/>
              <a:t> de transports (voir « manuels »)</a:t>
            </a:r>
          </a:p>
          <a:p>
            <a:pPr marL="0" indent="0" algn="just">
              <a:buNone/>
            </a:pPr>
            <a:endParaRPr lang="fr-US" sz="2800" dirty="0"/>
          </a:p>
          <a:p>
            <a:pPr>
              <a:buNone/>
            </a:pPr>
            <a:r>
              <a:rPr lang="fr-FR" b="1" dirty="0">
                <a:solidFill>
                  <a:srgbClr val="0432FF"/>
                </a:solidFill>
              </a:rPr>
              <a:t>La ROUTE</a:t>
            </a:r>
          </a:p>
          <a:p>
            <a:pPr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fr-FR" b="1" dirty="0">
                <a:solidFill>
                  <a:srgbClr val="0432FF"/>
                </a:solidFill>
              </a:rPr>
              <a:t>La VOIE FERREE</a:t>
            </a:r>
          </a:p>
          <a:p>
            <a:pPr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fr-FR" b="1" dirty="0">
                <a:solidFill>
                  <a:srgbClr val="0432FF"/>
                </a:solidFill>
              </a:rPr>
              <a:t>Le TRANSPORT AERIEN</a:t>
            </a:r>
          </a:p>
          <a:p>
            <a:pPr>
              <a:buNone/>
            </a:pPr>
            <a:endParaRPr lang="fr-FR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fr-FR" dirty="0">
                <a:solidFill>
                  <a:srgbClr val="0432FF"/>
                </a:solidFill>
              </a:rPr>
              <a:t>Le TRANSPORT MARITIME ET FLUVIAL </a:t>
            </a:r>
            <a:r>
              <a:rPr lang="fr-FR" dirty="0"/>
              <a:t>(peu développé en Fr)</a:t>
            </a:r>
          </a:p>
          <a:p>
            <a:pPr>
              <a:buNone/>
            </a:pPr>
            <a:endParaRPr lang="fr-FR" b="1" dirty="0">
              <a:solidFill>
                <a:srgbClr val="0432FF"/>
              </a:solidFill>
            </a:endParaRPr>
          </a:p>
          <a:p>
            <a:pPr>
              <a:buNone/>
            </a:pPr>
            <a:r>
              <a:rPr lang="fr-FR" b="1" dirty="0">
                <a:solidFill>
                  <a:srgbClr val="0432FF"/>
                </a:solidFill>
              </a:rPr>
              <a:t>Les RESEAUX IMMATERIELS et INVISIBLES </a:t>
            </a:r>
          </a:p>
          <a:p>
            <a:pPr>
              <a:buNone/>
            </a:pPr>
            <a:r>
              <a:rPr lang="fr-FR" dirty="0"/>
              <a:t>(</a:t>
            </a:r>
            <a:r>
              <a:rPr lang="fr-FR" dirty="0">
                <a:sym typeface="Wingdings" pitchFamily="2" charset="2"/>
              </a:rPr>
              <a:t> thème 5</a:t>
            </a:r>
            <a:r>
              <a:rPr lang="fr-FR" dirty="0"/>
              <a:t> </a:t>
            </a:r>
            <a:r>
              <a:rPr lang="fr-FR" b="1" dirty="0"/>
              <a:t>COMMUNIQUER</a:t>
            </a:r>
            <a:r>
              <a:rPr lang="fr-FR" dirty="0"/>
              <a:t>)</a:t>
            </a:r>
          </a:p>
          <a:p>
            <a:pPr marL="0" indent="0" algn="just">
              <a:buNone/>
            </a:pP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92210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257301"/>
            <a:ext cx="8365031" cy="54047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Les enjeux</a:t>
            </a:r>
            <a:r>
              <a:rPr lang="fr-FR" b="1" dirty="0"/>
              <a:t> liés aux </a:t>
            </a:r>
            <a:r>
              <a:rPr lang="fr-FR" b="1" dirty="0">
                <a:solidFill>
                  <a:srgbClr val="00B050"/>
                </a:solidFill>
              </a:rPr>
              <a:t>développement durable</a:t>
            </a:r>
          </a:p>
          <a:p>
            <a:pPr marL="0" indent="0" algn="just">
              <a:buNone/>
            </a:pPr>
            <a:endParaRPr lang="fr-US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54CCF6-7B3F-654F-A3FA-1EBDF42F5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8" y="0"/>
            <a:ext cx="7014754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2ECCD1-7CD4-6F21-BFC1-8E760F10D81F}"/>
              </a:ext>
            </a:extLst>
          </p:cNvPr>
          <p:cNvSpPr txBox="1"/>
          <p:nvPr/>
        </p:nvSpPr>
        <p:spPr>
          <a:xfrm>
            <a:off x="7560128" y="6155870"/>
            <a:ext cx="1583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</a:t>
            </a:r>
            <a:r>
              <a:rPr lang="fr-US" dirty="0"/>
              <a:t>nfographie de l’ADEME</a:t>
            </a:r>
          </a:p>
        </p:txBody>
      </p:sp>
    </p:spTree>
    <p:extLst>
      <p:ext uri="{BB962C8B-B14F-4D97-AF65-F5344CB8AC3E}">
        <p14:creationId xmlns:p14="http://schemas.microsoft.com/office/powerpoint/2010/main" val="353280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bilitePDUNantesDocPhot8096Fr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369" y="1975104"/>
            <a:ext cx="4411631" cy="32979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D2481B-BF5E-3644-B386-F8A06F754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16837" cy="61722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27C255-946D-C442-9776-EB65FA0CD16E}"/>
              </a:ext>
            </a:extLst>
          </p:cNvPr>
          <p:cNvSpPr txBox="1"/>
          <p:nvPr/>
        </p:nvSpPr>
        <p:spPr>
          <a:xfrm>
            <a:off x="0" y="61722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PLM (plans locaux de mobilité) </a:t>
            </a:r>
            <a:r>
              <a:rPr lang="fr-FR" dirty="0">
                <a:solidFill>
                  <a:srgbClr val="0432FF"/>
                </a:solidFill>
              </a:rPr>
              <a:t>= </a:t>
            </a:r>
          </a:p>
          <a:p>
            <a:r>
              <a:rPr lang="fr-FR" dirty="0"/>
              <a:t>					</a:t>
            </a:r>
            <a:r>
              <a:rPr lang="fr-FR" b="1" dirty="0">
                <a:solidFill>
                  <a:srgbClr val="0432FF"/>
                </a:solidFill>
              </a:rPr>
              <a:t>PDU</a:t>
            </a:r>
            <a:r>
              <a:rPr lang="fr-FR" dirty="0"/>
              <a:t> (plans de déplacements urbains) + </a:t>
            </a:r>
            <a:r>
              <a:rPr lang="fr-FR" b="1" dirty="0">
                <a:solidFill>
                  <a:srgbClr val="0432FF"/>
                </a:solidFill>
              </a:rPr>
              <a:t>PMR</a:t>
            </a:r>
            <a:r>
              <a:rPr lang="fr-FR" dirty="0"/>
              <a:t> (plans de mobilité rurale)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257301"/>
            <a:ext cx="8365031" cy="54047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Les enjeux</a:t>
            </a:r>
            <a:r>
              <a:rPr lang="fr-FR" b="1" dirty="0"/>
              <a:t> liés aux </a:t>
            </a:r>
            <a:r>
              <a:rPr lang="fr-FR" b="1" dirty="0">
                <a:solidFill>
                  <a:srgbClr val="00B050"/>
                </a:solidFill>
              </a:rPr>
              <a:t>développement durable</a:t>
            </a:r>
          </a:p>
          <a:p>
            <a:pPr marL="0" indent="0" algn="just">
              <a:buNone/>
            </a:pPr>
            <a:endParaRPr lang="fr-US" b="1" dirty="0"/>
          </a:p>
          <a:p>
            <a:pPr marL="0" indent="0" algn="just">
              <a:buNone/>
            </a:pPr>
            <a:r>
              <a:rPr lang="fr-US" b="1" dirty="0">
                <a:highlight>
                  <a:srgbClr val="FFFF00"/>
                </a:highlight>
              </a:rPr>
              <a:t>Les nouvelles mobilités</a:t>
            </a:r>
          </a:p>
          <a:p>
            <a:pPr marL="0" indent="0" algn="just">
              <a:buNone/>
            </a:pPr>
            <a:endParaRPr lang="fr-FR" sz="2800" b="1" i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fr-FR" sz="2800" b="1" i="1" dirty="0">
                <a:solidFill>
                  <a:srgbClr val="FF0000"/>
                </a:solidFill>
              </a:rPr>
              <a:t>NOUVELLES</a:t>
            </a:r>
            <a:r>
              <a:rPr lang="fr-FR" sz="2800" b="1" dirty="0">
                <a:solidFill>
                  <a:srgbClr val="FF0000"/>
                </a:solidFill>
              </a:rPr>
              <a:t> MOBILITES </a:t>
            </a:r>
            <a:r>
              <a:rPr lang="fr-FR" sz="2800" dirty="0"/>
              <a:t>: </a:t>
            </a:r>
            <a:r>
              <a:rPr lang="fr-FR" sz="2800" b="1" dirty="0"/>
              <a:t>ensemble des </a:t>
            </a:r>
            <a:r>
              <a:rPr lang="fr-FR" sz="2800" b="1" i="1" dirty="0"/>
              <a:t>nouveaux</a:t>
            </a:r>
            <a:r>
              <a:rPr lang="fr-FR" sz="2800" b="1" dirty="0"/>
              <a:t> services de transports capables d’assurer un déplacement en ménageant l’environnement</a:t>
            </a:r>
          </a:p>
          <a:p>
            <a:pPr marL="0" indent="0">
              <a:buNone/>
            </a:pPr>
            <a:endParaRPr lang="fr-FR" sz="2800" b="1" dirty="0"/>
          </a:p>
          <a:p>
            <a:pPr marL="0" indent="0" algn="just">
              <a:buNone/>
            </a:pPr>
            <a:r>
              <a:rPr lang="fr-FR" sz="2800" b="1" dirty="0">
                <a:solidFill>
                  <a:srgbClr val="0000FF"/>
                </a:solidFill>
              </a:rPr>
              <a:t>CIRCULATION DOUCE </a:t>
            </a:r>
            <a:r>
              <a:rPr lang="fr-FR" sz="2800" b="1" dirty="0"/>
              <a:t>: déplacement qui respecte l’environnement</a:t>
            </a:r>
          </a:p>
          <a:p>
            <a:pPr marL="0" indent="0" algn="just">
              <a:buNone/>
            </a:pPr>
            <a:endParaRPr lang="fr-US" sz="2800" dirty="0"/>
          </a:p>
        </p:txBody>
      </p:sp>
    </p:spTree>
    <p:extLst>
      <p:ext uri="{BB962C8B-B14F-4D97-AF65-F5344CB8AC3E}">
        <p14:creationId xmlns:p14="http://schemas.microsoft.com/office/powerpoint/2010/main" val="22401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012371"/>
            <a:ext cx="8365031" cy="56496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/>
              <a:t>• </a:t>
            </a:r>
            <a:r>
              <a:rPr lang="fr-FR" b="1" dirty="0">
                <a:highlight>
                  <a:srgbClr val="FFFF00"/>
                </a:highlight>
              </a:rPr>
              <a:t>Les enjeux</a:t>
            </a:r>
            <a:r>
              <a:rPr lang="fr-FR" b="1" dirty="0"/>
              <a:t> liés aux </a:t>
            </a:r>
            <a:r>
              <a:rPr lang="fr-FR" b="1" dirty="0">
                <a:solidFill>
                  <a:srgbClr val="00B050"/>
                </a:solidFill>
              </a:rPr>
              <a:t>développement durable</a:t>
            </a:r>
            <a:endParaRPr lang="fr-US" b="1" dirty="0"/>
          </a:p>
          <a:p>
            <a:pPr marL="0" indent="0" algn="just">
              <a:buNone/>
            </a:pPr>
            <a:r>
              <a:rPr lang="fr-US" b="1" dirty="0">
                <a:highlight>
                  <a:srgbClr val="FFFF00"/>
                </a:highlight>
              </a:rPr>
              <a:t>Les nouvelles mobilités</a:t>
            </a:r>
          </a:p>
          <a:p>
            <a:pPr>
              <a:buNone/>
            </a:pPr>
            <a:r>
              <a:rPr lang="fr-FR" sz="2800" dirty="0">
                <a:solidFill>
                  <a:srgbClr val="0432FF"/>
                </a:solidFill>
              </a:rPr>
              <a:t>TRAMWAY, METRO, TROLLEYBUS (bus électrique)</a:t>
            </a:r>
          </a:p>
          <a:p>
            <a:pPr>
              <a:buNone/>
            </a:pPr>
            <a:r>
              <a:rPr lang="fr-FR" sz="2800" dirty="0">
                <a:solidFill>
                  <a:srgbClr val="0432FF"/>
                </a:solidFill>
              </a:rPr>
              <a:t>VELO(S)-PARTAGE</a:t>
            </a:r>
          </a:p>
          <a:p>
            <a:pPr>
              <a:buNone/>
            </a:pPr>
            <a:r>
              <a:rPr lang="fr-FR" sz="2800" dirty="0">
                <a:solidFill>
                  <a:srgbClr val="0432FF"/>
                </a:solidFill>
              </a:rPr>
              <a:t>AUTO-PARTAGE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432FF"/>
                </a:solidFill>
              </a:rPr>
              <a:t>POINTS DE CONNECTION INTERMODAUX </a:t>
            </a:r>
            <a:r>
              <a:rPr lang="fr-FR" sz="2800" dirty="0"/>
              <a:t>(ex : </a:t>
            </a:r>
            <a:r>
              <a:rPr lang="fr-FR" sz="2800" dirty="0" err="1"/>
              <a:t>parcotram</a:t>
            </a:r>
            <a:r>
              <a:rPr lang="fr-FR" sz="2800" dirty="0"/>
              <a:t> à Bordeaux)</a:t>
            </a:r>
          </a:p>
          <a:p>
            <a:pPr>
              <a:buNone/>
            </a:pPr>
            <a:r>
              <a:rPr lang="fr-FR" sz="2800" dirty="0">
                <a:solidFill>
                  <a:srgbClr val="0432FF"/>
                </a:solidFill>
              </a:rPr>
              <a:t>CO-VOITURAGE</a:t>
            </a:r>
            <a:r>
              <a:rPr lang="fr-FR" sz="2800" dirty="0"/>
              <a:t> (nouvelle mobilité interurbaine)</a:t>
            </a:r>
          </a:p>
          <a:p>
            <a:pPr>
              <a:buFont typeface="Wingdings" pitchFamily="2" charset="2"/>
              <a:buChar char="à"/>
            </a:pPr>
            <a:r>
              <a:rPr lang="fr-FR" sz="2800" dirty="0">
                <a:sym typeface="Wingdings" pitchFamily="2" charset="2"/>
              </a:rPr>
              <a:t>cf. vidéo un peu simpliste site </a:t>
            </a:r>
            <a:r>
              <a:rPr lang="fr-FR" sz="2800" dirty="0" err="1">
                <a:sym typeface="Wingdings" pitchFamily="2" charset="2"/>
              </a:rPr>
              <a:t>consoglob.com</a:t>
            </a:r>
            <a:endParaRPr lang="fr-FR" sz="28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fr-FR" sz="2800" dirty="0">
                <a:sym typeface="Wingdings" pitchFamily="2" charset="2"/>
                <a:hlinkClick r:id="rId2"/>
              </a:rPr>
              <a:t>https://www.consoglobe.com/10-modes-de-transport-propres-pour-se-deplacer-en-ville-cg</a:t>
            </a:r>
            <a:endParaRPr lang="fr-FR" sz="2800" dirty="0">
              <a:sym typeface="Wingdings" pitchFamily="2" charset="2"/>
            </a:endParaRPr>
          </a:p>
          <a:p>
            <a:pPr marL="0" indent="0">
              <a:buNone/>
            </a:pPr>
            <a:endParaRPr lang="fr-FR" sz="2800" dirty="0">
              <a:sym typeface="Wingdings" pitchFamily="2" charset="2"/>
            </a:endParaRPr>
          </a:p>
          <a:p>
            <a:pPr marL="0" indent="0" algn="just">
              <a:buNone/>
            </a:pPr>
            <a:endParaRPr lang="fr-FR" sz="2800" b="1" i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fr-US" sz="2800" dirty="0"/>
          </a:p>
        </p:txBody>
      </p:sp>
    </p:spTree>
    <p:extLst>
      <p:ext uri="{BB962C8B-B14F-4D97-AF65-F5344CB8AC3E}">
        <p14:creationId xmlns:p14="http://schemas.microsoft.com/office/powerpoint/2010/main" val="56744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757646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757646"/>
            <a:ext cx="9036424" cy="4655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rgbClr val="0432FF"/>
                </a:solidFill>
              </a:rPr>
              <a:t>L’OUTIL DE BASE : Programme de cycle 3 – CM2</a:t>
            </a:r>
            <a:endParaRPr lang="fr-US" sz="2800" dirty="0">
              <a:solidFill>
                <a:srgbClr val="0432FF"/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F296D37-45EF-7442-8374-98B9CAB4693E}"/>
              </a:ext>
            </a:extLst>
          </p:cNvPr>
          <p:cNvGraphicFramePr>
            <a:graphicFrameLocks noGrp="1"/>
          </p:cNvGraphicFramePr>
          <p:nvPr/>
        </p:nvGraphicFramePr>
        <p:xfrm>
          <a:off x="210637" y="1287774"/>
          <a:ext cx="8539843" cy="4303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4755">
                  <a:extLst>
                    <a:ext uri="{9D8B030D-6E8A-4147-A177-3AD203B41FA5}">
                      <a16:colId xmlns:a16="http://schemas.microsoft.com/office/drawing/2014/main" val="1434169599"/>
                    </a:ext>
                  </a:extLst>
                </a:gridCol>
                <a:gridCol w="5385088">
                  <a:extLst>
                    <a:ext uri="{9D8B030D-6E8A-4147-A177-3AD203B41FA5}">
                      <a16:colId xmlns:a16="http://schemas.microsoft.com/office/drawing/2014/main" val="2880962818"/>
                    </a:ext>
                  </a:extLst>
                </a:gridCol>
              </a:tblGrid>
              <a:tr h="33597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b="1" dirty="0" err="1">
                          <a:effectLst/>
                        </a:rPr>
                        <a:t>Classe</a:t>
                      </a:r>
                      <a:r>
                        <a:rPr lang="en-GB" sz="1800" b="1" dirty="0">
                          <a:effectLst/>
                        </a:rPr>
                        <a:t> de CM2</a:t>
                      </a:r>
                      <a:endParaRPr lang="fr-US" sz="18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923197"/>
                  </a:ext>
                </a:extLst>
              </a:tr>
              <a:tr h="335975">
                <a:tc>
                  <a:txBody>
                    <a:bodyPr/>
                    <a:lstStyle/>
                    <a:p>
                      <a:r>
                        <a:rPr lang="en-GB" sz="1800" dirty="0" err="1">
                          <a:effectLst/>
                        </a:rPr>
                        <a:t>Repères</a:t>
                      </a:r>
                      <a:r>
                        <a:rPr lang="en-GB" sz="1800" dirty="0">
                          <a:effectLst/>
                        </a:rPr>
                        <a:t> de </a:t>
                      </a:r>
                      <a:r>
                        <a:rPr lang="en-GB" sz="1800" dirty="0" err="1">
                          <a:effectLst/>
                        </a:rPr>
                        <a:t>programmation</a:t>
                      </a:r>
                      <a:endParaRPr lang="fr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Démarches et </a:t>
                      </a:r>
                      <a:r>
                        <a:rPr lang="en-GB" sz="1800" dirty="0" err="1">
                          <a:effectLst/>
                        </a:rPr>
                        <a:t>contenus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d’enseignement</a:t>
                      </a:r>
                      <a:endParaRPr lang="fr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1869506351"/>
                  </a:ext>
                </a:extLst>
              </a:tr>
              <a:tr h="363117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 </a:t>
                      </a:r>
                      <a:endParaRPr lang="fr-US" sz="1800" dirty="0">
                        <a:effectLst/>
                      </a:endParaRPr>
                    </a:p>
                    <a:p>
                      <a:pPr algn="ctr"/>
                      <a:r>
                        <a:rPr lang="en-GB" sz="1800" dirty="0" err="1">
                          <a:effectLst/>
                        </a:rPr>
                        <a:t>Thème</a:t>
                      </a:r>
                      <a:r>
                        <a:rPr lang="en-GB" sz="1800" dirty="0">
                          <a:effectLst/>
                        </a:rPr>
                        <a:t> 1</a:t>
                      </a:r>
                      <a:endParaRPr lang="fr-US" sz="1800" dirty="0">
                        <a:effectLst/>
                      </a:endParaRPr>
                    </a:p>
                    <a:p>
                      <a:pPr algn="ctr"/>
                      <a:r>
                        <a:rPr lang="en-GB" sz="1800" b="1" dirty="0">
                          <a:effectLst/>
                          <a:highlight>
                            <a:srgbClr val="FFFF00"/>
                          </a:highlight>
                        </a:rPr>
                        <a:t>Se </a:t>
                      </a:r>
                      <a:r>
                        <a:rPr lang="en-GB" sz="1800" b="1" dirty="0" err="1">
                          <a:effectLst/>
                          <a:highlight>
                            <a:srgbClr val="FFFF00"/>
                          </a:highlight>
                        </a:rPr>
                        <a:t>déplacer</a:t>
                      </a:r>
                      <a:endParaRPr lang="en-GB" sz="1800" b="1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fr-US" sz="18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Se déplacer au quotidien</a:t>
                      </a:r>
                      <a:r>
                        <a:rPr lang="fr-FR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</a:rPr>
                        <a:t>en France.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dirty="0">
                          <a:effectLst/>
                        </a:rPr>
                        <a:t>Se déplacer au quotidien dans un autre lieu du monde.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Se déplacer </a:t>
                      </a:r>
                      <a:r>
                        <a:rPr lang="fr-FR" sz="1800" dirty="0">
                          <a:effectLst/>
                        </a:rPr>
                        <a:t>de ville en ville,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en France, en Europe et dans le monde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.</a:t>
                      </a:r>
                      <a:endParaRPr lang="fr-US" sz="1800" dirty="0">
                        <a:solidFill>
                          <a:srgbClr val="0432FF"/>
                        </a:solidFill>
                        <a:effectLst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Les thèmes traités en CM1 ont introduit l’importance des déplacements. En s’appuyant sur les exemples de mobilité déjà abordés et en proposant de nouvelles situations, on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étudie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les modes et réseaux de transport utilisés par les habitants dans leur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quotidien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 ou dans des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déplacements plus lointains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. L’élève découvre aussi les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aménagements liés aux infrastructures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de communication.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On étudie </a:t>
                      </a:r>
                      <a:r>
                        <a:rPr lang="fr-FR" sz="1800" b="1" dirty="0">
                          <a:effectLst/>
                        </a:rPr>
                        <a:t>différents types de mobilités </a:t>
                      </a:r>
                      <a:r>
                        <a:rPr lang="fr-FR" sz="1800" dirty="0">
                          <a:effectLst/>
                        </a:rPr>
                        <a:t>et on dégage des </a:t>
                      </a:r>
                      <a:r>
                        <a:rPr lang="fr-FR" sz="1800" b="1" dirty="0">
                          <a:effectLst/>
                        </a:rPr>
                        <a:t>enjeux de </a:t>
                      </a:r>
                      <a:r>
                        <a:rPr lang="fr-FR" sz="1800" b="1" dirty="0">
                          <a:solidFill>
                            <a:srgbClr val="00B050"/>
                          </a:solidFill>
                          <a:effectLst/>
                        </a:rPr>
                        <a:t>nouvelles formes de mobilités</a:t>
                      </a:r>
                      <a:r>
                        <a:rPr lang="fr-FR" sz="1800" dirty="0">
                          <a:effectLst/>
                        </a:rPr>
                        <a:t>. </a:t>
                      </a:r>
                      <a:endParaRPr lang="fr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3083433285"/>
                  </a:ext>
                </a:extLst>
              </a:tr>
            </a:tbl>
          </a:graphicData>
        </a:graphic>
      </p:graphicFrame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B06B2E20-D2CB-956C-8090-F2EAC2F58A16}"/>
              </a:ext>
            </a:extLst>
          </p:cNvPr>
          <p:cNvSpPr txBox="1">
            <a:spLocks/>
          </p:cNvSpPr>
          <p:nvPr/>
        </p:nvSpPr>
        <p:spPr>
          <a:xfrm>
            <a:off x="457199" y="5708468"/>
            <a:ext cx="8229599" cy="1149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1400"/>
              </a:lnSpc>
              <a:spcBef>
                <a:spcPts val="600"/>
              </a:spcBef>
              <a:buNone/>
            </a:pP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Prendre en compte </a:t>
            </a:r>
            <a:r>
              <a:rPr lang="fr-FR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deux échelles 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fr-US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400"/>
              </a:lnSpc>
              <a:spcBef>
                <a:spcPts val="600"/>
              </a:spcBef>
              <a:buFont typeface="Arial"/>
              <a:buNone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le déplacement des individus </a:t>
            </a:r>
            <a:r>
              <a:rPr lang="fr-FR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 quotidien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(France, autre lieu du monde)</a:t>
            </a:r>
            <a:endParaRPr lang="fr-US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Font typeface="Arial"/>
              <a:buNone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les déplacements </a:t>
            </a:r>
            <a:r>
              <a:rPr lang="fr-FR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hors-quotidien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(incluant les migrations) mobilisant différentes échelles (France, Europe, monde) </a:t>
            </a: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584272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686955"/>
          </a:xfrm>
        </p:spPr>
        <p:txBody>
          <a:bodyPr>
            <a:normAutofit fontScale="90000"/>
          </a:bodyPr>
          <a:lstStyle/>
          <a:p>
            <a:r>
              <a:rPr lang="fr-FR" dirty="0"/>
              <a:t>Calendrier S2-S8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ABD27A-1F86-C04C-BC50-E9206E155198}"/>
              </a:ext>
            </a:extLst>
          </p:cNvPr>
          <p:cNvSpPr txBox="1"/>
          <p:nvPr/>
        </p:nvSpPr>
        <p:spPr>
          <a:xfrm>
            <a:off x="315532" y="1043189"/>
            <a:ext cx="325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Calendrier de l’INSPE de Bourges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6A88E851-A65B-FE51-3161-B69C368F7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180152"/>
              </p:ext>
            </p:extLst>
          </p:nvPr>
        </p:nvGraphicFramePr>
        <p:xfrm>
          <a:off x="609601" y="1619780"/>
          <a:ext cx="8077201" cy="4976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261">
                  <a:extLst>
                    <a:ext uri="{9D8B030D-6E8A-4147-A177-3AD203B41FA5}">
                      <a16:colId xmlns:a16="http://schemas.microsoft.com/office/drawing/2014/main" val="2862405686"/>
                    </a:ext>
                  </a:extLst>
                </a:gridCol>
                <a:gridCol w="889022">
                  <a:extLst>
                    <a:ext uri="{9D8B030D-6E8A-4147-A177-3AD203B41FA5}">
                      <a16:colId xmlns:a16="http://schemas.microsoft.com/office/drawing/2014/main" val="653394974"/>
                    </a:ext>
                  </a:extLst>
                </a:gridCol>
                <a:gridCol w="2008559">
                  <a:extLst>
                    <a:ext uri="{9D8B030D-6E8A-4147-A177-3AD203B41FA5}">
                      <a16:colId xmlns:a16="http://schemas.microsoft.com/office/drawing/2014/main" val="2662624875"/>
                    </a:ext>
                  </a:extLst>
                </a:gridCol>
                <a:gridCol w="1856533">
                  <a:extLst>
                    <a:ext uri="{9D8B030D-6E8A-4147-A177-3AD203B41FA5}">
                      <a16:colId xmlns:a16="http://schemas.microsoft.com/office/drawing/2014/main" val="683576183"/>
                    </a:ext>
                  </a:extLst>
                </a:gridCol>
                <a:gridCol w="1524389">
                  <a:extLst>
                    <a:ext uri="{9D8B030D-6E8A-4147-A177-3AD203B41FA5}">
                      <a16:colId xmlns:a16="http://schemas.microsoft.com/office/drawing/2014/main" val="1783515384"/>
                    </a:ext>
                  </a:extLst>
                </a:gridCol>
                <a:gridCol w="1286437">
                  <a:extLst>
                    <a:ext uri="{9D8B030D-6E8A-4147-A177-3AD203B41FA5}">
                      <a16:colId xmlns:a16="http://schemas.microsoft.com/office/drawing/2014/main" val="3962104602"/>
                    </a:ext>
                  </a:extLst>
                </a:gridCol>
              </a:tblGrid>
              <a:tr h="373632"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 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Date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Thématiques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Thème(s) du progr. de cycle 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Notions principales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Domaine professionnel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572079765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TD1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23/01/2024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Découper l’espace : le paysage et la carte en géographie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(Espace en cycle 2)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Découvrir le(s) lieu(x) où j’habite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Habiter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Paysage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Carte</a:t>
                      </a:r>
                      <a:endParaRPr lang="fr-US" sz="1200" b="0">
                        <a:effectLst/>
                      </a:endParaRPr>
                    </a:p>
                    <a:p>
                      <a:r>
                        <a:rPr lang="fr-FR" sz="1200" b="0">
                          <a:effectLst/>
                        </a:rPr>
                        <a:t>(Échelle)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paysages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215934640"/>
                  </a:ext>
                </a:extLst>
              </a:tr>
              <a:tr h="1120895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TD2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25/01/2024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Habiter la ville / un lieu touristique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Se loger, travailler, avoir des loisirs, se cultiver en France (dans des espaces urbains et dans un espace touristique)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Zonage en aires urbaines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Centre-ville, banlieue, couronne périurbaine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Tourisme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cartes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Scénario de séance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858097338"/>
                  </a:ext>
                </a:extLst>
              </a:tr>
              <a:tr h="67933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TD3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1/02/2024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Consommer/produire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Consommer (satisfaire ses besoins en eau, en aliments, en énergie)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Production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Consommation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Échelle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Étude d’un dossier documentaire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463560616"/>
                  </a:ext>
                </a:extLst>
              </a:tr>
              <a:tr h="56044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FFF00"/>
                          </a:solidFill>
                          <a:effectLst/>
                        </a:rPr>
                        <a:t>TD4</a:t>
                      </a:r>
                      <a:endParaRPr lang="fr-US" sz="12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12/03/2024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0432FF"/>
                          </a:solidFill>
                          <a:effectLst/>
                        </a:rPr>
                        <a:t>Se déplacer </a:t>
                      </a:r>
                      <a:endParaRPr lang="fr-US" sz="1200" b="1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Se déplacer en France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Mobilité, </a:t>
                      </a:r>
                      <a:endParaRPr lang="fr-US" sz="1200" b="1">
                        <a:effectLst/>
                      </a:endParaRPr>
                    </a:p>
                    <a:p>
                      <a:r>
                        <a:rPr lang="fr-FR" sz="1200" b="1">
                          <a:effectLst/>
                        </a:rPr>
                        <a:t>Réseau, transport</a:t>
                      </a:r>
                      <a:endParaRPr lang="fr-US" sz="1200" b="1">
                        <a:effectLst/>
                      </a:endParaRPr>
                    </a:p>
                    <a:p>
                      <a:r>
                        <a:rPr lang="fr-FR" sz="1200" b="1">
                          <a:effectLst/>
                        </a:rPr>
                        <a:t>(Migration)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Utilisation d’applications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169825051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TD5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21/03/2024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Communiquer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Communiquer d’un bout à l’autre du monde grâce à l’Internet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Communication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Internet/Web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Fabrication d’une séquence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63741872"/>
                  </a:ext>
                </a:extLst>
              </a:tr>
              <a:tr h="74726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TD6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J 28/03/2024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Fin matinée /début après-midi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Mieux habiter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Mieux habiter (la nature en ville, recycler, habiter un éco-quartier)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Ville durable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Recyclage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Prospective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Construction d’une évaluation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031203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295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674"/>
          </a:xfrm>
        </p:spPr>
        <p:txBody>
          <a:bodyPr>
            <a:normAutofit/>
          </a:bodyPr>
          <a:lstStyle/>
          <a:p>
            <a:r>
              <a:rPr lang="fr-US" b="1" dirty="0"/>
              <a:t>B</a:t>
            </a:r>
            <a:r>
              <a:rPr lang="fr-US" b="1"/>
              <a:t>) Situation-problème </a:t>
            </a:r>
            <a:r>
              <a:rPr lang="fr-US" b="1" dirty="0"/>
              <a:t>Châteauroux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40" y="826700"/>
            <a:ext cx="8890460" cy="59333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/>
              <a:t>Comment me rendre de l’INSPE (102 avenue de Tours) jusqu’à la Médiathèque Equinoxe (41 avenue Charles de Gaulle) ?</a:t>
            </a:r>
            <a:endParaRPr lang="fr-US" sz="2400" dirty="0"/>
          </a:p>
          <a:p>
            <a:pPr marL="0" lvl="0" indent="0">
              <a:buNone/>
            </a:pPr>
            <a:r>
              <a:rPr lang="fr-FR" sz="2400" dirty="0">
                <a:solidFill>
                  <a:srgbClr val="7030A0"/>
                </a:solidFill>
              </a:rPr>
              <a:t>1) Quels sont les différents moyens de déplacement qui sont à ma disposition ? </a:t>
            </a:r>
            <a:endParaRPr lang="fr-US" sz="2400" dirty="0">
              <a:solidFill>
                <a:srgbClr val="7030A0"/>
              </a:solidFill>
            </a:endParaRPr>
          </a:p>
          <a:p>
            <a:pPr marL="0" lvl="0" indent="0">
              <a:buNone/>
            </a:pPr>
            <a:r>
              <a:rPr lang="fr-FR" sz="2400" dirty="0">
                <a:solidFill>
                  <a:srgbClr val="7030A0"/>
                </a:solidFill>
              </a:rPr>
              <a:t>2) Lequel choisir ? Pourquoi ?</a:t>
            </a:r>
            <a:endParaRPr lang="fr-US" sz="24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1800" u="sng" dirty="0"/>
              <a:t>Outil manuel</a:t>
            </a:r>
            <a:r>
              <a:rPr lang="fr-US" sz="1800" dirty="0"/>
              <a:t> : </a:t>
            </a:r>
            <a:r>
              <a:rPr lang="fr-FR" sz="1800" dirty="0"/>
              <a:t>plan de Châteauroux (</a:t>
            </a:r>
            <a:r>
              <a:rPr lang="fr-FR" sz="1800" i="1" dirty="0"/>
              <a:t>papier, disponible Office du tourisme de Châteauroux</a:t>
            </a:r>
            <a:r>
              <a:rPr lang="fr-FR" sz="1800" dirty="0"/>
              <a:t>)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/>
              <a:t>Outils numériques</a:t>
            </a:r>
            <a:r>
              <a:rPr lang="fr-FR" sz="1800" dirty="0"/>
              <a:t>  						</a:t>
            </a:r>
            <a:r>
              <a:rPr lang="fr-FR" sz="1800" u="sng" dirty="0">
                <a:hlinkClick r:id="rId2"/>
              </a:rPr>
              <a:t>https://www.bus-horizon.com/plans.html</a:t>
            </a:r>
            <a:r>
              <a:rPr lang="fr-US" sz="1800" dirty="0"/>
              <a:t>	</a:t>
            </a:r>
          </a:p>
          <a:p>
            <a:pPr marL="0" indent="0">
              <a:buNone/>
            </a:pPr>
            <a:r>
              <a:rPr lang="fr-FR" sz="1800" u="sng" dirty="0">
                <a:hlinkClick r:id="rId3"/>
              </a:rPr>
              <a:t>https://www.annuaire-mairie.fr/plan-chateauroux.html</a:t>
            </a:r>
            <a:endParaRPr lang="fr-FR" sz="1800" u="sng" dirty="0"/>
          </a:p>
          <a:p>
            <a:pPr marL="0" indent="0">
              <a:buNone/>
            </a:pPr>
            <a:r>
              <a:rPr lang="fr-FR" sz="1800" u="sng" dirty="0">
                <a:hlinkClick r:id="rId4"/>
              </a:rPr>
              <a:t>https://www.google.fr/maps/dir/</a:t>
            </a:r>
            <a:r>
              <a:rPr lang="fr-US" sz="1800" dirty="0"/>
              <a:t>			</a:t>
            </a:r>
            <a:r>
              <a:rPr lang="fr-FR" sz="1800" u="sng" dirty="0">
                <a:hlinkClick r:id="rId5"/>
              </a:rPr>
              <a:t>https://fr.mappy.com/itineraire</a:t>
            </a:r>
            <a:endParaRPr lang="fr-US" sz="1800" dirty="0"/>
          </a:p>
          <a:p>
            <a:pPr marL="0" indent="0">
              <a:buNone/>
            </a:pPr>
            <a:r>
              <a:rPr lang="fr-FR" sz="1800" b="1" u="sng" dirty="0"/>
              <a:t>Calcul de l’empreinte carbone (CO2)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6"/>
              </a:rPr>
              <a:t>https://agirpourlatransition.ademe.fr/particuliers/bureau/deplacements/calculer-emissions-carbone-trajets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7"/>
              </a:rPr>
              <a:t>https://www.energie-environnement.ch/maison/transports-et-mobilite/mobility-impact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8"/>
              </a:rPr>
              <a:t>https://www.goodplanet.org/fr/calculateurs-carbone/particulier/</a:t>
            </a:r>
            <a:r>
              <a:rPr lang="fr-FR" sz="1800" dirty="0"/>
              <a:t>  (longues distances)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7030A0"/>
                </a:solidFill>
              </a:rPr>
              <a:t>3) Cette situation-problème est-elle pertinente au regard du thème « Se déplacer » au programme de géographie de cycle 3 ? </a:t>
            </a:r>
            <a:endParaRPr lang="fr-US" sz="2400" dirty="0">
              <a:solidFill>
                <a:srgbClr val="7030A0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0893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674"/>
          </a:xfrm>
        </p:spPr>
        <p:txBody>
          <a:bodyPr>
            <a:normAutofit/>
          </a:bodyPr>
          <a:lstStyle/>
          <a:p>
            <a:r>
              <a:rPr lang="fr-US" b="1" dirty="0"/>
              <a:t>B) Situation-problème Bourges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40" y="826700"/>
            <a:ext cx="8890460" cy="59333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2400" b="1" dirty="0"/>
              <a:t>Comment me rendre de l’INSPE (rue Emile Hilaire </a:t>
            </a:r>
            <a:r>
              <a:rPr lang="fr-FR" sz="2400" b="1" dirty="0" err="1"/>
              <a:t>Amagat</a:t>
            </a:r>
            <a:r>
              <a:rPr lang="fr-FR" sz="2400" b="1" dirty="0"/>
              <a:t>) jusqu’à la Cathédrale Saint-Etienne (place Etienne Dolet) ?</a:t>
            </a:r>
            <a:endParaRPr lang="fr-US" sz="2400" dirty="0"/>
          </a:p>
          <a:p>
            <a:pPr marL="0" lvl="0" indent="0">
              <a:buNone/>
            </a:pPr>
            <a:r>
              <a:rPr lang="fr-FR" sz="2400" dirty="0">
                <a:solidFill>
                  <a:srgbClr val="7030A0"/>
                </a:solidFill>
              </a:rPr>
              <a:t>1) Quels sont les différents moyens de déplacement qui sont à ma disposition ? </a:t>
            </a:r>
            <a:endParaRPr lang="fr-US" sz="2400" dirty="0">
              <a:solidFill>
                <a:srgbClr val="7030A0"/>
              </a:solidFill>
            </a:endParaRPr>
          </a:p>
          <a:p>
            <a:pPr marL="0" lvl="0" indent="0">
              <a:buNone/>
            </a:pPr>
            <a:r>
              <a:rPr lang="fr-FR" sz="2400" dirty="0">
                <a:solidFill>
                  <a:srgbClr val="7030A0"/>
                </a:solidFill>
              </a:rPr>
              <a:t>2) Lequel choisir ? Pourquoi ?</a:t>
            </a:r>
            <a:endParaRPr lang="fr-US" sz="24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1800" u="sng" dirty="0"/>
              <a:t>Outils numériques</a:t>
            </a:r>
            <a:r>
              <a:rPr lang="fr-FR" sz="1800" dirty="0"/>
              <a:t>  	</a:t>
            </a:r>
          </a:p>
          <a:p>
            <a:pPr marL="0" indent="0">
              <a:buNone/>
            </a:pPr>
            <a:r>
              <a:rPr lang="fr-FR" sz="1800" u="sng" dirty="0">
                <a:hlinkClick r:id="rId2"/>
              </a:rPr>
              <a:t>https://www.agglobus.com/calculer-itineraire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3"/>
              </a:rPr>
              <a:t>https://www.google.fr/maps/dir/</a:t>
            </a:r>
            <a:r>
              <a:rPr lang="fr-US" sz="1800" dirty="0"/>
              <a:t>			</a:t>
            </a:r>
            <a:r>
              <a:rPr lang="fr-FR" sz="1800" u="sng" dirty="0">
                <a:hlinkClick r:id="rId4"/>
              </a:rPr>
              <a:t>https://fr.mappy.com/itineraire</a:t>
            </a:r>
            <a:endParaRPr lang="fr-US" sz="1800" dirty="0"/>
          </a:p>
          <a:p>
            <a:pPr marL="0" indent="0">
              <a:buNone/>
            </a:pPr>
            <a:r>
              <a:rPr lang="fr-FR" sz="1800" b="1" u="sng" dirty="0"/>
              <a:t>Calcul de l’empreinte carbone (CO2)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5"/>
              </a:rPr>
              <a:t>https://agirpourlatransition.ademe.fr/particuliers/bureau/deplacements/calculer-emissions-carbone-trajets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6"/>
              </a:rPr>
              <a:t>https://www.energie-environnement.ch/maison/transports-et-mobilite/mobility-impact</a:t>
            </a:r>
            <a:endParaRPr lang="fr-US" sz="1800" dirty="0"/>
          </a:p>
          <a:p>
            <a:pPr marL="0" indent="0">
              <a:buNone/>
            </a:pPr>
            <a:r>
              <a:rPr lang="fr-FR" sz="1800" u="sng" dirty="0">
                <a:hlinkClick r:id="rId7"/>
              </a:rPr>
              <a:t>https://www.goodplanet.org/fr/calculateurs-carbone/particulier/</a:t>
            </a:r>
            <a:r>
              <a:rPr lang="fr-FR" sz="1800" dirty="0"/>
              <a:t>  (longues distances)</a:t>
            </a:r>
          </a:p>
          <a:p>
            <a:pPr marL="0" indent="0">
              <a:buNone/>
            </a:pPr>
            <a:r>
              <a:rPr lang="fr-FR" sz="2400" dirty="0">
                <a:solidFill>
                  <a:srgbClr val="7030A0"/>
                </a:solidFill>
              </a:rPr>
              <a:t>3) Cette situation-problème est-elle pertinente au regard du thème « Se déplacer » au programme de géographie de cycle 3 ? </a:t>
            </a:r>
            <a:endParaRPr lang="fr-US" sz="2400" dirty="0">
              <a:solidFill>
                <a:srgbClr val="7030A0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88443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CVChâteauroux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4303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365770B-0A22-1744-9C11-D27E29523919}"/>
              </a:ext>
            </a:extLst>
          </p:cNvPr>
          <p:cNvSpPr txBox="1"/>
          <p:nvPr/>
        </p:nvSpPr>
        <p:spPr>
          <a:xfrm>
            <a:off x="3881907" y="6343037"/>
            <a:ext cx="138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Châteauroux</a:t>
            </a:r>
          </a:p>
        </p:txBody>
      </p:sp>
    </p:spTree>
    <p:extLst>
      <p:ext uri="{BB962C8B-B14F-4D97-AF65-F5344CB8AC3E}">
        <p14:creationId xmlns:p14="http://schemas.microsoft.com/office/powerpoint/2010/main" val="3110266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eoportailChtxESPE_Equinoxe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522"/>
            <a:ext cx="9144000" cy="50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31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eoportailCarteChtxESPE_Equinoxe2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3" y="0"/>
            <a:ext cx="8437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35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lanBourgesCV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63"/>
            <a:ext cx="9144000" cy="572407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65BAC4-24B0-C44F-9541-A356CC22792A}"/>
              </a:ext>
            </a:extLst>
          </p:cNvPr>
          <p:cNvSpPr txBox="1"/>
          <p:nvPr/>
        </p:nvSpPr>
        <p:spPr>
          <a:xfrm>
            <a:off x="4100685" y="6366805"/>
            <a:ext cx="94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Bourges</a:t>
            </a:r>
          </a:p>
        </p:txBody>
      </p:sp>
    </p:spTree>
    <p:extLst>
      <p:ext uri="{BB962C8B-B14F-4D97-AF65-F5344CB8AC3E}">
        <p14:creationId xmlns:p14="http://schemas.microsoft.com/office/powerpoint/2010/main" val="876067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98E2A0-9E45-C243-A03C-6AFE825E4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028"/>
            <a:ext cx="9144000" cy="620994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26F178C-99E7-7662-E819-62D26623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008"/>
            <a:ext cx="9144000" cy="513398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FCC92E0-B965-7EEE-A2B3-CD7232188D58}"/>
              </a:ext>
            </a:extLst>
          </p:cNvPr>
          <p:cNvSpPr txBox="1"/>
          <p:nvPr/>
        </p:nvSpPr>
        <p:spPr>
          <a:xfrm>
            <a:off x="1623532" y="215677"/>
            <a:ext cx="5896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kern="100" dirty="0">
                <a:solidFill>
                  <a:srgbClr val="C55A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Bourges de l’INSPE jusqu’à la cathédrale place Etienne Dolet</a:t>
            </a:r>
            <a:endParaRPr lang="fr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3583005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F018CE-113C-9688-5A05-045B61BFF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57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38D843-65E0-17D6-ABF6-9072878B1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845772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F1E83C3-C004-04BA-59B3-9F427CF54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191425"/>
              </p:ext>
            </p:extLst>
          </p:nvPr>
        </p:nvGraphicFramePr>
        <p:xfrm>
          <a:off x="139701" y="4914292"/>
          <a:ext cx="8864598" cy="2054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4190">
                  <a:extLst>
                    <a:ext uri="{9D8B030D-6E8A-4147-A177-3AD203B41FA5}">
                      <a16:colId xmlns:a16="http://schemas.microsoft.com/office/drawing/2014/main" val="1124104747"/>
                    </a:ext>
                  </a:extLst>
                </a:gridCol>
                <a:gridCol w="898873">
                  <a:extLst>
                    <a:ext uri="{9D8B030D-6E8A-4147-A177-3AD203B41FA5}">
                      <a16:colId xmlns:a16="http://schemas.microsoft.com/office/drawing/2014/main" val="824647142"/>
                    </a:ext>
                  </a:extLst>
                </a:gridCol>
                <a:gridCol w="858981">
                  <a:extLst>
                    <a:ext uri="{9D8B030D-6E8A-4147-A177-3AD203B41FA5}">
                      <a16:colId xmlns:a16="http://schemas.microsoft.com/office/drawing/2014/main" val="1431869213"/>
                    </a:ext>
                  </a:extLst>
                </a:gridCol>
                <a:gridCol w="886691">
                  <a:extLst>
                    <a:ext uri="{9D8B030D-6E8A-4147-A177-3AD203B41FA5}">
                      <a16:colId xmlns:a16="http://schemas.microsoft.com/office/drawing/2014/main" val="100223223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2934328696"/>
                    </a:ext>
                  </a:extLst>
                </a:gridCol>
                <a:gridCol w="858982">
                  <a:extLst>
                    <a:ext uri="{9D8B030D-6E8A-4147-A177-3AD203B41FA5}">
                      <a16:colId xmlns:a16="http://schemas.microsoft.com/office/drawing/2014/main" val="1218474805"/>
                    </a:ext>
                  </a:extLst>
                </a:gridCol>
                <a:gridCol w="775855">
                  <a:extLst>
                    <a:ext uri="{9D8B030D-6E8A-4147-A177-3AD203B41FA5}">
                      <a16:colId xmlns:a16="http://schemas.microsoft.com/office/drawing/2014/main" val="925726901"/>
                    </a:ext>
                  </a:extLst>
                </a:gridCol>
                <a:gridCol w="1302327">
                  <a:extLst>
                    <a:ext uri="{9D8B030D-6E8A-4147-A177-3AD203B41FA5}">
                      <a16:colId xmlns:a16="http://schemas.microsoft.com/office/drawing/2014/main" val="2090197396"/>
                    </a:ext>
                  </a:extLst>
                </a:gridCol>
                <a:gridCol w="1356590">
                  <a:extLst>
                    <a:ext uri="{9D8B030D-6E8A-4147-A177-3AD203B41FA5}">
                      <a16:colId xmlns:a16="http://schemas.microsoft.com/office/drawing/2014/main" val="3776867328"/>
                    </a:ext>
                  </a:extLst>
                </a:gridCol>
              </a:tblGrid>
              <a:tr h="530543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Moyen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Distance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Durée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Coût 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CO2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Nox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PM10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Avantages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Inconvénients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3391542797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2415760547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 dirty="0">
                          <a:effectLst/>
                        </a:rPr>
                        <a:t> 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619495456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4170859501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4002663712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 dirty="0">
                          <a:effectLst/>
                        </a:rPr>
                        <a:t> 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368223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8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AF593A7-C1FF-A798-A7E4-83EA1385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125"/>
            <a:ext cx="9144000" cy="51177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764E0DF-ED82-DFA0-4B86-F5FF3944D639}"/>
              </a:ext>
            </a:extLst>
          </p:cNvPr>
          <p:cNvSpPr txBox="1"/>
          <p:nvPr/>
        </p:nvSpPr>
        <p:spPr>
          <a:xfrm>
            <a:off x="720436" y="346364"/>
            <a:ext cx="7802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kern="100" dirty="0">
                <a:solidFill>
                  <a:srgbClr val="C55A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Châteauroux de l’INSPE jusqu’à la Médiathèque (ou salle de spectacle) Equinoxe</a:t>
            </a:r>
            <a:endParaRPr lang="fr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1205122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8976"/>
            <a:ext cx="8229600" cy="686955"/>
          </a:xfrm>
        </p:spPr>
        <p:txBody>
          <a:bodyPr>
            <a:normAutofit fontScale="90000"/>
          </a:bodyPr>
          <a:lstStyle/>
          <a:p>
            <a:r>
              <a:rPr lang="fr-FR" dirty="0"/>
              <a:t>Calendrier S2-S8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ABD27A-1F86-C04C-BC50-E9206E155198}"/>
              </a:ext>
            </a:extLst>
          </p:cNvPr>
          <p:cNvSpPr txBox="1"/>
          <p:nvPr/>
        </p:nvSpPr>
        <p:spPr>
          <a:xfrm>
            <a:off x="315532" y="1043189"/>
            <a:ext cx="3694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Calendrier de l’INSPE de Châteauroux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D1670D6D-D539-D944-E124-5786B977F3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986"/>
              </p:ext>
            </p:extLst>
          </p:nvPr>
        </p:nvGraphicFramePr>
        <p:xfrm>
          <a:off x="457200" y="1619779"/>
          <a:ext cx="8229601" cy="4866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927">
                  <a:extLst>
                    <a:ext uri="{9D8B030D-6E8A-4147-A177-3AD203B41FA5}">
                      <a16:colId xmlns:a16="http://schemas.microsoft.com/office/drawing/2014/main" val="2214018863"/>
                    </a:ext>
                  </a:extLst>
                </a:gridCol>
                <a:gridCol w="905795">
                  <a:extLst>
                    <a:ext uri="{9D8B030D-6E8A-4147-A177-3AD203B41FA5}">
                      <a16:colId xmlns:a16="http://schemas.microsoft.com/office/drawing/2014/main" val="2538944613"/>
                    </a:ext>
                  </a:extLst>
                </a:gridCol>
                <a:gridCol w="2046457">
                  <a:extLst>
                    <a:ext uri="{9D8B030D-6E8A-4147-A177-3AD203B41FA5}">
                      <a16:colId xmlns:a16="http://schemas.microsoft.com/office/drawing/2014/main" val="1838411119"/>
                    </a:ext>
                  </a:extLst>
                </a:gridCol>
                <a:gridCol w="1891562">
                  <a:extLst>
                    <a:ext uri="{9D8B030D-6E8A-4147-A177-3AD203B41FA5}">
                      <a16:colId xmlns:a16="http://schemas.microsoft.com/office/drawing/2014/main" val="1750751200"/>
                    </a:ext>
                  </a:extLst>
                </a:gridCol>
                <a:gridCol w="1553151">
                  <a:extLst>
                    <a:ext uri="{9D8B030D-6E8A-4147-A177-3AD203B41FA5}">
                      <a16:colId xmlns:a16="http://schemas.microsoft.com/office/drawing/2014/main" val="3062048676"/>
                    </a:ext>
                  </a:extLst>
                </a:gridCol>
                <a:gridCol w="1310709">
                  <a:extLst>
                    <a:ext uri="{9D8B030D-6E8A-4147-A177-3AD203B41FA5}">
                      <a16:colId xmlns:a16="http://schemas.microsoft.com/office/drawing/2014/main" val="72925025"/>
                    </a:ext>
                  </a:extLst>
                </a:gridCol>
              </a:tblGrid>
              <a:tr h="355579"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 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Date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Thématiques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Thème(s) du progr. de cycle 3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Notions principales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Domaine professionnel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188864616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TD1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24/01/2024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Découper l’espace : le paysage et la carte en géographie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(Espace en cycle 2)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Découvrir le(s) lieu(x) où j’habite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Habiter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Paysage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Carte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(Échelle)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paysages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201284027"/>
                  </a:ext>
                </a:extLst>
              </a:tr>
              <a:tr h="106673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TD2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6/02/2024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Après-midi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Habiter la ville / un lieu touristique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Se loger, travailler, avoir des loisirs, se cultiver en France (dans des espaces urbains et dans un espace touristique)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Zonage en aires urbaines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Centre-ville, banlieue, couronne périurbaine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Tourisme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Analyse de cartes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Scénario de séance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902577088"/>
                  </a:ext>
                </a:extLst>
              </a:tr>
              <a:tr h="53336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chemeClr val="bg1"/>
                          </a:solidFill>
                          <a:effectLst/>
                        </a:rPr>
                        <a:t>TD3</a:t>
                      </a:r>
                      <a:endParaRPr lang="fr-US" sz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27/02/2024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 b="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Après-midi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tx1"/>
                          </a:solidFill>
                          <a:effectLst/>
                        </a:rPr>
                        <a:t>Consommer/produire</a:t>
                      </a:r>
                      <a:endParaRPr lang="fr-US" sz="1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>
                          <a:effectLst/>
                        </a:rPr>
                        <a:t>Consommer (satisfaire ses besoins en eau, en aliments, en énergie)</a:t>
                      </a:r>
                      <a:endParaRPr lang="fr-US" sz="12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Production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Consommation</a:t>
                      </a:r>
                      <a:endParaRPr lang="fr-US" sz="1200" b="0" dirty="0">
                        <a:effectLst/>
                      </a:endParaRPr>
                    </a:p>
                    <a:p>
                      <a:r>
                        <a:rPr lang="fr-FR" sz="1200" b="0" dirty="0">
                          <a:effectLst/>
                        </a:rPr>
                        <a:t>Échelle</a:t>
                      </a:r>
                    </a:p>
                    <a:p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effectLst/>
                        </a:rPr>
                        <a:t>Étude d’un dossier documentaire</a:t>
                      </a:r>
                    </a:p>
                    <a:p>
                      <a:r>
                        <a:rPr lang="fr-FR" sz="12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Scénario de séance</a:t>
                      </a:r>
                      <a:endParaRPr lang="fr-US" sz="12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115968428"/>
                  </a:ext>
                </a:extLst>
              </a:tr>
              <a:tr h="53336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solidFill>
                            <a:srgbClr val="FFFF00"/>
                          </a:solidFill>
                          <a:effectLst/>
                        </a:rPr>
                        <a:t>TD4</a:t>
                      </a:r>
                      <a:endParaRPr lang="fr-US" sz="1200" dirty="0">
                        <a:solidFill>
                          <a:srgbClr val="FFFF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 11/03/2024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Après-midi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0432FF"/>
                          </a:solidFill>
                          <a:effectLst/>
                        </a:rPr>
                        <a:t>Se déplacer </a:t>
                      </a:r>
                      <a:endParaRPr lang="fr-US" sz="1200" b="1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Se déplacer en France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Mobilité, </a:t>
                      </a:r>
                      <a:endParaRPr lang="fr-US" sz="1200" b="1">
                        <a:effectLst/>
                      </a:endParaRPr>
                    </a:p>
                    <a:p>
                      <a:r>
                        <a:rPr lang="fr-FR" sz="1200" b="1">
                          <a:effectLst/>
                        </a:rPr>
                        <a:t>Réseau, transport</a:t>
                      </a:r>
                      <a:endParaRPr lang="fr-US" sz="1200" b="1">
                        <a:effectLst/>
                      </a:endParaRPr>
                    </a:p>
                    <a:p>
                      <a:r>
                        <a:rPr lang="fr-FR" sz="1200" b="1">
                          <a:effectLst/>
                        </a:rPr>
                        <a:t>(Migration)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Utilisation d’applications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99636165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>
                          <a:effectLst/>
                        </a:rPr>
                        <a:t>TD5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 15/03/2024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12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Matin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>
                          <a:effectLst/>
                        </a:rPr>
                        <a:t>Communiquer</a:t>
                      </a:r>
                      <a:endParaRPr lang="fr-US" sz="12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Communiquer d’un bout à l’autre du monde grâce à l’Internet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Communication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Réseau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Internet/Web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Fabrication d’une séquence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973148420"/>
                  </a:ext>
                </a:extLst>
              </a:tr>
              <a:tr h="711158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effectLst/>
                        </a:rPr>
                        <a:t>TD6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Ma 9 ou 16/03/2024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effectLst/>
                        </a:rPr>
                        <a:t>Mieux habiter</a:t>
                      </a:r>
                      <a:endParaRPr lang="fr-US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Mieux habiter (la nature en ville, recycler, habiter un </a:t>
                      </a:r>
                      <a:r>
                        <a:rPr lang="fr-FR" sz="1200" dirty="0" err="1">
                          <a:effectLst/>
                        </a:rPr>
                        <a:t>éco-quartier</a:t>
                      </a:r>
                      <a:r>
                        <a:rPr lang="fr-FR" sz="1200" dirty="0">
                          <a:effectLst/>
                        </a:rPr>
                        <a:t>)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effectLst/>
                        </a:rPr>
                        <a:t>Ville durable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Recyclage</a:t>
                      </a:r>
                      <a:endParaRPr lang="fr-US" sz="1200">
                        <a:effectLst/>
                      </a:endParaRPr>
                    </a:p>
                    <a:p>
                      <a:r>
                        <a:rPr lang="fr-FR" sz="1200">
                          <a:effectLst/>
                        </a:rPr>
                        <a:t>Prospective</a:t>
                      </a:r>
                      <a:endParaRPr lang="fr-U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effectLst/>
                        </a:rPr>
                        <a:t>Construction d’une évaluation</a:t>
                      </a:r>
                      <a:endParaRPr lang="fr-U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064186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781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D9591F3-7953-8550-A50E-224C11EC8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457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8B0168-8494-1AAC-4B41-D952CC035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3999" cy="4845771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67A1228F-6694-CE87-3BFD-419765A7C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290295"/>
              </p:ext>
            </p:extLst>
          </p:nvPr>
        </p:nvGraphicFramePr>
        <p:xfrm>
          <a:off x="139701" y="4914292"/>
          <a:ext cx="8864598" cy="2054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4190">
                  <a:extLst>
                    <a:ext uri="{9D8B030D-6E8A-4147-A177-3AD203B41FA5}">
                      <a16:colId xmlns:a16="http://schemas.microsoft.com/office/drawing/2014/main" val="1124104747"/>
                    </a:ext>
                  </a:extLst>
                </a:gridCol>
                <a:gridCol w="898873">
                  <a:extLst>
                    <a:ext uri="{9D8B030D-6E8A-4147-A177-3AD203B41FA5}">
                      <a16:colId xmlns:a16="http://schemas.microsoft.com/office/drawing/2014/main" val="824647142"/>
                    </a:ext>
                  </a:extLst>
                </a:gridCol>
                <a:gridCol w="858981">
                  <a:extLst>
                    <a:ext uri="{9D8B030D-6E8A-4147-A177-3AD203B41FA5}">
                      <a16:colId xmlns:a16="http://schemas.microsoft.com/office/drawing/2014/main" val="1431869213"/>
                    </a:ext>
                  </a:extLst>
                </a:gridCol>
                <a:gridCol w="886691">
                  <a:extLst>
                    <a:ext uri="{9D8B030D-6E8A-4147-A177-3AD203B41FA5}">
                      <a16:colId xmlns:a16="http://schemas.microsoft.com/office/drawing/2014/main" val="100223223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2934328696"/>
                    </a:ext>
                  </a:extLst>
                </a:gridCol>
                <a:gridCol w="858982">
                  <a:extLst>
                    <a:ext uri="{9D8B030D-6E8A-4147-A177-3AD203B41FA5}">
                      <a16:colId xmlns:a16="http://schemas.microsoft.com/office/drawing/2014/main" val="1218474805"/>
                    </a:ext>
                  </a:extLst>
                </a:gridCol>
                <a:gridCol w="775855">
                  <a:extLst>
                    <a:ext uri="{9D8B030D-6E8A-4147-A177-3AD203B41FA5}">
                      <a16:colId xmlns:a16="http://schemas.microsoft.com/office/drawing/2014/main" val="925726901"/>
                    </a:ext>
                  </a:extLst>
                </a:gridCol>
                <a:gridCol w="1302327">
                  <a:extLst>
                    <a:ext uri="{9D8B030D-6E8A-4147-A177-3AD203B41FA5}">
                      <a16:colId xmlns:a16="http://schemas.microsoft.com/office/drawing/2014/main" val="2090197396"/>
                    </a:ext>
                  </a:extLst>
                </a:gridCol>
                <a:gridCol w="1356590">
                  <a:extLst>
                    <a:ext uri="{9D8B030D-6E8A-4147-A177-3AD203B41FA5}">
                      <a16:colId xmlns:a16="http://schemas.microsoft.com/office/drawing/2014/main" val="3776867328"/>
                    </a:ext>
                  </a:extLst>
                </a:gridCol>
              </a:tblGrid>
              <a:tr h="530543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Moyen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Distance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Durée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Coût 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CO2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Nox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PM10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Avantages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00" dirty="0">
                          <a:effectLst/>
                        </a:rPr>
                        <a:t>Inconvénients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3391542797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2415760547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 dirty="0">
                          <a:effectLst/>
                        </a:rPr>
                        <a:t> 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619495456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4170859501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4002663712"/>
                  </a:ext>
                </a:extLst>
              </a:tr>
              <a:tr h="265271"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>
                          <a:effectLst/>
                        </a:rPr>
                        <a:t> </a:t>
                      </a:r>
                      <a:endParaRPr lang="fr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tc>
                  <a:txBody>
                    <a:bodyPr/>
                    <a:lstStyle/>
                    <a:p>
                      <a:r>
                        <a:rPr lang="fr-FR" sz="1400" kern="100" dirty="0">
                          <a:effectLst/>
                        </a:rPr>
                        <a:t> </a:t>
                      </a:r>
                      <a:endParaRPr lang="fr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1440" marB="0"/>
                </a:tc>
                <a:extLst>
                  <a:ext uri="{0D108BD9-81ED-4DB2-BD59-A6C34878D82A}">
                    <a16:rowId xmlns:a16="http://schemas.microsoft.com/office/drawing/2014/main" val="368223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6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96" y="946522"/>
            <a:ext cx="8138159" cy="1381207"/>
          </a:xfrm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900"/>
              </a:spcBef>
            </a:pPr>
            <a:r>
              <a:rPr lang="fr-FR" sz="2200" u="sng" dirty="0">
                <a:effectLst/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SEQUENCE 1</a:t>
            </a:r>
            <a:r>
              <a:rPr lang="fr-FR" sz="2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fr-US" sz="2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00"/>
              </a:lnSpc>
              <a:spcBef>
                <a:spcPts val="900"/>
              </a:spcBef>
              <a:buNone/>
            </a:pPr>
            <a:r>
              <a:rPr lang="fr-FR" sz="22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 déplacer au quotidien</a:t>
            </a:r>
            <a:r>
              <a:rPr lang="fr-FR" sz="2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sur de petits trajets (Les déplacements habituels et réguliers)</a:t>
            </a:r>
            <a:endParaRPr lang="fr-US" sz="2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r-US" sz="20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2AEDD49-C9EA-FAFA-AA43-2AEE986CA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764908"/>
              </p:ext>
            </p:extLst>
          </p:nvPr>
        </p:nvGraphicFramePr>
        <p:xfrm>
          <a:off x="365397" y="1942631"/>
          <a:ext cx="8138159" cy="47913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520">
                  <a:extLst>
                    <a:ext uri="{9D8B030D-6E8A-4147-A177-3AD203B41FA5}">
                      <a16:colId xmlns:a16="http://schemas.microsoft.com/office/drawing/2014/main" val="863046962"/>
                    </a:ext>
                  </a:extLst>
                </a:gridCol>
                <a:gridCol w="2715821">
                  <a:extLst>
                    <a:ext uri="{9D8B030D-6E8A-4147-A177-3AD203B41FA5}">
                      <a16:colId xmlns:a16="http://schemas.microsoft.com/office/drawing/2014/main" val="401384043"/>
                    </a:ext>
                  </a:extLst>
                </a:gridCol>
                <a:gridCol w="5024818">
                  <a:extLst>
                    <a:ext uri="{9D8B030D-6E8A-4147-A177-3AD203B41FA5}">
                      <a16:colId xmlns:a16="http://schemas.microsoft.com/office/drawing/2014/main" val="2402057490"/>
                    </a:ext>
                  </a:extLst>
                </a:gridCol>
              </a:tblGrid>
              <a:tr h="554189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>
                          <a:effectLst/>
                          <a:latin typeface="Cambria" panose="02040503050406030204" pitchFamily="18" charset="0"/>
                        </a:rPr>
                        <a:t>N°</a:t>
                      </a:r>
                      <a:endParaRPr lang="fr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dirty="0">
                          <a:effectLst/>
                          <a:latin typeface="Cambria" panose="02040503050406030204" pitchFamily="18" charset="0"/>
                        </a:rPr>
                        <a:t>titre</a:t>
                      </a:r>
                      <a:endParaRPr lang="fr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>
                          <a:effectLst/>
                          <a:latin typeface="Cambria" panose="02040503050406030204" pitchFamily="18" charset="0"/>
                        </a:rPr>
                        <a:t>Pistes de travail</a:t>
                      </a:r>
                      <a:endParaRPr lang="fr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extLst>
                  <a:ext uri="{0D108BD9-81ED-4DB2-BD59-A6C34878D82A}">
                    <a16:rowId xmlns:a16="http://schemas.microsoft.com/office/drawing/2014/main" val="2005948031"/>
                  </a:ext>
                </a:extLst>
              </a:tr>
              <a:tr h="828509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b="1">
                          <a:effectLst/>
                          <a:latin typeface="Cambria" panose="02040503050406030204" pitchFamily="18" charset="0"/>
                        </a:rPr>
                        <a:t>Mes déplacements habituels</a:t>
                      </a:r>
                      <a:endParaRPr lang="fr-US" sz="2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dirty="0">
                          <a:effectLst/>
                          <a:latin typeface="Cambria" panose="02040503050406030204" pitchFamily="18" charset="0"/>
                        </a:rPr>
                        <a:t>enquête personnelle, identification du trajet domicile-école</a:t>
                      </a:r>
                      <a:endParaRPr lang="fr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extLst>
                  <a:ext uri="{0D108BD9-81ED-4DB2-BD59-A6C34878D82A}">
                    <a16:rowId xmlns:a16="http://schemas.microsoft.com/office/drawing/2014/main" val="3029433092"/>
                  </a:ext>
                </a:extLst>
              </a:tr>
              <a:tr h="1897849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b="1" dirty="0">
                          <a:effectLst/>
                          <a:latin typeface="Cambria" panose="02040503050406030204" pitchFamily="18" charset="0"/>
                        </a:rPr>
                        <a:t>Se déplacer au quotidien à Châteauroux/à Bourges</a:t>
                      </a:r>
                      <a:endParaRPr lang="fr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dirty="0">
                          <a:effectLst/>
                          <a:latin typeface="Cambria" panose="02040503050406030204" pitchFamily="18" charset="0"/>
                        </a:rPr>
                        <a:t>travail sur le plan du bus, réflexion sur les moyens de se déplacer notamment les nouvelles mobilités à l’échelle locale : circulation douce en lien avec l’éducation à la santé : marcher, faire du vélo, prendre les transports en commun...</a:t>
                      </a:r>
                      <a:endParaRPr lang="fr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extLst>
                  <a:ext uri="{0D108BD9-81ED-4DB2-BD59-A6C34878D82A}">
                    <a16:rowId xmlns:a16="http://schemas.microsoft.com/office/drawing/2014/main" val="3132907386"/>
                  </a:ext>
                </a:extLst>
              </a:tr>
              <a:tr h="1106651">
                <a:tc>
                  <a:txBody>
                    <a:bodyPr/>
                    <a:lstStyle/>
                    <a:p>
                      <a:pPr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US" sz="2000" b="1" dirty="0">
                          <a:effectLst/>
                          <a:latin typeface="Cambria" panose="02040503050406030204" pitchFamily="18" charset="0"/>
                        </a:rPr>
                        <a:t>Se déplacer au quotidien à New-York et à Calcutta </a:t>
                      </a:r>
                    </a:p>
                    <a:p>
                      <a:pPr algn="l">
                        <a:lnSpc>
                          <a:spcPts val="2000"/>
                        </a:lnSpc>
                        <a:spcBef>
                          <a:spcPts val="100"/>
                        </a:spcBef>
                      </a:pPr>
                      <a:r>
                        <a:rPr lang="fr-US" sz="2000" b="1" dirty="0">
                          <a:effectLst/>
                          <a:latin typeface="Cambria" panose="02040503050406030204" pitchFamily="18" charset="0"/>
                        </a:rPr>
                        <a:t>(ou à Mumbai et à Singapour)</a:t>
                      </a:r>
                      <a:endParaRPr lang="fr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Bef>
                          <a:spcPts val="1300"/>
                        </a:spcBef>
                      </a:pPr>
                      <a:r>
                        <a:rPr lang="fr-FR" sz="2000" dirty="0">
                          <a:effectLst/>
                          <a:latin typeface="Cambria" panose="02040503050406030204" pitchFamily="18" charset="0"/>
                        </a:rPr>
                        <a:t>l</a:t>
                      </a:r>
                      <a:r>
                        <a:rPr lang="fr-US" sz="2000" dirty="0">
                          <a:effectLst/>
                          <a:latin typeface="Cambria" panose="02040503050406030204" pitchFamily="18" charset="0"/>
                        </a:rPr>
                        <a:t>ogique comparative (deux types de groupes dans la classe) + éviter l’expression « pays pauvres »</a:t>
                      </a:r>
                      <a:endParaRPr lang="fr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137160" marB="0"/>
                </a:tc>
                <a:extLst>
                  <a:ext uri="{0D108BD9-81ED-4DB2-BD59-A6C34878D82A}">
                    <a16:rowId xmlns:a16="http://schemas.microsoft.com/office/drawing/2014/main" val="876433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9605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A2E5070-BA65-4B4F-B3B1-F0750B906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158"/>
            <a:ext cx="9144000" cy="644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67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04" y="97790"/>
            <a:ext cx="8375192" cy="1085478"/>
          </a:xfrm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900"/>
              </a:spcBef>
            </a:pPr>
            <a:r>
              <a:rPr lang="fr-FR" sz="2000" u="sng" dirty="0">
                <a:effectLst/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SEQUENCE 2</a:t>
            </a:r>
            <a:r>
              <a:rPr lang="fr-FR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fr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00"/>
              </a:lnSpc>
              <a:spcBef>
                <a:spcPts val="900"/>
              </a:spcBef>
              <a:buNone/>
            </a:pPr>
            <a:r>
              <a:rPr lang="fr-FR" sz="20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 déplacer sur de longues distances</a:t>
            </a:r>
            <a:r>
              <a:rPr lang="fr-FR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se déplacer sur de longs trajets (en 4 à 6 séances) </a:t>
            </a:r>
            <a:r>
              <a:rPr lang="fr-US" sz="2000" dirty="0">
                <a:effectLst/>
              </a:rPr>
              <a:t> </a:t>
            </a:r>
            <a:endParaRPr lang="fr-US" sz="2000" dirty="0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68E20495-3EF8-587C-8FB8-3F4E7A51F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870189"/>
              </p:ext>
            </p:extLst>
          </p:nvPr>
        </p:nvGraphicFramePr>
        <p:xfrm>
          <a:off x="228600" y="1086285"/>
          <a:ext cx="8686800" cy="569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318">
                  <a:extLst>
                    <a:ext uri="{9D8B030D-6E8A-4147-A177-3AD203B41FA5}">
                      <a16:colId xmlns:a16="http://schemas.microsoft.com/office/drawing/2014/main" val="2948998182"/>
                    </a:ext>
                  </a:extLst>
                </a:gridCol>
                <a:gridCol w="4300082">
                  <a:extLst>
                    <a:ext uri="{9D8B030D-6E8A-4147-A177-3AD203B41FA5}">
                      <a16:colId xmlns:a16="http://schemas.microsoft.com/office/drawing/2014/main" val="3420677966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4226810902"/>
                    </a:ext>
                  </a:extLst>
                </a:gridCol>
              </a:tblGrid>
              <a:tr h="411899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N°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Séances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Sources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1533514438"/>
                  </a:ext>
                </a:extLst>
              </a:tr>
              <a:tr h="646212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Se déplacer par la route sur de longues distances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3848840783"/>
                  </a:ext>
                </a:extLst>
              </a:tr>
              <a:tr h="505301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Se déplacer par le train sur de longues distances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1189356073"/>
                  </a:ext>
                </a:extLst>
              </a:tr>
              <a:tr h="1188834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solidFill>
                            <a:srgbClr val="0432FF"/>
                          </a:solidFill>
                          <a:effectLst/>
                          <a:latin typeface="Cambria" panose="02040503050406030204" pitchFamily="18" charset="0"/>
                        </a:rPr>
                        <a:t>Qu’est-ce qu’un aéroport ? : le cas de l’aéroport Lyon-Saint-Exupéry</a:t>
                      </a:r>
                      <a:endParaRPr lang="fr-US" sz="1600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2"/>
                        </a:rPr>
                        <a:t>https://www.google.fr/maps/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3"/>
                        </a:rPr>
                        <a:t>https://www.lyonaeroports.com/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4"/>
                        </a:rPr>
                        <a:t>https://fr.wikipedia.org/wiki/A%C3%A9roport_de_Lyon-Saint-Exup%C3%A9ry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408574690"/>
                  </a:ext>
                </a:extLst>
              </a:tr>
              <a:tr h="505301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 i="1">
                          <a:effectLst/>
                          <a:latin typeface="Cambria" panose="02040503050406030204" pitchFamily="18" charset="0"/>
                        </a:rPr>
                        <a:t>3’</a:t>
                      </a:r>
                      <a:endParaRPr lang="fr-US" sz="1600" i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Se déplacer par l’avion sur de longues distances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 (approche similaire à séances 1 et 2)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762040397"/>
                  </a:ext>
                </a:extLst>
              </a:tr>
              <a:tr h="845009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Les nouveaux modes de déplacements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Sujet ponctuel dans HATIER, CM, 2016, mais possibilité d’intégrer les nouveaux modes de déplacement  en séances 1 et 2.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279786535"/>
                  </a:ext>
                </a:extLst>
              </a:tr>
              <a:tr h="880526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Comment se rendre à Barcelone ? (TICE)</a:t>
                      </a:r>
                    </a:p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Hatier, </a:t>
                      </a: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5"/>
                        </a:rPr>
                        <a:t>https://www.energie-environnement.ch/maison/transports-et-mobilite/mobility-impact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3501495379"/>
                  </a:ext>
                </a:extLst>
              </a:tr>
              <a:tr h="690843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Les déplacements sur de longues distances sans retour (prévu) : le cas des réfugiés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HACHETTE, CM2, p. 115, en relation avec l’EMC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046366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956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4B8208F-5150-1D4E-87D1-9518FBE41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440" y="1363663"/>
            <a:ext cx="7761120" cy="5395912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8734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40" y="1364104"/>
            <a:ext cx="8890460" cy="539592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US" sz="2400" dirty="0">
              <a:solidFill>
                <a:srgbClr val="7030A0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5" name="Image 4" descr="SeDeplacerCitadHach2017CM2_12.jpg">
            <a:extLst>
              <a:ext uri="{FF2B5EF4-FFF2-40B4-BE49-F238E27FC236}">
                <a16:creationId xmlns:a16="http://schemas.microsoft.com/office/drawing/2014/main" id="{F62D0128-4EAB-1D4B-A57D-064B5AFC0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364104"/>
            <a:ext cx="4017721" cy="5493895"/>
          </a:xfrm>
          <a:prstGeom prst="rect">
            <a:avLst/>
          </a:prstGeom>
        </p:spPr>
      </p:pic>
      <p:pic>
        <p:nvPicPr>
          <p:cNvPr id="6" name="Image 5" descr="SeDeplacerCitadHach2017CM2_13.jpg">
            <a:extLst>
              <a:ext uri="{FF2B5EF4-FFF2-40B4-BE49-F238E27FC236}">
                <a16:creationId xmlns:a16="http://schemas.microsoft.com/office/drawing/2014/main" id="{3BE242B6-1765-E64B-A56A-8E8A7ECD6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39" y="1329688"/>
            <a:ext cx="4017721" cy="55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Autofit/>
          </a:bodyPr>
          <a:lstStyle/>
          <a:p>
            <a:r>
              <a:rPr lang="fr-US" sz="3600" b="1" dirty="0"/>
              <a:t>C) Qu’est-ce qu’un aéroport ? Le cas de l’aéroport de Lyon-Saint Exupéry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40" y="1091880"/>
            <a:ext cx="8890460" cy="5605783"/>
          </a:xfrm>
        </p:spPr>
        <p:txBody>
          <a:bodyPr>
            <a:noAutofit/>
          </a:bodyPr>
          <a:lstStyle/>
          <a:p>
            <a:pPr marL="0" indent="0">
              <a:spcBef>
                <a:spcPts val="632"/>
              </a:spcBef>
              <a:buNone/>
            </a:pPr>
            <a:r>
              <a:rPr lang="fr-FR" sz="1800" b="1" dirty="0">
                <a:sym typeface="Wingdings" pitchFamily="2" charset="2"/>
              </a:rPr>
              <a:t></a:t>
            </a:r>
            <a:r>
              <a:rPr lang="fr-FR" sz="1800" b="1" dirty="0"/>
              <a:t> 1</a:t>
            </a:r>
            <a:r>
              <a:rPr lang="fr-FR" sz="1800" b="1" baseline="30000" dirty="0"/>
              <a:t>ère</a:t>
            </a:r>
            <a:r>
              <a:rPr lang="fr-FR" sz="1800" b="1" dirty="0"/>
              <a:t> possibilité</a:t>
            </a:r>
            <a:endParaRPr lang="fr-US" sz="1800" b="1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Ouvrez l’application </a:t>
            </a:r>
            <a:r>
              <a:rPr lang="fr-FR" sz="1800" dirty="0" err="1"/>
              <a:t>googlemaps</a:t>
            </a:r>
            <a:r>
              <a:rPr lang="fr-US" sz="1800" dirty="0"/>
              <a:t> : </a:t>
            </a:r>
            <a:r>
              <a:rPr lang="fr-FR" sz="1800" u="sng" dirty="0">
                <a:hlinkClick r:id="rId2"/>
              </a:rPr>
              <a:t>https://www.google.fr/maps/preview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Entrez en haut à gauche de l’écran : Aéroport de Lyon-Saint Exupéry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Vous pouvez « dézoomer » et activer la vue photographie aérienne en bas à gauche (plutôt que de rester sur le mode carte)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b="1" dirty="0">
                <a:sym typeface="Wingdings" pitchFamily="2" charset="2"/>
              </a:rPr>
              <a:t></a:t>
            </a:r>
            <a:r>
              <a:rPr lang="fr-FR" sz="1800" b="1" dirty="0"/>
              <a:t> 2ème possibilité</a:t>
            </a:r>
            <a:r>
              <a:rPr lang="fr-US" sz="1800" b="1" dirty="0"/>
              <a:t> </a:t>
            </a:r>
            <a:r>
              <a:rPr lang="fr-US" sz="1800" dirty="0"/>
              <a:t>: </a:t>
            </a:r>
            <a:r>
              <a:rPr lang="fr-FR" sz="1800" u="sng" dirty="0">
                <a:hlinkClick r:id="rId3"/>
              </a:rPr>
              <a:t>https://earth.google.com/web/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Entrez l’adresse : Aéroport de Lyon-Saint Exupéry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Dans le menu à gauche, vous pouvez régler « tout » dans l’onglet « style de carte » afin d’avoir des informations supplémentaires.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dirty="0"/>
              <a:t>Vous avez aussi à votre disposition la notice </a:t>
            </a:r>
            <a:r>
              <a:rPr lang="fr-FR" sz="1800" dirty="0" err="1"/>
              <a:t>Wikipedia</a:t>
            </a:r>
            <a:r>
              <a:rPr lang="fr-FR" sz="1800" dirty="0"/>
              <a:t> de l’aéroport Lyon-Saint Exupéry</a:t>
            </a:r>
            <a:endParaRPr lang="fr-US" sz="1800" dirty="0"/>
          </a:p>
          <a:p>
            <a:pPr marL="0" indent="0">
              <a:spcBef>
                <a:spcPts val="632"/>
              </a:spcBef>
              <a:buNone/>
            </a:pPr>
            <a:r>
              <a:rPr lang="fr-FR" sz="1800" b="1" dirty="0">
                <a:sym typeface="Wingdings" pitchFamily="2" charset="2"/>
              </a:rPr>
              <a:t></a:t>
            </a:r>
            <a:r>
              <a:rPr lang="fr-FR" sz="1800" b="1" dirty="0"/>
              <a:t> 3ème possibilité </a:t>
            </a:r>
            <a:r>
              <a:rPr lang="fr-FR" sz="1800" dirty="0"/>
              <a:t>: </a:t>
            </a:r>
            <a:r>
              <a:rPr lang="fr-US" sz="1800" dirty="0"/>
              <a:t> </a:t>
            </a:r>
            <a:r>
              <a:rPr lang="fr-FR" sz="18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4"/>
              </a:rPr>
              <a:t>https://www.geoportail.gouv.fr</a:t>
            </a:r>
            <a:endParaRPr lang="fr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Entrez dans la partie blanche l’adresse : Aéroport Lyon-Saint Exupéry</a:t>
            </a:r>
            <a:endParaRPr lang="fr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Vous pouvez utiliser différentes modalités (photographies aériennes ou/et cartes) en utilisant le bouton « cartes » en bleu en haut à gauche (notamment carte topographique IGN).</a:t>
            </a:r>
            <a:endParaRPr lang="fr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Il existe un aménagement pour le milieu scolaire du site de l’IGN : </a:t>
            </a:r>
            <a:endParaRPr lang="fr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r-FR" sz="18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5"/>
              </a:rPr>
              <a:t>https://www.edugeo.fr</a:t>
            </a:r>
            <a:r>
              <a:rPr lang="fr-US" sz="18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	                                                  </a:t>
            </a:r>
            <a:r>
              <a:rPr lang="fr-FR" sz="1800" u="sng" dirty="0">
                <a:solidFill>
                  <a:srgbClr val="0000FF"/>
                </a:solidFill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6"/>
              </a:rPr>
              <a:t>https://macarte.ign.fr/edition/carte/</a:t>
            </a:r>
            <a:endParaRPr lang="fr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078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9686"/>
          </a:xfrm>
        </p:spPr>
        <p:txBody>
          <a:bodyPr>
            <a:normAutofit fontScale="90000"/>
          </a:bodyPr>
          <a:lstStyle/>
          <a:p>
            <a:r>
              <a:rPr lang="fr-US" sz="2800" b="1" dirty="0"/>
              <a:t>QUESTIONS</a:t>
            </a:r>
            <a:endParaRPr lang="fr-FR" sz="2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58CE4-692E-4044-AE5D-8F891F92B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0" y="479686"/>
            <a:ext cx="8890460" cy="6378314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32"/>
              </a:spcBef>
              <a:buNone/>
            </a:pPr>
            <a:r>
              <a:rPr lang="fr-FR" sz="2000" b="1" dirty="0"/>
              <a:t>Répondez aux questions suivantes en jouant sur le zoom (+/-).</a:t>
            </a:r>
            <a:endParaRPr lang="fr-US" sz="2000" dirty="0"/>
          </a:p>
          <a:p>
            <a:pPr marL="0" indent="0" algn="just">
              <a:spcBef>
                <a:spcPts val="632"/>
              </a:spcBef>
              <a:buNone/>
            </a:pPr>
            <a:r>
              <a:rPr lang="fr-FR" sz="2000" dirty="0"/>
              <a:t>1) Où se trouve l’aéroport de Lyon-Saint-Exupéry par rapport à la ville de Lyon ? </a:t>
            </a:r>
            <a:endParaRPr lang="fr-US" sz="2000" dirty="0"/>
          </a:p>
          <a:p>
            <a:pPr marL="0" indent="0" algn="just">
              <a:spcBef>
                <a:spcPts val="632"/>
              </a:spcBef>
              <a:buNone/>
            </a:pPr>
            <a:r>
              <a:rPr lang="fr-FR" sz="2000" dirty="0"/>
              <a:t>2) L’aéroport est-il dans la ville de Lyon ou bien à l’extérieur ? A ton avis, pourquoi </a:t>
            </a:r>
            <a:r>
              <a:rPr lang="fr-FR" sz="2000" dirty="0" err="1"/>
              <a:t>a-t-il</a:t>
            </a:r>
            <a:r>
              <a:rPr lang="fr-FR" sz="2000" dirty="0"/>
              <a:t> été construit à cet endroit ?</a:t>
            </a:r>
            <a:endParaRPr lang="fr-US" sz="2000" dirty="0"/>
          </a:p>
          <a:p>
            <a:pPr marL="0" indent="0" algn="just">
              <a:spcBef>
                <a:spcPts val="632"/>
              </a:spcBef>
              <a:buNone/>
            </a:pPr>
            <a:r>
              <a:rPr lang="fr-FR" sz="2000" dirty="0"/>
              <a:t>3) Combien l’aéroport de Lyon comporte-t-il de pistes (d’atterrissage et de décollage) ? Entoure la bonne réponse</a:t>
            </a:r>
            <a:endParaRPr lang="fr-US" sz="2000" dirty="0"/>
          </a:p>
          <a:p>
            <a:pPr marL="0" indent="0" algn="just">
              <a:spcBef>
                <a:spcPts val="632"/>
              </a:spcBef>
              <a:buNone/>
            </a:pPr>
            <a:r>
              <a:rPr lang="fr-FR" sz="2000" dirty="0"/>
              <a:t>4) En observant les lieux, complète le plan (croquis) de l’aéroport de Lyon-Saint Exupéry en complétant la rose des vents et en plaçant les numéros correspondants aux lieux situés dans la colonne à droite.</a:t>
            </a:r>
            <a:endParaRPr lang="fr-US" sz="2000" dirty="0"/>
          </a:p>
          <a:p>
            <a:pPr marL="0" indent="0" algn="just">
              <a:spcBef>
                <a:spcPts val="632"/>
              </a:spcBef>
              <a:buNone/>
            </a:pPr>
            <a:r>
              <a:rPr lang="fr-FR" sz="2000" dirty="0"/>
              <a:t>5) Quels sont les différents moyens de transport permettant d’accéder à l’aéroport ?</a:t>
            </a:r>
            <a:endParaRPr lang="fr-US" sz="2000" dirty="0"/>
          </a:p>
          <a:p>
            <a:pPr marL="0" indent="0" algn="just">
              <a:spcBef>
                <a:spcPts val="632"/>
              </a:spcBef>
              <a:buNone/>
            </a:pPr>
            <a:r>
              <a:rPr lang="fr-FR" sz="2000" dirty="0"/>
              <a:t>6°) Comment expliquer la présence de deux gendarmeries ?</a:t>
            </a:r>
            <a:endParaRPr lang="fr-US" sz="2000" dirty="0"/>
          </a:p>
          <a:p>
            <a:pPr marL="0" indent="0" algn="just">
              <a:spcBef>
                <a:spcPts val="632"/>
              </a:spcBef>
              <a:buNone/>
            </a:pPr>
            <a:r>
              <a:rPr lang="fr-FR" sz="2000" dirty="0"/>
              <a:t>7°) Pourquoi y-a-t-il autant de parkings ?</a:t>
            </a:r>
            <a:endParaRPr lang="fr-US" sz="2000" dirty="0"/>
          </a:p>
          <a:p>
            <a:pPr marL="0" indent="0" algn="just">
              <a:spcBef>
                <a:spcPts val="632"/>
              </a:spcBef>
              <a:buNone/>
            </a:pPr>
            <a:r>
              <a:rPr lang="fr-FR" sz="2000" dirty="0"/>
              <a:t>8°) Relève la présence de plusieurs activités dans l’aéroport :  tu peux les identifier visuellement et/ou par les noms d’entreprises visibles en zoomant (il est possible de cliquer sur les petits symboles associés pour obtenir davantage de renseignements)</a:t>
            </a:r>
            <a:endParaRPr lang="fr-US" sz="2000" dirty="0"/>
          </a:p>
          <a:p>
            <a:pPr algn="just">
              <a:spcBef>
                <a:spcPts val="632"/>
              </a:spcBef>
              <a:buFont typeface="Wingdings" pitchFamily="2" charset="2"/>
              <a:buChar char="à"/>
            </a:pPr>
            <a:r>
              <a:rPr lang="fr-FR" sz="2000" b="1" dirty="0"/>
              <a:t>Au total, rédige un paragraphe expliquant ce qu’est un aéroport et précisant les éléments qui le constituent.</a:t>
            </a:r>
          </a:p>
          <a:p>
            <a:pPr marL="0" indent="0" algn="just">
              <a:spcBef>
                <a:spcPts val="632"/>
              </a:spcBef>
              <a:buNone/>
            </a:pPr>
            <a:r>
              <a:rPr lang="fr-FR" sz="2000" b="1" dirty="0">
                <a:sym typeface="Wingdings" pitchFamily="2" charset="2"/>
              </a:rPr>
              <a:t> Pour ceux qui ont terminé : forces et faiblesses de l’exercice/sujet à traiter ?</a:t>
            </a:r>
            <a:endParaRPr lang="fr-US" sz="2000" dirty="0"/>
          </a:p>
          <a:p>
            <a:pPr marL="0" indent="0">
              <a:spcBef>
                <a:spcPts val="532"/>
              </a:spcBef>
              <a:buNone/>
            </a:pPr>
            <a:endParaRPr lang="fr-US" sz="1800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96054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50D1DAD-7776-A74F-8814-7A9D5AD0D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255" y="0"/>
            <a:ext cx="4961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F3A832F-25EC-874E-8FED-42C75481E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8339" y="1663908"/>
            <a:ext cx="3455661" cy="5194092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882EAE-2B43-E64F-AD18-EAADBEE61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42" y="1424962"/>
            <a:ext cx="7251692" cy="54330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0946090-B665-D549-94AC-65007D036D9A}"/>
              </a:ext>
            </a:extLst>
          </p:cNvPr>
          <p:cNvSpPr txBox="1"/>
          <p:nvPr/>
        </p:nvSpPr>
        <p:spPr>
          <a:xfrm>
            <a:off x="7240250" y="1325354"/>
            <a:ext cx="198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1600" dirty="0"/>
              <a:t>Localisation régionale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15C2AE-07F0-D547-98A8-52E2DC34A49C}"/>
              </a:ext>
            </a:extLst>
          </p:cNvPr>
          <p:cNvSpPr txBox="1"/>
          <p:nvPr/>
        </p:nvSpPr>
        <p:spPr>
          <a:xfrm>
            <a:off x="-11442" y="1077638"/>
            <a:ext cx="973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1600" dirty="0"/>
              <a:t>Plan local</a:t>
            </a:r>
          </a:p>
        </p:txBody>
      </p:sp>
    </p:spTree>
    <p:extLst>
      <p:ext uri="{BB962C8B-B14F-4D97-AF65-F5344CB8AC3E}">
        <p14:creationId xmlns:p14="http://schemas.microsoft.com/office/powerpoint/2010/main" val="162931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5">
            <a:extLst>
              <a:ext uri="{FF2B5EF4-FFF2-40B4-BE49-F238E27FC236}">
                <a16:creationId xmlns:a16="http://schemas.microsoft.com/office/drawing/2014/main" id="{0580D0C0-B302-FC40-BCED-1514D79F3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56" y="-33446"/>
            <a:ext cx="5110843" cy="6892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9A8A5C-7816-07D5-1C3E-B6BF71DA2160}"/>
              </a:ext>
            </a:extLst>
          </p:cNvPr>
          <p:cNvSpPr/>
          <p:nvPr/>
        </p:nvSpPr>
        <p:spPr>
          <a:xfrm>
            <a:off x="4701059" y="1000897"/>
            <a:ext cx="1592698" cy="72904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3A3EAD-D300-30F6-20F7-1E36478076A8}"/>
              </a:ext>
            </a:extLst>
          </p:cNvPr>
          <p:cNvSpPr/>
          <p:nvPr/>
        </p:nvSpPr>
        <p:spPr>
          <a:xfrm>
            <a:off x="4530271" y="5992587"/>
            <a:ext cx="2024743" cy="8536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US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581F552-B221-8F12-BF3D-A8905465DD00}"/>
              </a:ext>
            </a:extLst>
          </p:cNvPr>
          <p:cNvCxnSpPr/>
          <p:nvPr/>
        </p:nvCxnSpPr>
        <p:spPr>
          <a:xfrm>
            <a:off x="3158670" y="1289957"/>
            <a:ext cx="0" cy="48985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86A0416-6D7C-8C71-C29D-ED3D98F37D6B}"/>
              </a:ext>
            </a:extLst>
          </p:cNvPr>
          <p:cNvSpPr txBox="1"/>
          <p:nvPr/>
        </p:nvSpPr>
        <p:spPr>
          <a:xfrm>
            <a:off x="366239" y="2413337"/>
            <a:ext cx="26128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US" b="1" dirty="0">
                <a:solidFill>
                  <a:srgbClr val="0432FF"/>
                </a:solidFill>
              </a:rPr>
              <a:t>Enseigner l’histoire et la géographie ne consiste pas à remplir les cerveaux comme un vase, c’est questionner le passé et le présent des êtres humains</a:t>
            </a:r>
          </a:p>
          <a:p>
            <a:pPr algn="just"/>
            <a:r>
              <a:rPr lang="fr-US" b="1" dirty="0">
                <a:solidFill>
                  <a:srgbClr val="0432FF"/>
                </a:solidFill>
                <a:sym typeface="Wingdings" pitchFamily="2" charset="2"/>
              </a:rPr>
              <a:t> </a:t>
            </a:r>
            <a:r>
              <a:rPr lang="fr-FR" b="1" dirty="0">
                <a:solidFill>
                  <a:srgbClr val="0432FF"/>
                </a:solidFill>
                <a:sym typeface="Wingdings" pitchFamily="2" charset="2"/>
              </a:rPr>
              <a:t>P</a:t>
            </a:r>
            <a:r>
              <a:rPr lang="fr-US" b="1" dirty="0">
                <a:solidFill>
                  <a:srgbClr val="0432FF"/>
                </a:solidFill>
                <a:sym typeface="Wingdings" pitchFamily="2" charset="2"/>
              </a:rPr>
              <a:t>roblématisation de l’enseignement</a:t>
            </a:r>
            <a:endParaRPr lang="fr-US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33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BD4CC0D9-7E75-2A4E-8E48-B3F776EE8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34" y="1499016"/>
            <a:ext cx="8967866" cy="50292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US" u="sng" dirty="0">
                <a:solidFill>
                  <a:srgbClr val="0432FF"/>
                </a:solidFill>
              </a:rPr>
              <a:t>Avantages</a:t>
            </a:r>
            <a:r>
              <a:rPr lang="fr-US" dirty="0">
                <a:solidFill>
                  <a:srgbClr val="0432FF"/>
                </a:solidFill>
              </a:rPr>
              <a:t> :</a:t>
            </a:r>
          </a:p>
          <a:p>
            <a:pPr marL="0" indent="0">
              <a:buNone/>
            </a:pPr>
            <a:r>
              <a:rPr lang="fr-FR" dirty="0"/>
              <a:t>A</a:t>
            </a:r>
            <a:r>
              <a:rPr lang="fr-US" dirty="0"/>
              <a:t>utonomie, motivation</a:t>
            </a:r>
          </a:p>
          <a:p>
            <a:pPr marL="0" indent="0">
              <a:buNone/>
            </a:pPr>
            <a:r>
              <a:rPr lang="fr-FR" dirty="0"/>
              <a:t>J</a:t>
            </a:r>
            <a:r>
              <a:rPr lang="fr-US" dirty="0"/>
              <a:t>eu d’échelles (zoomer, dézoomer) / jeu 3D/2D (plan)</a:t>
            </a:r>
          </a:p>
          <a:p>
            <a:pPr marL="0" indent="0">
              <a:buNone/>
            </a:pPr>
            <a:r>
              <a:rPr lang="fr-US" dirty="0"/>
              <a:t>Perception dynamique de la complexité</a:t>
            </a:r>
          </a:p>
          <a:p>
            <a:pPr marL="0" indent="0">
              <a:buNone/>
            </a:pPr>
            <a:r>
              <a:rPr lang="fr-US" dirty="0"/>
              <a:t>Aperçu des infrastructures</a:t>
            </a:r>
          </a:p>
          <a:p>
            <a:pPr marL="0" indent="0">
              <a:buNone/>
            </a:pPr>
            <a:r>
              <a:rPr lang="fr-US" dirty="0"/>
              <a:t>Prise de conscience de l’intermodalité</a:t>
            </a:r>
          </a:p>
          <a:p>
            <a:pPr marL="0" indent="0">
              <a:buNone/>
            </a:pPr>
            <a:r>
              <a:rPr lang="fr-US" u="sng" dirty="0">
                <a:solidFill>
                  <a:srgbClr val="FF0000"/>
                </a:solidFill>
              </a:rPr>
              <a:t>Inconvénients</a:t>
            </a:r>
            <a:r>
              <a:rPr lang="fr-US" dirty="0">
                <a:solidFill>
                  <a:srgbClr val="FF0000"/>
                </a:solidFill>
              </a:rPr>
              <a:t> :</a:t>
            </a:r>
          </a:p>
          <a:p>
            <a:pPr marL="0" indent="0">
              <a:buNone/>
            </a:pPr>
            <a:r>
              <a:rPr lang="fr-FR" dirty="0"/>
              <a:t>U</a:t>
            </a:r>
            <a:r>
              <a:rPr lang="fr-US" dirty="0"/>
              <a:t>n point de vue de l’extérieur : descriptif, incomplet/ activité de l’aéroport</a:t>
            </a:r>
          </a:p>
          <a:p>
            <a:pPr marL="0" indent="0">
              <a:buNone/>
            </a:pPr>
            <a:r>
              <a:rPr lang="fr-US" dirty="0"/>
              <a:t>Le plan est donné : s</a:t>
            </a:r>
            <a:r>
              <a:rPr lang="fr-US" i="1" dirty="0"/>
              <a:t>i expérience des élèves en la matière, le faire établir à partir d’une liste d’éléments à repérer</a:t>
            </a:r>
          </a:p>
        </p:txBody>
      </p:sp>
    </p:spTree>
    <p:extLst>
      <p:ext uri="{BB962C8B-B14F-4D97-AF65-F5344CB8AC3E}">
        <p14:creationId xmlns:p14="http://schemas.microsoft.com/office/powerpoint/2010/main" val="38945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CB17865-6B0D-BE4D-B62C-0A21AAB3B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323693"/>
            <a:ext cx="4916774" cy="3277849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00FFEF-7D57-B640-BFF2-4D64B8375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2705100"/>
            <a:ext cx="5543550" cy="413048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B27927-DFE8-294E-9DB8-6F44A346BB54}"/>
              </a:ext>
            </a:extLst>
          </p:cNvPr>
          <p:cNvSpPr txBox="1"/>
          <p:nvPr/>
        </p:nvSpPr>
        <p:spPr>
          <a:xfrm>
            <a:off x="0" y="4652876"/>
            <a:ext cx="256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Manque un témoignage : prendre l’avion (du point de vue d’un voyageur)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AC831E-003E-E94C-9CF8-BA756A81F64E}"/>
              </a:ext>
            </a:extLst>
          </p:cNvPr>
          <p:cNvSpPr txBox="1"/>
          <p:nvPr/>
        </p:nvSpPr>
        <p:spPr>
          <a:xfrm>
            <a:off x="4916775" y="2017636"/>
            <a:ext cx="397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Manque une carte des destinations à partir de l’aéroport de Lyon</a:t>
            </a:r>
          </a:p>
        </p:txBody>
      </p:sp>
    </p:spTree>
    <p:extLst>
      <p:ext uri="{BB962C8B-B14F-4D97-AF65-F5344CB8AC3E}">
        <p14:creationId xmlns:p14="http://schemas.microsoft.com/office/powerpoint/2010/main" val="366852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F05CB9-98C2-744F-B2F7-2016EF5D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154243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C) Qu’est-ce qu’un aéroport ? Le cas de l’aéroport de Lyon-Saint Exupéry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D48DE7A-8027-4A40-A917-7DF7675B6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1319135"/>
            <a:ext cx="5666282" cy="3187284"/>
          </a:xfr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78DF8AD1-BF41-6A4E-BBD3-5A1A433C7165}"/>
              </a:ext>
            </a:extLst>
          </p:cNvPr>
          <p:cNvSpPr txBox="1">
            <a:spLocks/>
          </p:cNvSpPr>
          <p:nvPr/>
        </p:nvSpPr>
        <p:spPr>
          <a:xfrm>
            <a:off x="457199" y="2298357"/>
            <a:ext cx="8433261" cy="4399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endParaRPr lang="fr-FR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13A4BA2-344B-F34F-A7A9-06FF32BE0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938" y="3267856"/>
            <a:ext cx="4792062" cy="35901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A098D4-0FF8-BC4F-A0ED-CF6242F90221}"/>
              </a:ext>
            </a:extLst>
          </p:cNvPr>
          <p:cNvSpPr txBox="1"/>
          <p:nvPr/>
        </p:nvSpPr>
        <p:spPr>
          <a:xfrm>
            <a:off x="0" y="4575752"/>
            <a:ext cx="3687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US" dirty="0"/>
              <a:t>Un photographie peut être proposée en évaluation sommative (étude de documents)</a:t>
            </a:r>
          </a:p>
        </p:txBody>
      </p:sp>
    </p:spTree>
    <p:extLst>
      <p:ext uri="{BB962C8B-B14F-4D97-AF65-F5344CB8AC3E}">
        <p14:creationId xmlns:p14="http://schemas.microsoft.com/office/powerpoint/2010/main" val="42298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DBA6A0-23CE-D649-919E-669D430E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616424" cy="37025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30287B-5BAC-2F43-B900-7CC694076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488" y="-1"/>
            <a:ext cx="2616425" cy="37025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7E85A3-7B86-004F-8ACB-356CFB03D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131" y="0"/>
            <a:ext cx="2695871" cy="38149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FA0B33-55BD-2347-A1B4-B918FD9E5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677" y="3155428"/>
            <a:ext cx="2616424" cy="370257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C2B475-0B27-694A-A80C-7B01E0EDB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6420" y="3155427"/>
            <a:ext cx="2616426" cy="37025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687FC7-3C56-7E47-B8A9-A60663ECB1DF}"/>
              </a:ext>
            </a:extLst>
          </p:cNvPr>
          <p:cNvSpPr txBox="1"/>
          <p:nvPr/>
        </p:nvSpPr>
        <p:spPr>
          <a:xfrm>
            <a:off x="430223" y="2801551"/>
            <a:ext cx="8600752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fr-US" sz="2400" b="1" dirty="0"/>
              <a:t>Les nouvelles mobilités (6 profils différents à étudier et présenter)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973204-FEC6-E24F-8A6D-B584ACA36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609" y="3155427"/>
            <a:ext cx="2701168" cy="38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426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04" y="97790"/>
            <a:ext cx="8375192" cy="1085478"/>
          </a:xfrm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900"/>
              </a:spcBef>
            </a:pPr>
            <a:r>
              <a:rPr lang="fr-FR" sz="2000" u="sng" dirty="0">
                <a:effectLst/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SEQUENCE 2</a:t>
            </a:r>
            <a:r>
              <a:rPr lang="fr-FR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fr-US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000"/>
              </a:lnSpc>
              <a:spcBef>
                <a:spcPts val="900"/>
              </a:spcBef>
              <a:buNone/>
            </a:pPr>
            <a:r>
              <a:rPr lang="fr-FR" sz="2000" b="1" dirty="0">
                <a:solidFill>
                  <a:srgbClr val="0432F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 déplacer sur de longues distances</a:t>
            </a:r>
            <a:r>
              <a:rPr lang="fr-FR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se déplacer sur de longs trajets (en 4 à 6 séances) </a:t>
            </a:r>
            <a:r>
              <a:rPr lang="fr-US" sz="2000" dirty="0">
                <a:effectLst/>
              </a:rPr>
              <a:t> </a:t>
            </a:r>
            <a:endParaRPr lang="fr-US" sz="2000" dirty="0"/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68E20495-3EF8-587C-8FB8-3F4E7A51FEB9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086285"/>
          <a:ext cx="8686800" cy="569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318">
                  <a:extLst>
                    <a:ext uri="{9D8B030D-6E8A-4147-A177-3AD203B41FA5}">
                      <a16:colId xmlns:a16="http://schemas.microsoft.com/office/drawing/2014/main" val="2948998182"/>
                    </a:ext>
                  </a:extLst>
                </a:gridCol>
                <a:gridCol w="4300082">
                  <a:extLst>
                    <a:ext uri="{9D8B030D-6E8A-4147-A177-3AD203B41FA5}">
                      <a16:colId xmlns:a16="http://schemas.microsoft.com/office/drawing/2014/main" val="3420677966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4226810902"/>
                    </a:ext>
                  </a:extLst>
                </a:gridCol>
              </a:tblGrid>
              <a:tr h="411899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N°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Séances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Sources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1533514438"/>
                  </a:ext>
                </a:extLst>
              </a:tr>
              <a:tr h="646212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Se déplacer par la route sur de longues distances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3848840783"/>
                  </a:ext>
                </a:extLst>
              </a:tr>
              <a:tr h="505301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Se déplacer par le train sur de longues distances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1189356073"/>
                  </a:ext>
                </a:extLst>
              </a:tr>
              <a:tr h="1188834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solidFill>
                            <a:srgbClr val="0432FF"/>
                          </a:solidFill>
                          <a:effectLst/>
                          <a:latin typeface="Cambria" panose="02040503050406030204" pitchFamily="18" charset="0"/>
                        </a:rPr>
                        <a:t>Qu’est-ce qu’un aéroport ? : le cas de l’aéroport Lyon-Saint-Exupéry</a:t>
                      </a:r>
                      <a:endParaRPr lang="fr-US" sz="1600" dirty="0">
                        <a:solidFill>
                          <a:srgbClr val="0432FF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2"/>
                        </a:rPr>
                        <a:t>https://www.google.fr/maps/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3"/>
                        </a:rPr>
                        <a:t>https://www.lyonaeroports.com/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lnSpc>
                          <a:spcPts val="1920"/>
                        </a:lnSpc>
                        <a:spcBef>
                          <a:spcPts val="300"/>
                        </a:spcBef>
                      </a:pP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4"/>
                        </a:rPr>
                        <a:t>https://fr.wikipedia.org/wiki/A%C3%A9roport_de_Lyon-Saint-Exup%C3%A9ry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408574690"/>
                  </a:ext>
                </a:extLst>
              </a:tr>
              <a:tr h="505301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 i="1">
                          <a:effectLst/>
                          <a:latin typeface="Cambria" panose="02040503050406030204" pitchFamily="18" charset="0"/>
                        </a:rPr>
                        <a:t>3’</a:t>
                      </a:r>
                      <a:endParaRPr lang="fr-US" sz="1600" i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Se déplacer par l’avion sur de longues distances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 (approche similaire à séances 1 et 2)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762040397"/>
                  </a:ext>
                </a:extLst>
              </a:tr>
              <a:tr h="845009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Les nouveaux modes de déplacements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i="1" dirty="0">
                          <a:effectLst/>
                          <a:latin typeface="Cambria" panose="02040503050406030204" pitchFamily="18" charset="0"/>
                        </a:rPr>
                        <a:t>Sujet ponctuel dans HATIER, CM, 2016, mais possibilité d’intégrer les nouveaux modes de déplacement  en séances 1 et 2.</a:t>
                      </a:r>
                      <a:endParaRPr lang="fr-US" sz="1600" i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279786535"/>
                  </a:ext>
                </a:extLst>
              </a:tr>
              <a:tr h="880526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Comment se rendre à Barcelone ? (TICE)</a:t>
                      </a:r>
                    </a:p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Hatier, </a:t>
                      </a:r>
                      <a:r>
                        <a:rPr lang="fr-US" sz="1600" u="sng" dirty="0">
                          <a:effectLst/>
                          <a:latin typeface="Cambria" panose="02040503050406030204" pitchFamily="18" charset="0"/>
                          <a:hlinkClick r:id="rId5"/>
                        </a:rPr>
                        <a:t>https://www.energie-environnement.ch/maison/transports-et-mobilite/mobility-impact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3501495379"/>
                  </a:ext>
                </a:extLst>
              </a:tr>
              <a:tr h="690843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100"/>
                        </a:spcBef>
                      </a:pPr>
                      <a:r>
                        <a:rPr lang="fr-US" sz="160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fr-US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Les déplacements sur de longues distances sans retour (prévu) : le cas des réfugiés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920"/>
                        </a:lnSpc>
                        <a:spcBef>
                          <a:spcPts val="600"/>
                        </a:spcBef>
                      </a:pPr>
                      <a:r>
                        <a:rPr lang="fr-US" sz="1600" dirty="0">
                          <a:effectLst/>
                          <a:latin typeface="Cambria" panose="02040503050406030204" pitchFamily="18" charset="0"/>
                        </a:rPr>
                        <a:t>HACHETTE, CM2, p. 115, en relation avec l’EMC</a:t>
                      </a:r>
                      <a:endParaRPr lang="fr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3152" marB="73152"/>
                </a:tc>
                <a:extLst>
                  <a:ext uri="{0D108BD9-81ED-4DB2-BD59-A6C34878D82A}">
                    <a16:rowId xmlns:a16="http://schemas.microsoft.com/office/drawing/2014/main" val="2046366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745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eDeplacerCitadHach2017CM2_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506"/>
            <a:ext cx="4575362" cy="6175244"/>
          </a:xfrm>
          <a:prstGeom prst="rect">
            <a:avLst/>
          </a:prstGeom>
        </p:spPr>
      </p:pic>
      <p:pic>
        <p:nvPicPr>
          <p:cNvPr id="3" name="Image 2" descr="SeDeplacerCitadHach2017CM2_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19" y="156556"/>
            <a:ext cx="4581481" cy="631875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0786E84-A5E9-284E-A5A6-C5A9EBBD8E10}"/>
              </a:ext>
            </a:extLst>
          </p:cNvPr>
          <p:cNvSpPr txBox="1"/>
          <p:nvPr/>
        </p:nvSpPr>
        <p:spPr>
          <a:xfrm>
            <a:off x="629587" y="6488668"/>
            <a:ext cx="651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Extrait Histoire-géographie, CM1, collection Citadelle, Nathan, 2016</a:t>
            </a:r>
          </a:p>
        </p:txBody>
      </p:sp>
    </p:spTree>
    <p:extLst>
      <p:ext uri="{BB962C8B-B14F-4D97-AF65-F5344CB8AC3E}">
        <p14:creationId xmlns:p14="http://schemas.microsoft.com/office/powerpoint/2010/main" val="839094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incipauxPolluantsAir2019ADEM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116"/>
            <a:ext cx="9144000" cy="535678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5DE76E4-808A-B24D-ADBA-CB66994E7BFC}"/>
              </a:ext>
            </a:extLst>
          </p:cNvPr>
          <p:cNvSpPr txBox="1"/>
          <p:nvPr/>
        </p:nvSpPr>
        <p:spPr>
          <a:xfrm>
            <a:off x="0" y="966784"/>
            <a:ext cx="294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Compléments documentaires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5ED20E-D191-271A-CCA9-58C89826B18B}"/>
              </a:ext>
            </a:extLst>
          </p:cNvPr>
          <p:cNvSpPr txBox="1"/>
          <p:nvPr/>
        </p:nvSpPr>
        <p:spPr>
          <a:xfrm>
            <a:off x="-44040" y="190500"/>
            <a:ext cx="9232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Un site de ré</a:t>
            </a:r>
            <a:r>
              <a:rPr lang="fr-US" i="1" dirty="0"/>
              <a:t>férence : </a:t>
            </a:r>
            <a:r>
              <a:rPr lang="fr-FR" i="1" dirty="0">
                <a:hlinkClick r:id="rId3"/>
              </a:rPr>
              <a:t>https://agirpourlatransition.ademe.fr/acteurs-education/enseigner-animer</a:t>
            </a:r>
            <a:endParaRPr lang="fr-FR" i="1" dirty="0"/>
          </a:p>
          <a:p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4154566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desDeplacementsVill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93" y="948273"/>
            <a:ext cx="4929972" cy="4978400"/>
          </a:xfrm>
          <a:prstGeom prst="rect">
            <a:avLst/>
          </a:prstGeom>
        </p:spPr>
      </p:pic>
      <p:pic>
        <p:nvPicPr>
          <p:cNvPr id="3" name="Image 2" descr="EffetsPollutionAirMinistèreSant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3"/>
            <a:ext cx="4395478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1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6DB497-CB30-7A43-BD3A-AAA81AF5E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7330"/>
          </a:xfrm>
        </p:spPr>
        <p:txBody>
          <a:bodyPr>
            <a:normAutofit/>
          </a:bodyPr>
          <a:lstStyle/>
          <a:p>
            <a:r>
              <a:rPr lang="fr-FR" dirty="0"/>
              <a:t>Plan du TD4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A31C01-F4A1-EA43-8B73-1CE98EDE4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7330"/>
            <a:ext cx="8229600" cy="598067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spcBef>
                <a:spcPts val="1368"/>
              </a:spcBef>
              <a:buAutoNum type="alphaUcParenR"/>
            </a:pPr>
            <a:r>
              <a:rPr lang="fr-FR" b="1" dirty="0">
                <a:solidFill>
                  <a:srgbClr val="0432FF"/>
                </a:solidFill>
              </a:rPr>
              <a:t>Le thème : se déplacer en France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fr-FR" dirty="0">
                <a:sym typeface="Wingdings" pitchFamily="2" charset="2"/>
              </a:rPr>
              <a:t>- Examen d’une enquête (1) du thème (2), de deux séquences possibles (3)</a:t>
            </a:r>
            <a:endParaRPr lang="fr-FR" dirty="0"/>
          </a:p>
          <a:p>
            <a:pPr marL="0" indent="0">
              <a:spcBef>
                <a:spcPts val="1368"/>
              </a:spcBef>
              <a:buNone/>
            </a:pPr>
            <a:r>
              <a:rPr lang="fr-FR" b="1" dirty="0">
                <a:solidFill>
                  <a:srgbClr val="0432FF"/>
                </a:solidFill>
              </a:rPr>
              <a:t>B) Les notions en jeu dans le thème  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fr-FR" dirty="0"/>
              <a:t>- cf. organigramme</a:t>
            </a:r>
            <a:endParaRPr lang="fr-FR" b="1" dirty="0">
              <a:solidFill>
                <a:srgbClr val="0432FF"/>
              </a:solidFill>
            </a:endParaRPr>
          </a:p>
          <a:p>
            <a:pPr marL="0" indent="0" algn="just">
              <a:spcBef>
                <a:spcPts val="1368"/>
              </a:spcBef>
              <a:buNone/>
            </a:pPr>
            <a:r>
              <a:rPr lang="fr-FR" b="1" dirty="0">
                <a:solidFill>
                  <a:srgbClr val="0432FF"/>
                </a:solidFill>
              </a:rPr>
              <a:t>C) Situation problème : </a:t>
            </a:r>
            <a:r>
              <a:rPr lang="fr-FR" i="1" dirty="0"/>
              <a:t>comment pouvons-nous nous rendre de l’INSPE jusqu’à la médiathèque Equinoxe (Châteauroux)/à la cathédrale (Bourges) ?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fr-FR" dirty="0">
                <a:sym typeface="Wingdings" pitchFamily="2" charset="2"/>
              </a:rPr>
              <a:t> RETOUR</a:t>
            </a: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432FF"/>
                </a:solidFill>
              </a:rPr>
              <a:t>D) Découvrir l’aéroport de Lyon-Saint-Exupéry</a:t>
            </a:r>
          </a:p>
          <a:p>
            <a:pPr marL="0" indent="0" algn="just">
              <a:buNone/>
            </a:pPr>
            <a:r>
              <a:rPr lang="fr-FR" dirty="0">
                <a:sym typeface="Wingdings" pitchFamily="2" charset="2"/>
              </a:rPr>
              <a:t> RETOUR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3415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887506"/>
          </a:xfrm>
        </p:spPr>
        <p:txBody>
          <a:bodyPr>
            <a:normAutofit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1035422"/>
            <a:ext cx="9036424" cy="3692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/>
              <a:t>MES DEPLACEMENTS HABITUELS (réguliers,  au moins une fois par semaine)</a:t>
            </a:r>
          </a:p>
          <a:p>
            <a:pPr marL="0" indent="0">
              <a:buNone/>
            </a:pPr>
            <a:r>
              <a:rPr lang="fr-FR" sz="2000" dirty="0"/>
              <a:t>1) les critères sont-ils pertinents ? En existe-t-il d’autres ? </a:t>
            </a:r>
          </a:p>
          <a:p>
            <a:pPr marL="0" indent="0">
              <a:buNone/>
            </a:pPr>
            <a:r>
              <a:rPr lang="fr-FR" sz="2000" dirty="0"/>
              <a:t>2) Quels sont ceux qui peuvent être demander à des élèves de CM ?</a:t>
            </a:r>
            <a:endParaRPr lang="fr-US" sz="2000" dirty="0"/>
          </a:p>
          <a:p>
            <a:pPr marL="0" indent="0">
              <a:buNone/>
            </a:pPr>
            <a:r>
              <a:rPr lang="fr-FR" sz="2000" dirty="0"/>
              <a:t>3) quel est l’intérêt d’une telle enquête avec des élèves ? A quel moment de la séquence ?</a:t>
            </a:r>
            <a:endParaRPr lang="fr-US" sz="2000" dirty="0"/>
          </a:p>
          <a:p>
            <a:pPr marL="0" indent="0">
              <a:buNone/>
            </a:pPr>
            <a:endParaRPr lang="fr-US" sz="2000" dirty="0"/>
          </a:p>
          <a:p>
            <a:pPr marL="0" indent="0">
              <a:buNone/>
            </a:pPr>
            <a:endParaRPr lang="fr-US" sz="20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B93E610-E6E2-EE40-972D-0CA15A60E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420962"/>
              </p:ext>
            </p:extLst>
          </p:nvPr>
        </p:nvGraphicFramePr>
        <p:xfrm>
          <a:off x="-1" y="2839729"/>
          <a:ext cx="9144001" cy="33308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8283">
                  <a:extLst>
                    <a:ext uri="{9D8B030D-6E8A-4147-A177-3AD203B41FA5}">
                      <a16:colId xmlns:a16="http://schemas.microsoft.com/office/drawing/2014/main" val="2725400329"/>
                    </a:ext>
                  </a:extLst>
                </a:gridCol>
                <a:gridCol w="1169737">
                  <a:extLst>
                    <a:ext uri="{9D8B030D-6E8A-4147-A177-3AD203B41FA5}">
                      <a16:colId xmlns:a16="http://schemas.microsoft.com/office/drawing/2014/main" val="4239289906"/>
                    </a:ext>
                  </a:extLst>
                </a:gridCol>
                <a:gridCol w="1075802">
                  <a:extLst>
                    <a:ext uri="{9D8B030D-6E8A-4147-A177-3AD203B41FA5}">
                      <a16:colId xmlns:a16="http://schemas.microsoft.com/office/drawing/2014/main" val="507415802"/>
                    </a:ext>
                  </a:extLst>
                </a:gridCol>
                <a:gridCol w="809866">
                  <a:extLst>
                    <a:ext uri="{9D8B030D-6E8A-4147-A177-3AD203B41FA5}">
                      <a16:colId xmlns:a16="http://schemas.microsoft.com/office/drawing/2014/main" val="2147622984"/>
                    </a:ext>
                  </a:extLst>
                </a:gridCol>
                <a:gridCol w="809232">
                  <a:extLst>
                    <a:ext uri="{9D8B030D-6E8A-4147-A177-3AD203B41FA5}">
                      <a16:colId xmlns:a16="http://schemas.microsoft.com/office/drawing/2014/main" val="698145444"/>
                    </a:ext>
                  </a:extLst>
                </a:gridCol>
                <a:gridCol w="990119">
                  <a:extLst>
                    <a:ext uri="{9D8B030D-6E8A-4147-A177-3AD203B41FA5}">
                      <a16:colId xmlns:a16="http://schemas.microsoft.com/office/drawing/2014/main" val="2916580097"/>
                    </a:ext>
                  </a:extLst>
                </a:gridCol>
                <a:gridCol w="899358">
                  <a:extLst>
                    <a:ext uri="{9D8B030D-6E8A-4147-A177-3AD203B41FA5}">
                      <a16:colId xmlns:a16="http://schemas.microsoft.com/office/drawing/2014/main" val="2569711578"/>
                    </a:ext>
                  </a:extLst>
                </a:gridCol>
                <a:gridCol w="1075802">
                  <a:extLst>
                    <a:ext uri="{9D8B030D-6E8A-4147-A177-3AD203B41FA5}">
                      <a16:colId xmlns:a16="http://schemas.microsoft.com/office/drawing/2014/main" val="1215220790"/>
                    </a:ext>
                  </a:extLst>
                </a:gridCol>
                <a:gridCol w="1075802">
                  <a:extLst>
                    <a:ext uri="{9D8B030D-6E8A-4147-A177-3AD203B41FA5}">
                      <a16:colId xmlns:a16="http://schemas.microsoft.com/office/drawing/2014/main" val="3917867297"/>
                    </a:ext>
                  </a:extLst>
                </a:gridCol>
              </a:tblGrid>
              <a:tr h="622330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Déplacement</a:t>
                      </a:r>
                      <a:endParaRPr lang="fr-US" sz="1100">
                        <a:effectLst/>
                      </a:endParaRPr>
                    </a:p>
                    <a:p>
                      <a:r>
                        <a:rPr lang="fr-FR" sz="1100">
                          <a:effectLst/>
                        </a:rPr>
                        <a:t>D’OU À OU ?</a:t>
                      </a:r>
                      <a:endParaRPr lang="fr-US" sz="1100">
                        <a:effectLst/>
                      </a:endParaRPr>
                    </a:p>
                    <a:p>
                      <a:r>
                        <a:rPr lang="fr-FR" sz="1100">
                          <a:effectLst/>
                        </a:rPr>
                        <a:t>Départ-Arrivée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Raison (motif) du déplacement</a:t>
                      </a:r>
                      <a:endParaRPr lang="fr-US" sz="1100" dirty="0">
                        <a:effectLst/>
                      </a:endParaRPr>
                    </a:p>
                    <a:p>
                      <a:r>
                        <a:rPr lang="fr-FR" sz="1100" dirty="0">
                          <a:effectLst/>
                        </a:rPr>
                        <a:t>POURQUOI ?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Moyen pour se déplacer</a:t>
                      </a:r>
                      <a:endParaRPr lang="fr-US" sz="1100" dirty="0">
                        <a:effectLst/>
                      </a:endParaRPr>
                    </a:p>
                    <a:p>
                      <a:r>
                        <a:rPr lang="fr-FR" sz="1100" dirty="0">
                          <a:effectLst/>
                        </a:rPr>
                        <a:t>COMMENT ?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ENERGIE utilisée</a:t>
                      </a:r>
                      <a:endParaRPr lang="fr-US" sz="1100">
                        <a:effectLst/>
                      </a:endParaRPr>
                    </a:p>
                    <a:p>
                      <a:r>
                        <a:rPr lang="fr-FR" sz="1100">
                          <a:effectLst/>
                        </a:rPr>
                        <a:t>(source d’)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Distance parcourue (A-R)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Durée du déplacement</a:t>
                      </a:r>
                      <a:endParaRPr lang="fr-US" sz="1100">
                        <a:effectLst/>
                      </a:endParaRPr>
                    </a:p>
                    <a:p>
                      <a:r>
                        <a:rPr lang="fr-FR" sz="1100">
                          <a:effectLst/>
                        </a:rPr>
                        <a:t>(A-R)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Fréquence par semaine</a:t>
                      </a:r>
                      <a:endParaRPr lang="fr-US" sz="1100">
                        <a:effectLst/>
                      </a:endParaRPr>
                    </a:p>
                    <a:p>
                      <a:r>
                        <a:rPr lang="fr-FR" sz="1100">
                          <a:effectLst/>
                        </a:rPr>
                        <a:t>COMBIEN ?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Avantages de ce moyen de déplacement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Inconvénients de ce moyen de déplacement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4255131608"/>
                  </a:ext>
                </a:extLst>
              </a:tr>
              <a:tr h="544959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2919673422"/>
                  </a:ext>
                </a:extLst>
              </a:tr>
              <a:tr h="540301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3469493073"/>
                  </a:ext>
                </a:extLst>
              </a:tr>
              <a:tr h="549617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1676989383"/>
                  </a:ext>
                </a:extLst>
              </a:tr>
              <a:tr h="532538"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3130940994"/>
                  </a:ext>
                </a:extLst>
              </a:tr>
              <a:tr h="541078"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>
                          <a:effectLst/>
                        </a:rPr>
                        <a:t> </a:t>
                      </a:r>
                      <a:endParaRPr lang="fr-US" sz="11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tc>
                  <a:txBody>
                    <a:bodyPr/>
                    <a:lstStyle/>
                    <a:p>
                      <a:r>
                        <a:rPr lang="fr-FR" sz="1100" dirty="0">
                          <a:effectLst/>
                        </a:rPr>
                        <a:t> </a:t>
                      </a:r>
                      <a:endParaRPr lang="fr-US" sz="11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1594" marR="61594" marT="0" marB="0"/>
                </a:tc>
                <a:extLst>
                  <a:ext uri="{0D108BD9-81ED-4DB2-BD59-A6C34878D82A}">
                    <a16:rowId xmlns:a16="http://schemas.microsoft.com/office/drawing/2014/main" val="132059764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18833899-BE04-A342-8BA9-F125B6BD7324}"/>
              </a:ext>
            </a:extLst>
          </p:cNvPr>
          <p:cNvSpPr txBox="1"/>
          <p:nvPr/>
        </p:nvSpPr>
        <p:spPr>
          <a:xfrm>
            <a:off x="4280460" y="6488668"/>
            <a:ext cx="471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</a:t>
            </a:r>
            <a:r>
              <a:rPr lang="fr-US" dirty="0"/>
              <a:t>otal kilométrique hebdomadaire possible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120483F-27AF-762B-67BC-ECE5F2A80B84}"/>
              </a:ext>
            </a:extLst>
          </p:cNvPr>
          <p:cNvCxnSpPr/>
          <p:nvPr/>
        </p:nvCxnSpPr>
        <p:spPr>
          <a:xfrm>
            <a:off x="4728411" y="5994667"/>
            <a:ext cx="0" cy="4940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60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281B5-A7F4-2A48-BB3D-9D0DCF025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0"/>
            <a:ext cx="8229600" cy="757646"/>
          </a:xfrm>
        </p:spPr>
        <p:txBody>
          <a:bodyPr>
            <a:normAutofit fontScale="90000"/>
          </a:bodyPr>
          <a:lstStyle/>
          <a:p>
            <a:r>
              <a:rPr lang="fr-US" b="1" dirty="0"/>
              <a:t>A) Le thème  : se déplacer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925-6C72-3641-88F0-C12B569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76" y="757646"/>
            <a:ext cx="9036424" cy="4655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rgbClr val="0432FF"/>
                </a:solidFill>
              </a:rPr>
              <a:t>L’OUTIL DE BASE : Programme de cycle 3 – CM2</a:t>
            </a:r>
            <a:endParaRPr lang="fr-US" sz="2800" dirty="0">
              <a:solidFill>
                <a:srgbClr val="0432FF"/>
              </a:solidFill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2F296D37-45EF-7442-8374-98B9CAB46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488425"/>
              </p:ext>
            </p:extLst>
          </p:nvPr>
        </p:nvGraphicFramePr>
        <p:xfrm>
          <a:off x="210637" y="1287774"/>
          <a:ext cx="8539843" cy="4303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54755">
                  <a:extLst>
                    <a:ext uri="{9D8B030D-6E8A-4147-A177-3AD203B41FA5}">
                      <a16:colId xmlns:a16="http://schemas.microsoft.com/office/drawing/2014/main" val="1434169599"/>
                    </a:ext>
                  </a:extLst>
                </a:gridCol>
                <a:gridCol w="5385088">
                  <a:extLst>
                    <a:ext uri="{9D8B030D-6E8A-4147-A177-3AD203B41FA5}">
                      <a16:colId xmlns:a16="http://schemas.microsoft.com/office/drawing/2014/main" val="2880962818"/>
                    </a:ext>
                  </a:extLst>
                </a:gridCol>
              </a:tblGrid>
              <a:tr h="33597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b="1" dirty="0" err="1">
                          <a:effectLst/>
                        </a:rPr>
                        <a:t>Classe</a:t>
                      </a:r>
                      <a:r>
                        <a:rPr lang="en-GB" sz="1800" b="1" dirty="0">
                          <a:effectLst/>
                        </a:rPr>
                        <a:t> de CM2</a:t>
                      </a:r>
                      <a:endParaRPr lang="fr-US" sz="18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tc hMerge="1">
                  <a:txBody>
                    <a:bodyPr/>
                    <a:lstStyle/>
                    <a:p>
                      <a:endParaRPr lang="fr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923197"/>
                  </a:ext>
                </a:extLst>
              </a:tr>
              <a:tr h="335975">
                <a:tc>
                  <a:txBody>
                    <a:bodyPr/>
                    <a:lstStyle/>
                    <a:p>
                      <a:r>
                        <a:rPr lang="en-GB" sz="1800" dirty="0" err="1">
                          <a:effectLst/>
                        </a:rPr>
                        <a:t>Repères</a:t>
                      </a:r>
                      <a:r>
                        <a:rPr lang="en-GB" sz="1800" dirty="0">
                          <a:effectLst/>
                        </a:rPr>
                        <a:t> de </a:t>
                      </a:r>
                      <a:r>
                        <a:rPr lang="en-GB" sz="1800" dirty="0" err="1">
                          <a:effectLst/>
                        </a:rPr>
                        <a:t>programmation</a:t>
                      </a:r>
                      <a:endParaRPr lang="fr-US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Démarches et </a:t>
                      </a:r>
                      <a:r>
                        <a:rPr lang="en-GB" sz="1800" dirty="0" err="1">
                          <a:effectLst/>
                        </a:rPr>
                        <a:t>contenus</a:t>
                      </a:r>
                      <a:r>
                        <a:rPr lang="en-GB" sz="1800" dirty="0">
                          <a:effectLst/>
                        </a:rPr>
                        <a:t> </a:t>
                      </a:r>
                      <a:r>
                        <a:rPr lang="en-GB" sz="1800" dirty="0" err="1">
                          <a:effectLst/>
                        </a:rPr>
                        <a:t>d’enseignement</a:t>
                      </a:r>
                      <a:endParaRPr lang="fr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1869506351"/>
                  </a:ext>
                </a:extLst>
              </a:tr>
              <a:tr h="3631178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 </a:t>
                      </a:r>
                      <a:endParaRPr lang="fr-US" sz="1800" dirty="0">
                        <a:effectLst/>
                      </a:endParaRPr>
                    </a:p>
                    <a:p>
                      <a:pPr algn="ctr"/>
                      <a:r>
                        <a:rPr lang="en-GB" sz="1800" dirty="0" err="1">
                          <a:effectLst/>
                        </a:rPr>
                        <a:t>Thème</a:t>
                      </a:r>
                      <a:r>
                        <a:rPr lang="en-GB" sz="1800" dirty="0">
                          <a:effectLst/>
                        </a:rPr>
                        <a:t> 1</a:t>
                      </a:r>
                      <a:endParaRPr lang="fr-US" sz="1800" dirty="0">
                        <a:effectLst/>
                      </a:endParaRPr>
                    </a:p>
                    <a:p>
                      <a:pPr algn="ctr"/>
                      <a:r>
                        <a:rPr lang="en-GB" sz="1800" b="1" dirty="0">
                          <a:effectLst/>
                          <a:highlight>
                            <a:srgbClr val="FFFF00"/>
                          </a:highlight>
                        </a:rPr>
                        <a:t>Se </a:t>
                      </a:r>
                      <a:r>
                        <a:rPr lang="en-GB" sz="1800" b="1" dirty="0" err="1">
                          <a:effectLst/>
                          <a:highlight>
                            <a:srgbClr val="FFFF00"/>
                          </a:highlight>
                        </a:rPr>
                        <a:t>déplacer</a:t>
                      </a:r>
                      <a:endParaRPr lang="en-GB" sz="1800" b="1" dirty="0"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fr-US" sz="18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Se déplacer au quotidien</a:t>
                      </a:r>
                      <a:r>
                        <a:rPr lang="fr-FR" sz="1800" b="1" dirty="0">
                          <a:effectLst/>
                        </a:rPr>
                        <a:t> </a:t>
                      </a:r>
                      <a:r>
                        <a:rPr lang="fr-FR" sz="1800" dirty="0">
                          <a:effectLst/>
                        </a:rPr>
                        <a:t>en France.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dirty="0">
                          <a:effectLst/>
                        </a:rPr>
                        <a:t>Se déplacer au quotidien dans un autre lieu du monde.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1998345" algn="l"/>
                        </a:tabLst>
                      </a:pPr>
                      <a:r>
                        <a:rPr lang="fr-US" sz="1800" dirty="0">
                          <a:effectLst/>
                        </a:rPr>
                        <a:t>•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Se déplacer </a:t>
                      </a:r>
                      <a:r>
                        <a:rPr lang="fr-FR" sz="1800" dirty="0">
                          <a:effectLst/>
                        </a:rPr>
                        <a:t>de ville en ville,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en France, en Europe et dans le monde</a:t>
                      </a:r>
                      <a:r>
                        <a:rPr lang="fr-FR" sz="1800" dirty="0">
                          <a:solidFill>
                            <a:srgbClr val="0432FF"/>
                          </a:solidFill>
                          <a:effectLst/>
                        </a:rPr>
                        <a:t>.</a:t>
                      </a:r>
                      <a:endParaRPr lang="fr-US" sz="1800" dirty="0">
                        <a:solidFill>
                          <a:srgbClr val="0432FF"/>
                        </a:solidFill>
                        <a:effectLst/>
                      </a:endParaRPr>
                    </a:p>
                  </a:txBody>
                  <a:tcPr marL="3810" marR="3492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fr-US" sz="18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Les thèmes traités en CM1 ont introduit l’importance des déplacements. En s’appuyant sur les exemples de mobilité déjà abordés et en proposant de nouvelles situations, on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étudie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les modes et réseaux de transport utilisés par les habitants dans leur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quotidien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 ou dans des </a:t>
                      </a:r>
                      <a:r>
                        <a:rPr lang="fr-FR" sz="1800" b="1" dirty="0">
                          <a:solidFill>
                            <a:srgbClr val="0432FF"/>
                          </a:solidFill>
                          <a:effectLst/>
                        </a:rPr>
                        <a:t>déplacements plus lointains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. L’élève découvre aussi les </a:t>
                      </a:r>
                      <a:r>
                        <a:rPr lang="fr-FR" sz="1800" b="1" dirty="0">
                          <a:solidFill>
                            <a:schemeClr val="tx1"/>
                          </a:solidFill>
                          <a:effectLst/>
                        </a:rPr>
                        <a:t>aménagements liés aux infrastructures</a:t>
                      </a:r>
                      <a:r>
                        <a:rPr lang="fr-FR" sz="1800" dirty="0">
                          <a:solidFill>
                            <a:schemeClr val="tx1"/>
                          </a:solidFill>
                          <a:effectLst/>
                        </a:rPr>
                        <a:t> de communication.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800" dirty="0">
                          <a:effectLst/>
                        </a:rPr>
                        <a:t>On étudie </a:t>
                      </a:r>
                      <a:r>
                        <a:rPr lang="fr-FR" sz="1800" b="1" dirty="0">
                          <a:effectLst/>
                        </a:rPr>
                        <a:t>différents types de mobilités </a:t>
                      </a:r>
                      <a:r>
                        <a:rPr lang="fr-FR" sz="1800" dirty="0">
                          <a:effectLst/>
                        </a:rPr>
                        <a:t>et on dégage des </a:t>
                      </a:r>
                      <a:r>
                        <a:rPr lang="fr-FR" sz="1800" b="1" dirty="0">
                          <a:effectLst/>
                        </a:rPr>
                        <a:t>enjeux de </a:t>
                      </a:r>
                      <a:r>
                        <a:rPr lang="fr-FR" sz="1800" b="1" dirty="0">
                          <a:solidFill>
                            <a:srgbClr val="00B050"/>
                          </a:solidFill>
                          <a:effectLst/>
                        </a:rPr>
                        <a:t>nouvelles formes de mobilités</a:t>
                      </a:r>
                      <a:r>
                        <a:rPr lang="fr-FR" sz="1800" dirty="0">
                          <a:effectLst/>
                        </a:rPr>
                        <a:t>. </a:t>
                      </a:r>
                      <a:endParaRPr lang="fr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 panose="02040503050203030202" pitchFamily="18" charset="0"/>
                      </a:endParaRPr>
                    </a:p>
                  </a:txBody>
                  <a:tcPr marL="3810" marR="34925" marT="0" marB="0"/>
                </a:tc>
                <a:extLst>
                  <a:ext uri="{0D108BD9-81ED-4DB2-BD59-A6C34878D82A}">
                    <a16:rowId xmlns:a16="http://schemas.microsoft.com/office/drawing/2014/main" val="3083433285"/>
                  </a:ext>
                </a:extLst>
              </a:tr>
            </a:tbl>
          </a:graphicData>
        </a:graphic>
      </p:graphicFrame>
      <p:sp>
        <p:nvSpPr>
          <p:cNvPr id="4" name="Espace réservé du contenu 8">
            <a:extLst>
              <a:ext uri="{FF2B5EF4-FFF2-40B4-BE49-F238E27FC236}">
                <a16:creationId xmlns:a16="http://schemas.microsoft.com/office/drawing/2014/main" id="{B06B2E20-D2CB-956C-8090-F2EAC2F58A16}"/>
              </a:ext>
            </a:extLst>
          </p:cNvPr>
          <p:cNvSpPr txBox="1">
            <a:spLocks/>
          </p:cNvSpPr>
          <p:nvPr/>
        </p:nvSpPr>
        <p:spPr>
          <a:xfrm>
            <a:off x="457199" y="5708468"/>
            <a:ext cx="8229599" cy="1149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1400"/>
              </a:lnSpc>
              <a:spcBef>
                <a:spcPts val="600"/>
              </a:spcBef>
              <a:buNone/>
            </a:pP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fr-FR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Prendre en compte </a:t>
            </a:r>
            <a:r>
              <a:rPr lang="fr-FR" sz="1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deux échelles 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fr-US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1400"/>
              </a:lnSpc>
              <a:spcBef>
                <a:spcPts val="600"/>
              </a:spcBef>
              <a:buFont typeface="Arial"/>
              <a:buNone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le déplacement des individus </a:t>
            </a:r>
            <a:r>
              <a:rPr lang="fr-FR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au quotidien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(France, autre lieu du monde)</a:t>
            </a:r>
            <a:endParaRPr lang="fr-US" sz="18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Font typeface="Arial"/>
              <a:buNone/>
            </a:pP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les déplacements </a:t>
            </a:r>
            <a:r>
              <a:rPr lang="fr-FR" sz="1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hors-quotidien</a:t>
            </a:r>
            <a:r>
              <a:rPr lang="fr-FR" sz="1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(incluant les migrations) mobilisant différentes échelles (France, Europe, monde) </a:t>
            </a:r>
            <a:endParaRPr lang="fr-US" dirty="0"/>
          </a:p>
        </p:txBody>
      </p:sp>
    </p:spTree>
    <p:extLst>
      <p:ext uri="{BB962C8B-B14F-4D97-AF65-F5344CB8AC3E}">
        <p14:creationId xmlns:p14="http://schemas.microsoft.com/office/powerpoint/2010/main" val="256722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F93826C-4629-A94E-9B58-31E406270152}"/>
              </a:ext>
            </a:extLst>
          </p:cNvPr>
          <p:cNvSpPr txBox="1"/>
          <p:nvPr/>
        </p:nvSpPr>
        <p:spPr>
          <a:xfrm>
            <a:off x="743162" y="26129"/>
            <a:ext cx="7919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Quels contenus concernés ? Quel </a:t>
            </a:r>
            <a:r>
              <a:rPr lang="fr-FR" dirty="0">
                <a:highlight>
                  <a:srgbClr val="00FFFF"/>
                </a:highlight>
              </a:rPr>
              <a:t>champ lexical mobilisé ? </a:t>
            </a:r>
            <a:r>
              <a:rPr lang="fr-FR" dirty="0"/>
              <a:t>Quels enjeux soulevés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2F1A4C-FB9A-4549-9AE9-BD60BFF51AA3}"/>
              </a:ext>
            </a:extLst>
          </p:cNvPr>
          <p:cNvSpPr txBox="1"/>
          <p:nvPr/>
        </p:nvSpPr>
        <p:spPr>
          <a:xfrm>
            <a:off x="4018582" y="3298342"/>
            <a:ext cx="1438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SE DEPLACER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AD7D9A3-57AB-AC4F-B773-EF77A717D91B}"/>
              </a:ext>
            </a:extLst>
          </p:cNvPr>
          <p:cNvCxnSpPr>
            <a:cxnSpLocks/>
          </p:cNvCxnSpPr>
          <p:nvPr/>
        </p:nvCxnSpPr>
        <p:spPr>
          <a:xfrm flipV="1">
            <a:off x="5449736" y="2986743"/>
            <a:ext cx="253646" cy="3013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23FA0F0-D470-494D-B7A6-FB756F96D3B0}"/>
              </a:ext>
            </a:extLst>
          </p:cNvPr>
          <p:cNvSpPr txBox="1"/>
          <p:nvPr/>
        </p:nvSpPr>
        <p:spPr>
          <a:xfrm>
            <a:off x="4351130" y="2448060"/>
            <a:ext cx="663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C’est 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F3E0CDC-5466-8B4C-96B0-0F3807084720}"/>
              </a:ext>
            </a:extLst>
          </p:cNvPr>
          <p:cNvSpPr/>
          <p:nvPr/>
        </p:nvSpPr>
        <p:spPr>
          <a:xfrm>
            <a:off x="4304018" y="2335230"/>
            <a:ext cx="692210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EFB484-3374-EC4D-932D-7D641AE57077}"/>
              </a:ext>
            </a:extLst>
          </p:cNvPr>
          <p:cNvCxnSpPr>
            <a:cxnSpLocks/>
          </p:cNvCxnSpPr>
          <p:nvPr/>
        </p:nvCxnSpPr>
        <p:spPr>
          <a:xfrm>
            <a:off x="5476099" y="3482366"/>
            <a:ext cx="218473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17E2980-9366-544C-A934-25E11123EE2F}"/>
              </a:ext>
            </a:extLst>
          </p:cNvPr>
          <p:cNvSpPr txBox="1"/>
          <p:nvPr/>
        </p:nvSpPr>
        <p:spPr>
          <a:xfrm>
            <a:off x="5786382" y="3328340"/>
            <a:ext cx="807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Quand ?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5BF1493-B1D5-FE4C-BBAE-3DD2293894E0}"/>
              </a:ext>
            </a:extLst>
          </p:cNvPr>
          <p:cNvSpPr/>
          <p:nvPr/>
        </p:nvSpPr>
        <p:spPr>
          <a:xfrm>
            <a:off x="5740730" y="3215510"/>
            <a:ext cx="858674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F0EC798-C743-E544-A924-45A9D7888A45}"/>
              </a:ext>
            </a:extLst>
          </p:cNvPr>
          <p:cNvCxnSpPr>
            <a:cxnSpLocks/>
          </p:cNvCxnSpPr>
          <p:nvPr/>
        </p:nvCxnSpPr>
        <p:spPr>
          <a:xfrm flipH="1">
            <a:off x="3773109" y="3483009"/>
            <a:ext cx="245889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579C0D54-361A-6944-8EC9-4036531311CE}"/>
              </a:ext>
            </a:extLst>
          </p:cNvPr>
          <p:cNvSpPr txBox="1"/>
          <p:nvPr/>
        </p:nvSpPr>
        <p:spPr>
          <a:xfrm>
            <a:off x="5957738" y="4039439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Où ?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2AC87F4-A153-0944-835D-AE0051F0B9AD}"/>
              </a:ext>
            </a:extLst>
          </p:cNvPr>
          <p:cNvSpPr/>
          <p:nvPr/>
        </p:nvSpPr>
        <p:spPr>
          <a:xfrm>
            <a:off x="5863734" y="3926609"/>
            <a:ext cx="692210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9CF8933-ED2F-604D-840C-686887B9C0EA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447370" y="3667674"/>
            <a:ext cx="517736" cy="3355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8F91D44-505C-864E-874A-5B18F14C20D6}"/>
              </a:ext>
            </a:extLst>
          </p:cNvPr>
          <p:cNvCxnSpPr>
            <a:cxnSpLocks/>
          </p:cNvCxnSpPr>
          <p:nvPr/>
        </p:nvCxnSpPr>
        <p:spPr>
          <a:xfrm>
            <a:off x="4739968" y="3679406"/>
            <a:ext cx="0" cy="4371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173D24F-AC3D-3B44-B45F-9AE48E7461B7}"/>
              </a:ext>
            </a:extLst>
          </p:cNvPr>
          <p:cNvSpPr txBox="1"/>
          <p:nvPr/>
        </p:nvSpPr>
        <p:spPr>
          <a:xfrm>
            <a:off x="5490719" y="2596808"/>
            <a:ext cx="972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Pourquoi ?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67086F4-3566-AD44-98FD-4A2D8B774630}"/>
              </a:ext>
            </a:extLst>
          </p:cNvPr>
          <p:cNvSpPr/>
          <p:nvPr/>
        </p:nvSpPr>
        <p:spPr>
          <a:xfrm>
            <a:off x="5383463" y="2483978"/>
            <a:ext cx="1113578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E64495F-1ED6-7442-B9A3-CBD69D5B33F1}"/>
              </a:ext>
            </a:extLst>
          </p:cNvPr>
          <p:cNvSpPr txBox="1"/>
          <p:nvPr/>
        </p:nvSpPr>
        <p:spPr>
          <a:xfrm>
            <a:off x="556648" y="952818"/>
            <a:ext cx="10347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80"/>
              </a:lnSpc>
            </a:pPr>
            <a:r>
              <a:rPr lang="fr-FR" sz="1400" dirty="0"/>
              <a:t>(carrefours)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39D562A-AC2D-F149-ADC2-F2B57661F860}"/>
              </a:ext>
            </a:extLst>
          </p:cNvPr>
          <p:cNvSpPr txBox="1"/>
          <p:nvPr/>
        </p:nvSpPr>
        <p:spPr>
          <a:xfrm>
            <a:off x="109851" y="3291801"/>
            <a:ext cx="117589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>
                <a:highlight>
                  <a:srgbClr val="00FFFF"/>
                </a:highlight>
              </a:rPr>
              <a:t>TRANSPORTS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8DE18F1-2AAE-B84E-BCFE-56D607C089F7}"/>
              </a:ext>
            </a:extLst>
          </p:cNvPr>
          <p:cNvSpPr txBox="1"/>
          <p:nvPr/>
        </p:nvSpPr>
        <p:spPr>
          <a:xfrm>
            <a:off x="99885" y="3599231"/>
            <a:ext cx="135377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/>
              <a:t>COMMUNICATIONS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A8D7A61-6D84-C84F-975C-7AC56E08CCA7}"/>
              </a:ext>
            </a:extLst>
          </p:cNvPr>
          <p:cNvCxnSpPr>
            <a:cxnSpLocks/>
            <a:stCxn id="78" idx="1"/>
            <a:endCxn id="163" idx="0"/>
          </p:cNvCxnSpPr>
          <p:nvPr/>
        </p:nvCxnSpPr>
        <p:spPr>
          <a:xfrm flipH="1">
            <a:off x="1252700" y="5151548"/>
            <a:ext cx="851875" cy="6405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2978320C-025A-CA46-A871-EF4128AED81A}"/>
              </a:ext>
            </a:extLst>
          </p:cNvPr>
          <p:cNvCxnSpPr>
            <a:cxnSpLocks/>
            <a:stCxn id="120" idx="0"/>
            <a:endCxn id="39" idx="2"/>
          </p:cNvCxnSpPr>
          <p:nvPr/>
        </p:nvCxnSpPr>
        <p:spPr>
          <a:xfrm flipH="1" flipV="1">
            <a:off x="1074033" y="1237511"/>
            <a:ext cx="911878" cy="6047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49F33587-5F5F-054B-83AF-7F73F0FAD2B1}"/>
              </a:ext>
            </a:extLst>
          </p:cNvPr>
          <p:cNvSpPr txBox="1"/>
          <p:nvPr/>
        </p:nvSpPr>
        <p:spPr>
          <a:xfrm>
            <a:off x="432161" y="611697"/>
            <a:ext cx="135473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POLES, NOEUDS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34D6A12D-F6D3-DA40-8BFB-124EE454A1CA}"/>
              </a:ext>
            </a:extLst>
          </p:cNvPr>
          <p:cNvSpPr txBox="1"/>
          <p:nvPr/>
        </p:nvSpPr>
        <p:spPr>
          <a:xfrm>
            <a:off x="2104575" y="4997659"/>
            <a:ext cx="85350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ACTEURS</a:t>
            </a: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0A3563EB-A18B-4E48-9AAB-ACB0A023C524}"/>
              </a:ext>
            </a:extLst>
          </p:cNvPr>
          <p:cNvCxnSpPr>
            <a:cxnSpLocks/>
          </p:cNvCxnSpPr>
          <p:nvPr/>
        </p:nvCxnSpPr>
        <p:spPr>
          <a:xfrm flipH="1">
            <a:off x="2938646" y="5163418"/>
            <a:ext cx="2200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E8F26280-CCF8-DF4E-A958-23EA160363F8}"/>
              </a:ext>
            </a:extLst>
          </p:cNvPr>
          <p:cNvCxnSpPr>
            <a:cxnSpLocks/>
          </p:cNvCxnSpPr>
          <p:nvPr/>
        </p:nvCxnSpPr>
        <p:spPr>
          <a:xfrm flipV="1">
            <a:off x="6552400" y="3155352"/>
            <a:ext cx="410111" cy="2500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29A23FCA-18CA-E44A-A629-6D9E05F1B707}"/>
              </a:ext>
            </a:extLst>
          </p:cNvPr>
          <p:cNvSpPr txBox="1"/>
          <p:nvPr/>
        </p:nvSpPr>
        <p:spPr>
          <a:xfrm>
            <a:off x="6896491" y="2589642"/>
            <a:ext cx="122501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TEMPORALITE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6CFB6242-3F3E-C148-AB04-7262508E65F9}"/>
              </a:ext>
            </a:extLst>
          </p:cNvPr>
          <p:cNvSpPr txBox="1"/>
          <p:nvPr/>
        </p:nvSpPr>
        <p:spPr>
          <a:xfrm>
            <a:off x="6728771" y="4957752"/>
            <a:ext cx="159902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METROPOLISATION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F6769EE7-1216-B741-8F3E-09DC5D41229D}"/>
              </a:ext>
            </a:extLst>
          </p:cNvPr>
          <p:cNvSpPr txBox="1"/>
          <p:nvPr/>
        </p:nvSpPr>
        <p:spPr>
          <a:xfrm>
            <a:off x="6923137" y="2866441"/>
            <a:ext cx="75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DUREE</a:t>
            </a:r>
          </a:p>
          <a:p>
            <a:r>
              <a:rPr lang="fr-FR" sz="1400" dirty="0"/>
              <a:t>VITESSE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8DAF3FC0-5F68-0848-A97D-28BB2B1675C2}"/>
              </a:ext>
            </a:extLst>
          </p:cNvPr>
          <p:cNvSpPr txBox="1"/>
          <p:nvPr/>
        </p:nvSpPr>
        <p:spPr>
          <a:xfrm>
            <a:off x="8044486" y="3530513"/>
            <a:ext cx="10791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/>
              <a:t>local</a:t>
            </a:r>
          </a:p>
          <a:p>
            <a:r>
              <a:rPr lang="fr-FR" sz="1300" dirty="0"/>
              <a:t>régional</a:t>
            </a:r>
          </a:p>
          <a:p>
            <a:r>
              <a:rPr lang="fr-FR" sz="1300" dirty="0"/>
              <a:t>national</a:t>
            </a:r>
          </a:p>
          <a:p>
            <a:r>
              <a:rPr lang="fr-FR" sz="1300" dirty="0"/>
              <a:t>international</a:t>
            </a:r>
          </a:p>
          <a:p>
            <a:r>
              <a:rPr lang="fr-FR" sz="1200" dirty="0"/>
              <a:t>(Europe/monde)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9C29CAA7-64CE-524D-B843-5EE431DF2256}"/>
              </a:ext>
            </a:extLst>
          </p:cNvPr>
          <p:cNvCxnSpPr>
            <a:cxnSpLocks/>
          </p:cNvCxnSpPr>
          <p:nvPr/>
        </p:nvCxnSpPr>
        <p:spPr>
          <a:xfrm flipV="1">
            <a:off x="7528284" y="2154910"/>
            <a:ext cx="593222" cy="1990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4CD4ECB7-1B08-3042-A948-58239BF439A5}"/>
              </a:ext>
            </a:extLst>
          </p:cNvPr>
          <p:cNvCxnSpPr>
            <a:cxnSpLocks/>
          </p:cNvCxnSpPr>
          <p:nvPr/>
        </p:nvCxnSpPr>
        <p:spPr>
          <a:xfrm flipV="1">
            <a:off x="7728358" y="4161219"/>
            <a:ext cx="363785" cy="101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AEADC358-5B06-2549-87FF-DAED48CF097A}"/>
              </a:ext>
            </a:extLst>
          </p:cNvPr>
          <p:cNvCxnSpPr>
            <a:cxnSpLocks/>
          </p:cNvCxnSpPr>
          <p:nvPr/>
        </p:nvCxnSpPr>
        <p:spPr>
          <a:xfrm flipV="1">
            <a:off x="6170067" y="2106860"/>
            <a:ext cx="332571" cy="4077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EEFF6D74-0EAE-3646-9EA9-31E3BAD0C929}"/>
              </a:ext>
            </a:extLst>
          </p:cNvPr>
          <p:cNvCxnSpPr>
            <a:cxnSpLocks/>
          </p:cNvCxnSpPr>
          <p:nvPr/>
        </p:nvCxnSpPr>
        <p:spPr>
          <a:xfrm flipV="1">
            <a:off x="6626348" y="1265511"/>
            <a:ext cx="386671" cy="5523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BC85CA04-1A9D-5E44-A911-AE8DC740DFD1}"/>
              </a:ext>
            </a:extLst>
          </p:cNvPr>
          <p:cNvCxnSpPr>
            <a:cxnSpLocks/>
          </p:cNvCxnSpPr>
          <p:nvPr/>
        </p:nvCxnSpPr>
        <p:spPr>
          <a:xfrm>
            <a:off x="593607" y="3876462"/>
            <a:ext cx="1172" cy="3894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ZoneTexte 128">
            <a:extLst>
              <a:ext uri="{FF2B5EF4-FFF2-40B4-BE49-F238E27FC236}">
                <a16:creationId xmlns:a16="http://schemas.microsoft.com/office/drawing/2014/main" id="{F4DE087B-37C6-5841-88C1-E60BB91736B9}"/>
              </a:ext>
            </a:extLst>
          </p:cNvPr>
          <p:cNvSpPr txBox="1"/>
          <p:nvPr/>
        </p:nvSpPr>
        <p:spPr>
          <a:xfrm>
            <a:off x="3176279" y="5997797"/>
            <a:ext cx="1174104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>
                <a:highlight>
                  <a:srgbClr val="00FFFF"/>
                </a:highlight>
              </a:rPr>
              <a:t>MIGRATIONS</a:t>
            </a:r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31D1AB14-C16C-F349-80D7-BB8CB73D3A00}"/>
              </a:ext>
            </a:extLst>
          </p:cNvPr>
          <p:cNvCxnSpPr>
            <a:cxnSpLocks/>
          </p:cNvCxnSpPr>
          <p:nvPr/>
        </p:nvCxnSpPr>
        <p:spPr>
          <a:xfrm>
            <a:off x="4732012" y="4664334"/>
            <a:ext cx="0" cy="423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C586C3FA-AC5F-7147-A27B-002195823B5D}"/>
              </a:ext>
            </a:extLst>
          </p:cNvPr>
          <p:cNvCxnSpPr>
            <a:cxnSpLocks/>
          </p:cNvCxnSpPr>
          <p:nvPr/>
        </p:nvCxnSpPr>
        <p:spPr>
          <a:xfrm flipH="1">
            <a:off x="3884127" y="4560972"/>
            <a:ext cx="457213" cy="1840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ZoneTexte 134">
            <a:extLst>
              <a:ext uri="{FF2B5EF4-FFF2-40B4-BE49-F238E27FC236}">
                <a16:creationId xmlns:a16="http://schemas.microsoft.com/office/drawing/2014/main" id="{E553271C-FAF3-4946-949D-DDEC0F2831FF}"/>
              </a:ext>
            </a:extLst>
          </p:cNvPr>
          <p:cNvSpPr txBox="1"/>
          <p:nvPr/>
        </p:nvSpPr>
        <p:spPr>
          <a:xfrm>
            <a:off x="4817470" y="634377"/>
            <a:ext cx="132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(déplacements)</a:t>
            </a: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16BFCD14-FC82-C347-9890-7D065E8F246D}"/>
              </a:ext>
            </a:extLst>
          </p:cNvPr>
          <p:cNvCxnSpPr>
            <a:cxnSpLocks/>
          </p:cNvCxnSpPr>
          <p:nvPr/>
        </p:nvCxnSpPr>
        <p:spPr>
          <a:xfrm flipV="1">
            <a:off x="7508998" y="1902434"/>
            <a:ext cx="206426" cy="4534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E1C2DE96-87A5-C343-9842-9B2A1F16C9DB}"/>
              </a:ext>
            </a:extLst>
          </p:cNvPr>
          <p:cNvCxnSpPr>
            <a:cxnSpLocks/>
            <a:endCxn id="94" idx="0"/>
          </p:cNvCxnSpPr>
          <p:nvPr/>
        </p:nvCxnSpPr>
        <p:spPr>
          <a:xfrm flipH="1">
            <a:off x="7528285" y="4525426"/>
            <a:ext cx="563858" cy="4323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ZoneTexte 142">
            <a:extLst>
              <a:ext uri="{FF2B5EF4-FFF2-40B4-BE49-F238E27FC236}">
                <a16:creationId xmlns:a16="http://schemas.microsoft.com/office/drawing/2014/main" id="{73E65E74-0316-5F4A-B0BE-12BC70553EB8}"/>
              </a:ext>
            </a:extLst>
          </p:cNvPr>
          <p:cNvSpPr txBox="1"/>
          <p:nvPr/>
        </p:nvSpPr>
        <p:spPr>
          <a:xfrm>
            <a:off x="3258369" y="6245943"/>
            <a:ext cx="1008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(frontières)</a:t>
            </a: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A11B222A-859A-B549-8F51-0245AB2B39AC}"/>
              </a:ext>
            </a:extLst>
          </p:cNvPr>
          <p:cNvSpPr txBox="1"/>
          <p:nvPr/>
        </p:nvSpPr>
        <p:spPr>
          <a:xfrm>
            <a:off x="3249263" y="4672909"/>
            <a:ext cx="943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personnes</a:t>
            </a: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C4E6A2FB-EAC0-DC40-8119-C608DFB6B28D}"/>
              </a:ext>
            </a:extLst>
          </p:cNvPr>
          <p:cNvSpPr txBox="1"/>
          <p:nvPr/>
        </p:nvSpPr>
        <p:spPr>
          <a:xfrm>
            <a:off x="5336567" y="4826884"/>
            <a:ext cx="850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invisibles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191B1AA5-965F-0146-8031-278CC970DA98}"/>
              </a:ext>
            </a:extLst>
          </p:cNvPr>
          <p:cNvCxnSpPr>
            <a:cxnSpLocks/>
            <a:stCxn id="195" idx="1"/>
          </p:cNvCxnSpPr>
          <p:nvPr/>
        </p:nvCxnSpPr>
        <p:spPr>
          <a:xfrm flipH="1">
            <a:off x="4336727" y="6246097"/>
            <a:ext cx="3204926" cy="18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ZoneTexte 172">
            <a:extLst>
              <a:ext uri="{FF2B5EF4-FFF2-40B4-BE49-F238E27FC236}">
                <a16:creationId xmlns:a16="http://schemas.microsoft.com/office/drawing/2014/main" id="{373A5A11-F1FA-DE44-B12A-2A633EBE9841}"/>
              </a:ext>
            </a:extLst>
          </p:cNvPr>
          <p:cNvSpPr txBox="1"/>
          <p:nvPr/>
        </p:nvSpPr>
        <p:spPr>
          <a:xfrm>
            <a:off x="6735469" y="5260748"/>
            <a:ext cx="130921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INTEGRATION/ENCLAVEMENT</a:t>
            </a:r>
          </a:p>
          <a:p>
            <a:r>
              <a:rPr lang="fr-FR" sz="1400" dirty="0">
                <a:solidFill>
                  <a:srgbClr val="FF0000"/>
                </a:solidFill>
              </a:rPr>
              <a:t>INEGALITES</a:t>
            </a:r>
          </a:p>
        </p:txBody>
      </p:sp>
      <p:cxnSp>
        <p:nvCxnSpPr>
          <p:cNvPr id="182" name="Connecteur en angle 181">
            <a:extLst>
              <a:ext uri="{FF2B5EF4-FFF2-40B4-BE49-F238E27FC236}">
                <a16:creationId xmlns:a16="http://schemas.microsoft.com/office/drawing/2014/main" id="{CC9185B6-A27B-C24B-B929-2BEC76178388}"/>
              </a:ext>
            </a:extLst>
          </p:cNvPr>
          <p:cNvCxnSpPr>
            <a:cxnSpLocks/>
          </p:cNvCxnSpPr>
          <p:nvPr/>
        </p:nvCxnSpPr>
        <p:spPr>
          <a:xfrm>
            <a:off x="2825445" y="5315114"/>
            <a:ext cx="3903326" cy="145985"/>
          </a:xfrm>
          <a:prstGeom prst="bentConnector3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ZoneTexte 184">
            <a:extLst>
              <a:ext uri="{FF2B5EF4-FFF2-40B4-BE49-F238E27FC236}">
                <a16:creationId xmlns:a16="http://schemas.microsoft.com/office/drawing/2014/main" id="{8263A38B-799C-DD4A-AAE2-29382616269B}"/>
              </a:ext>
            </a:extLst>
          </p:cNvPr>
          <p:cNvSpPr txBox="1"/>
          <p:nvPr/>
        </p:nvSpPr>
        <p:spPr>
          <a:xfrm>
            <a:off x="1620103" y="4265958"/>
            <a:ext cx="5252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ETAT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8F31C204-84C2-2244-B090-0D042434E479}"/>
              </a:ext>
            </a:extLst>
          </p:cNvPr>
          <p:cNvCxnSpPr>
            <a:cxnSpLocks/>
          </p:cNvCxnSpPr>
          <p:nvPr/>
        </p:nvCxnSpPr>
        <p:spPr>
          <a:xfrm flipH="1">
            <a:off x="2424119" y="3529240"/>
            <a:ext cx="3146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0C459454-4825-B94B-B2AB-3EED7AA78608}"/>
              </a:ext>
            </a:extLst>
          </p:cNvPr>
          <p:cNvCxnSpPr>
            <a:cxnSpLocks/>
          </p:cNvCxnSpPr>
          <p:nvPr/>
        </p:nvCxnSpPr>
        <p:spPr>
          <a:xfrm flipH="1" flipV="1">
            <a:off x="4683954" y="2882877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ZoneTexte 101">
            <a:extLst>
              <a:ext uri="{FF2B5EF4-FFF2-40B4-BE49-F238E27FC236}">
                <a16:creationId xmlns:a16="http://schemas.microsoft.com/office/drawing/2014/main" id="{D28B2DBD-0718-194C-BA01-D702FC9EA684}"/>
              </a:ext>
            </a:extLst>
          </p:cNvPr>
          <p:cNvSpPr txBox="1"/>
          <p:nvPr/>
        </p:nvSpPr>
        <p:spPr>
          <a:xfrm>
            <a:off x="2767295" y="3371190"/>
            <a:ext cx="111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Comment ?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56D7840-BC99-F345-9474-134745407A3F}"/>
              </a:ext>
            </a:extLst>
          </p:cNvPr>
          <p:cNvSpPr/>
          <p:nvPr/>
        </p:nvSpPr>
        <p:spPr>
          <a:xfrm>
            <a:off x="2738721" y="3258360"/>
            <a:ext cx="1021084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5C8E1A5C-B812-E24B-A0FD-07D5F122E404}"/>
              </a:ext>
            </a:extLst>
          </p:cNvPr>
          <p:cNvSpPr txBox="1"/>
          <p:nvPr/>
        </p:nvSpPr>
        <p:spPr>
          <a:xfrm>
            <a:off x="4264649" y="4217649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Qui ? Quoi </a:t>
            </a:r>
            <a:r>
              <a:rPr lang="fr-FR" sz="1400" dirty="0"/>
              <a:t>?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42E8B40-A189-C146-B161-C4794D15363D}"/>
              </a:ext>
            </a:extLst>
          </p:cNvPr>
          <p:cNvSpPr/>
          <p:nvPr/>
        </p:nvSpPr>
        <p:spPr>
          <a:xfrm>
            <a:off x="4170645" y="4104819"/>
            <a:ext cx="1113578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E729B11D-357B-7446-AFAF-09ED7B60189A}"/>
              </a:ext>
            </a:extLst>
          </p:cNvPr>
          <p:cNvSpPr txBox="1"/>
          <p:nvPr/>
        </p:nvSpPr>
        <p:spPr>
          <a:xfrm>
            <a:off x="4155300" y="1376454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MOBILITE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6F3AB168-6262-884E-AE5C-8305F54E64A7}"/>
              </a:ext>
            </a:extLst>
          </p:cNvPr>
          <p:cNvSpPr txBox="1"/>
          <p:nvPr/>
        </p:nvSpPr>
        <p:spPr>
          <a:xfrm>
            <a:off x="3876666" y="1653587"/>
            <a:ext cx="1611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mouvement, action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9FF90B60-8A3B-6C44-8CB2-C070BA74E266}"/>
              </a:ext>
            </a:extLst>
          </p:cNvPr>
          <p:cNvCxnSpPr>
            <a:cxnSpLocks/>
          </p:cNvCxnSpPr>
          <p:nvPr/>
        </p:nvCxnSpPr>
        <p:spPr>
          <a:xfrm flipH="1" flipV="1">
            <a:off x="4648682" y="1933587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CF3FB6A0-878B-384E-8855-1B092EEA0F2C}"/>
              </a:ext>
            </a:extLst>
          </p:cNvPr>
          <p:cNvCxnSpPr>
            <a:cxnSpLocks/>
          </p:cNvCxnSpPr>
          <p:nvPr/>
        </p:nvCxnSpPr>
        <p:spPr>
          <a:xfrm flipH="1" flipV="1">
            <a:off x="4369655" y="961570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D891BEF-64EC-A944-8DAC-CCD7BBDFED27}"/>
              </a:ext>
            </a:extLst>
          </p:cNvPr>
          <p:cNvSpPr txBox="1"/>
          <p:nvPr/>
        </p:nvSpPr>
        <p:spPr>
          <a:xfrm>
            <a:off x="3872400" y="628418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FLUX</a:t>
            </a: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BBCD6F47-AEF7-C546-B064-51CF47A9ED9C}"/>
              </a:ext>
            </a:extLst>
          </p:cNvPr>
          <p:cNvCxnSpPr>
            <a:cxnSpLocks/>
            <a:endCxn id="117" idx="3"/>
          </p:cNvCxnSpPr>
          <p:nvPr/>
        </p:nvCxnSpPr>
        <p:spPr>
          <a:xfrm flipH="1" flipV="1">
            <a:off x="3313790" y="770533"/>
            <a:ext cx="552432" cy="117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ZoneTexte 116">
            <a:extLst>
              <a:ext uri="{FF2B5EF4-FFF2-40B4-BE49-F238E27FC236}">
                <a16:creationId xmlns:a16="http://schemas.microsoft.com/office/drawing/2014/main" id="{7955BD6F-74E2-A740-A853-9D6C9D560958}"/>
              </a:ext>
            </a:extLst>
          </p:cNvPr>
          <p:cNvSpPr txBox="1"/>
          <p:nvPr/>
        </p:nvSpPr>
        <p:spPr>
          <a:xfrm>
            <a:off x="2337101" y="616644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AXES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CD960112-3533-4544-B92F-265C5498B109}"/>
              </a:ext>
            </a:extLst>
          </p:cNvPr>
          <p:cNvCxnSpPr>
            <a:cxnSpLocks/>
            <a:stCxn id="117" idx="1"/>
            <a:endCxn id="77" idx="3"/>
          </p:cNvCxnSpPr>
          <p:nvPr/>
        </p:nvCxnSpPr>
        <p:spPr>
          <a:xfrm flipH="1" flipV="1">
            <a:off x="1786891" y="765586"/>
            <a:ext cx="550210" cy="4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id="{78A79DBF-71F6-8E4C-972A-A27EA830D7FB}"/>
              </a:ext>
            </a:extLst>
          </p:cNvPr>
          <p:cNvSpPr txBox="1"/>
          <p:nvPr/>
        </p:nvSpPr>
        <p:spPr>
          <a:xfrm>
            <a:off x="1508088" y="1842276"/>
            <a:ext cx="95564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RESEAU(X)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88A05C89-3FB2-1244-AA6B-9F6DC395C688}"/>
              </a:ext>
            </a:extLst>
          </p:cNvPr>
          <p:cNvCxnSpPr>
            <a:cxnSpLocks/>
            <a:stCxn id="120" idx="0"/>
          </p:cNvCxnSpPr>
          <p:nvPr/>
        </p:nvCxnSpPr>
        <p:spPr>
          <a:xfrm flipV="1">
            <a:off x="1985911" y="946432"/>
            <a:ext cx="1848153" cy="8958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EA2150D3-A0CD-A946-8AFA-C5E8B2CB1A1C}"/>
              </a:ext>
            </a:extLst>
          </p:cNvPr>
          <p:cNvCxnSpPr>
            <a:cxnSpLocks/>
            <a:stCxn id="120" idx="0"/>
            <a:endCxn id="117" idx="2"/>
          </p:cNvCxnSpPr>
          <p:nvPr/>
        </p:nvCxnSpPr>
        <p:spPr>
          <a:xfrm flipV="1">
            <a:off x="1985911" y="924421"/>
            <a:ext cx="839535" cy="9178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948798AF-FE89-BD49-BBF8-1049F8C137BE}"/>
              </a:ext>
            </a:extLst>
          </p:cNvPr>
          <p:cNvCxnSpPr>
            <a:cxnSpLocks/>
            <a:stCxn id="120" idx="2"/>
            <a:endCxn id="41" idx="0"/>
          </p:cNvCxnSpPr>
          <p:nvPr/>
        </p:nvCxnSpPr>
        <p:spPr>
          <a:xfrm flipH="1">
            <a:off x="697801" y="2150053"/>
            <a:ext cx="1288110" cy="11417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ZoneTexte 127">
            <a:extLst>
              <a:ext uri="{FF2B5EF4-FFF2-40B4-BE49-F238E27FC236}">
                <a16:creationId xmlns:a16="http://schemas.microsoft.com/office/drawing/2014/main" id="{5EFEEA8E-2990-394E-9428-FB18CE8FF256}"/>
              </a:ext>
            </a:extLst>
          </p:cNvPr>
          <p:cNvSpPr txBox="1"/>
          <p:nvPr/>
        </p:nvSpPr>
        <p:spPr>
          <a:xfrm>
            <a:off x="1590465" y="3251589"/>
            <a:ext cx="8687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MOYENS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7919FC27-0BCA-DE4F-B6C7-72C8BFD7AB19}"/>
              </a:ext>
            </a:extLst>
          </p:cNvPr>
          <p:cNvSpPr txBox="1"/>
          <p:nvPr/>
        </p:nvSpPr>
        <p:spPr>
          <a:xfrm>
            <a:off x="1579093" y="3568685"/>
            <a:ext cx="87863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MODES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25D9CAAE-9094-9D47-B2F5-82869C46BB33}"/>
              </a:ext>
            </a:extLst>
          </p:cNvPr>
          <p:cNvCxnSpPr>
            <a:cxnSpLocks/>
          </p:cNvCxnSpPr>
          <p:nvPr/>
        </p:nvCxnSpPr>
        <p:spPr>
          <a:xfrm flipH="1">
            <a:off x="1273147" y="3533617"/>
            <a:ext cx="3146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77B5823F-024B-C54B-8E5B-F29228094532}"/>
              </a:ext>
            </a:extLst>
          </p:cNvPr>
          <p:cNvCxnSpPr>
            <a:cxnSpLocks/>
          </p:cNvCxnSpPr>
          <p:nvPr/>
        </p:nvCxnSpPr>
        <p:spPr>
          <a:xfrm>
            <a:off x="5107573" y="4560972"/>
            <a:ext cx="368526" cy="3077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ZoneTexte 144">
            <a:extLst>
              <a:ext uri="{FF2B5EF4-FFF2-40B4-BE49-F238E27FC236}">
                <a16:creationId xmlns:a16="http://schemas.microsoft.com/office/drawing/2014/main" id="{6C455587-4F11-1D46-B5D3-E8862BF2D29F}"/>
              </a:ext>
            </a:extLst>
          </p:cNvPr>
          <p:cNvSpPr txBox="1"/>
          <p:nvPr/>
        </p:nvSpPr>
        <p:spPr>
          <a:xfrm>
            <a:off x="4178351" y="4999181"/>
            <a:ext cx="1191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marchandises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2F7BEAEE-267C-4B41-BAD3-7424C37CB63D}"/>
              </a:ext>
            </a:extLst>
          </p:cNvPr>
          <p:cNvSpPr txBox="1"/>
          <p:nvPr/>
        </p:nvSpPr>
        <p:spPr>
          <a:xfrm>
            <a:off x="5296371" y="5042309"/>
            <a:ext cx="120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(infos, argent)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DDFAEB3B-AA39-DE46-A28B-242EE8DFFFD0}"/>
              </a:ext>
            </a:extLst>
          </p:cNvPr>
          <p:cNvSpPr txBox="1"/>
          <p:nvPr/>
        </p:nvSpPr>
        <p:spPr>
          <a:xfrm>
            <a:off x="3197967" y="4930018"/>
            <a:ext cx="95571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INDIVIDUS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E6811483-0213-FA4E-A87D-FCCD7EC243D7}"/>
              </a:ext>
            </a:extLst>
          </p:cNvPr>
          <p:cNvSpPr txBox="1"/>
          <p:nvPr/>
        </p:nvSpPr>
        <p:spPr>
          <a:xfrm>
            <a:off x="1609845" y="4571291"/>
            <a:ext cx="11105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/>
              <a:t>COLLECTIVITES</a:t>
            </a:r>
          </a:p>
        </p:txBody>
      </p: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6F2E8B4D-9773-5745-8878-2DDE7DDA9614}"/>
              </a:ext>
            </a:extLst>
          </p:cNvPr>
          <p:cNvCxnSpPr>
            <a:cxnSpLocks/>
          </p:cNvCxnSpPr>
          <p:nvPr/>
        </p:nvCxnSpPr>
        <p:spPr>
          <a:xfrm flipV="1">
            <a:off x="2269022" y="4826884"/>
            <a:ext cx="0" cy="1644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2358E6B2-0222-3748-9040-10F1166E6C8F}"/>
              </a:ext>
            </a:extLst>
          </p:cNvPr>
          <p:cNvCxnSpPr>
            <a:cxnSpLocks/>
          </p:cNvCxnSpPr>
          <p:nvPr/>
        </p:nvCxnSpPr>
        <p:spPr>
          <a:xfrm flipV="1">
            <a:off x="2653638" y="5283922"/>
            <a:ext cx="3125" cy="217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ZoneTexte 156">
            <a:extLst>
              <a:ext uri="{FF2B5EF4-FFF2-40B4-BE49-F238E27FC236}">
                <a16:creationId xmlns:a16="http://schemas.microsoft.com/office/drawing/2014/main" id="{C22BE6F8-0A07-0547-869A-FE26A23E61BD}"/>
              </a:ext>
            </a:extLst>
          </p:cNvPr>
          <p:cNvSpPr txBox="1"/>
          <p:nvPr/>
        </p:nvSpPr>
        <p:spPr>
          <a:xfrm>
            <a:off x="2254412" y="5485889"/>
            <a:ext cx="101034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/>
              <a:t>ENTREPRISES</a:t>
            </a: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275D71E3-6EB7-444B-9700-1D8F324FF180}"/>
              </a:ext>
            </a:extLst>
          </p:cNvPr>
          <p:cNvSpPr txBox="1"/>
          <p:nvPr/>
        </p:nvSpPr>
        <p:spPr>
          <a:xfrm>
            <a:off x="146051" y="5792061"/>
            <a:ext cx="221329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GESTION </a:t>
            </a:r>
            <a:r>
              <a:rPr lang="fr-FR" sz="1400" dirty="0">
                <a:solidFill>
                  <a:srgbClr val="FF0000"/>
                </a:solidFill>
              </a:rPr>
              <a:t>POLITIQUE</a:t>
            </a:r>
            <a:endParaRPr lang="fr-FR" sz="1400" dirty="0"/>
          </a:p>
          <a:p>
            <a:r>
              <a:rPr lang="fr-FR" sz="1400" dirty="0"/>
              <a:t>CHOIX, DECISIONS</a:t>
            </a:r>
          </a:p>
          <a:p>
            <a:r>
              <a:rPr lang="fr-FR" sz="1400" dirty="0"/>
              <a:t>INVESTISSEMENTS</a:t>
            </a:r>
          </a:p>
          <a:p>
            <a:r>
              <a:rPr lang="fr-FR" sz="1400" dirty="0">
                <a:solidFill>
                  <a:srgbClr val="00B050"/>
                </a:solidFill>
              </a:rPr>
              <a:t>DEVELOPPEMENT DURABLE</a:t>
            </a:r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258AF080-7B9F-6547-B1A5-E5F6B7B3BD33}"/>
              </a:ext>
            </a:extLst>
          </p:cNvPr>
          <p:cNvSpPr txBox="1"/>
          <p:nvPr/>
        </p:nvSpPr>
        <p:spPr>
          <a:xfrm>
            <a:off x="111192" y="4260749"/>
            <a:ext cx="113178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/>
              <a:t>PROBLEMES</a:t>
            </a:r>
          </a:p>
          <a:p>
            <a:r>
              <a:rPr lang="fr-FR" sz="1200" dirty="0"/>
              <a:t>SATURATION</a:t>
            </a:r>
          </a:p>
          <a:p>
            <a:r>
              <a:rPr lang="fr-FR" sz="1200" dirty="0"/>
              <a:t>ENERGIE</a:t>
            </a:r>
          </a:p>
          <a:p>
            <a:r>
              <a:rPr lang="fr-FR" sz="1200" dirty="0"/>
              <a:t>ENCLAVEMENT</a:t>
            </a:r>
          </a:p>
          <a:p>
            <a:r>
              <a:rPr lang="fr-FR" sz="1200" dirty="0"/>
              <a:t>POLLUTION</a:t>
            </a: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7E31D47E-933F-A844-9AD9-DDD28B297385}"/>
              </a:ext>
            </a:extLst>
          </p:cNvPr>
          <p:cNvCxnSpPr>
            <a:cxnSpLocks/>
          </p:cNvCxnSpPr>
          <p:nvPr/>
        </p:nvCxnSpPr>
        <p:spPr>
          <a:xfrm>
            <a:off x="564799" y="5256727"/>
            <a:ext cx="156" cy="543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id="{D02E4154-0C59-5C4B-BBC9-8617ABB26846}"/>
              </a:ext>
            </a:extLst>
          </p:cNvPr>
          <p:cNvCxnSpPr>
            <a:cxnSpLocks/>
          </p:cNvCxnSpPr>
          <p:nvPr/>
        </p:nvCxnSpPr>
        <p:spPr>
          <a:xfrm flipV="1">
            <a:off x="3696194" y="5305436"/>
            <a:ext cx="0" cy="6665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ZoneTexte 176">
            <a:extLst>
              <a:ext uri="{FF2B5EF4-FFF2-40B4-BE49-F238E27FC236}">
                <a16:creationId xmlns:a16="http://schemas.microsoft.com/office/drawing/2014/main" id="{430DCF91-445F-FA47-9751-D948FB779422}"/>
              </a:ext>
            </a:extLst>
          </p:cNvPr>
          <p:cNvSpPr txBox="1"/>
          <p:nvPr/>
        </p:nvSpPr>
        <p:spPr>
          <a:xfrm>
            <a:off x="3179076" y="6500124"/>
            <a:ext cx="22757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IMMIGRATION/EMIGRATION</a:t>
            </a: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AEAC2933-B68F-0841-B3C0-9D6E0094E8B2}"/>
              </a:ext>
            </a:extLst>
          </p:cNvPr>
          <p:cNvSpPr txBox="1"/>
          <p:nvPr/>
        </p:nvSpPr>
        <p:spPr>
          <a:xfrm>
            <a:off x="7541653" y="6092208"/>
            <a:ext cx="134658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GLOBALISATION</a:t>
            </a:r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00E9E42F-7702-9A40-BB14-9B060991604B}"/>
              </a:ext>
            </a:extLst>
          </p:cNvPr>
          <p:cNvSpPr txBox="1"/>
          <p:nvPr/>
        </p:nvSpPr>
        <p:spPr>
          <a:xfrm>
            <a:off x="7508999" y="6419796"/>
            <a:ext cx="149015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MONDIALISATION</a:t>
            </a:r>
          </a:p>
        </p:txBody>
      </p: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7524F439-725B-AE46-8FDE-7C928A1A21FF}"/>
              </a:ext>
            </a:extLst>
          </p:cNvPr>
          <p:cNvCxnSpPr>
            <a:cxnSpLocks/>
          </p:cNvCxnSpPr>
          <p:nvPr/>
        </p:nvCxnSpPr>
        <p:spPr>
          <a:xfrm>
            <a:off x="8449623" y="4664334"/>
            <a:ext cx="0" cy="1427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avec flèche 197">
            <a:extLst>
              <a:ext uri="{FF2B5EF4-FFF2-40B4-BE49-F238E27FC236}">
                <a16:creationId xmlns:a16="http://schemas.microsoft.com/office/drawing/2014/main" id="{0BBE8B63-5226-3045-852C-4EB6397E82C1}"/>
              </a:ext>
            </a:extLst>
          </p:cNvPr>
          <p:cNvCxnSpPr>
            <a:cxnSpLocks/>
          </p:cNvCxnSpPr>
          <p:nvPr/>
        </p:nvCxnSpPr>
        <p:spPr>
          <a:xfrm flipV="1">
            <a:off x="6546318" y="4147119"/>
            <a:ext cx="327224" cy="70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ZoneTexte 203">
            <a:extLst>
              <a:ext uri="{FF2B5EF4-FFF2-40B4-BE49-F238E27FC236}">
                <a16:creationId xmlns:a16="http://schemas.microsoft.com/office/drawing/2014/main" id="{D8B412F1-9D7F-4E4F-AEE5-96341F873DCD}"/>
              </a:ext>
            </a:extLst>
          </p:cNvPr>
          <p:cNvSpPr txBox="1"/>
          <p:nvPr/>
        </p:nvSpPr>
        <p:spPr>
          <a:xfrm>
            <a:off x="6866738" y="4162653"/>
            <a:ext cx="886140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ECHELLES</a:t>
            </a: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id="{15D160B4-3B29-8A42-BB67-264DAB5DED4E}"/>
              </a:ext>
            </a:extLst>
          </p:cNvPr>
          <p:cNvSpPr txBox="1"/>
          <p:nvPr/>
        </p:nvSpPr>
        <p:spPr>
          <a:xfrm>
            <a:off x="6857687" y="3844970"/>
            <a:ext cx="8987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DISTANCE</a:t>
            </a:r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88F92096-93C2-5D4A-B35C-A5006B3F4434}"/>
              </a:ext>
            </a:extLst>
          </p:cNvPr>
          <p:cNvCxnSpPr>
            <a:cxnSpLocks/>
            <a:stCxn id="97" idx="2"/>
            <a:endCxn id="205" idx="0"/>
          </p:cNvCxnSpPr>
          <p:nvPr/>
        </p:nvCxnSpPr>
        <p:spPr>
          <a:xfrm>
            <a:off x="7302344" y="3389661"/>
            <a:ext cx="4729" cy="455309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ZoneTexte 208">
            <a:extLst>
              <a:ext uri="{FF2B5EF4-FFF2-40B4-BE49-F238E27FC236}">
                <a16:creationId xmlns:a16="http://schemas.microsoft.com/office/drawing/2014/main" id="{25DC3848-2618-9347-BC99-5951B895CA5B}"/>
              </a:ext>
            </a:extLst>
          </p:cNvPr>
          <p:cNvSpPr txBox="1"/>
          <p:nvPr/>
        </p:nvSpPr>
        <p:spPr>
          <a:xfrm>
            <a:off x="6148850" y="1815590"/>
            <a:ext cx="8687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MOTIFS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3A3B29CF-670D-974D-B8EA-72C287169CE6}"/>
              </a:ext>
            </a:extLst>
          </p:cNvPr>
          <p:cNvSpPr txBox="1"/>
          <p:nvPr/>
        </p:nvSpPr>
        <p:spPr>
          <a:xfrm>
            <a:off x="6733295" y="777165"/>
            <a:ext cx="91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Typologie</a:t>
            </a:r>
          </a:p>
          <a:p>
            <a:r>
              <a:rPr lang="fr-FR" sz="1400" dirty="0"/>
              <a:t>inventaire</a:t>
            </a: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89E9C952-E902-3D4E-8930-61D797E4EF8D}"/>
              </a:ext>
            </a:extLst>
          </p:cNvPr>
          <p:cNvSpPr txBox="1"/>
          <p:nvPr/>
        </p:nvSpPr>
        <p:spPr>
          <a:xfrm>
            <a:off x="6853519" y="2305225"/>
            <a:ext cx="107311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FREQUENCE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CB3DC1BF-D70B-9042-BD9B-B97A43AF82E4}"/>
              </a:ext>
            </a:extLst>
          </p:cNvPr>
          <p:cNvSpPr txBox="1"/>
          <p:nvPr/>
        </p:nvSpPr>
        <p:spPr>
          <a:xfrm>
            <a:off x="7416270" y="136945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Régularité</a:t>
            </a:r>
          </a:p>
          <a:p>
            <a:r>
              <a:rPr lang="fr-FR" sz="1400" dirty="0"/>
              <a:t>(</a:t>
            </a:r>
            <a:r>
              <a:rPr lang="fr-FR" sz="1400" dirty="0" err="1"/>
              <a:t>quot</a:t>
            </a:r>
            <a:r>
              <a:rPr lang="fr-FR" sz="1400" dirty="0"/>
              <a:t>., hebdo.)</a:t>
            </a: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74A8F9AF-98A3-014A-999C-254F087FC5B1}"/>
              </a:ext>
            </a:extLst>
          </p:cNvPr>
          <p:cNvSpPr txBox="1"/>
          <p:nvPr/>
        </p:nvSpPr>
        <p:spPr>
          <a:xfrm>
            <a:off x="8052475" y="1853362"/>
            <a:ext cx="10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Irrégularité</a:t>
            </a:r>
          </a:p>
          <a:p>
            <a:r>
              <a:rPr lang="fr-FR" sz="1400" dirty="0"/>
              <a:t>(exception.)</a:t>
            </a:r>
          </a:p>
        </p:txBody>
      </p:sp>
      <p:cxnSp>
        <p:nvCxnSpPr>
          <p:cNvPr id="249" name="Connecteur droit avec flèche 248">
            <a:extLst>
              <a:ext uri="{FF2B5EF4-FFF2-40B4-BE49-F238E27FC236}">
                <a16:creationId xmlns:a16="http://schemas.microsoft.com/office/drawing/2014/main" id="{6B9A3775-997F-AA40-A0D5-E4484FF6441C}"/>
              </a:ext>
            </a:extLst>
          </p:cNvPr>
          <p:cNvCxnSpPr>
            <a:cxnSpLocks/>
            <a:stCxn id="128" idx="0"/>
          </p:cNvCxnSpPr>
          <p:nvPr/>
        </p:nvCxnSpPr>
        <p:spPr>
          <a:xfrm flipV="1">
            <a:off x="2024852" y="2689607"/>
            <a:ext cx="648523" cy="5619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ZoneTexte 249">
            <a:extLst>
              <a:ext uri="{FF2B5EF4-FFF2-40B4-BE49-F238E27FC236}">
                <a16:creationId xmlns:a16="http://schemas.microsoft.com/office/drawing/2014/main" id="{B166011F-E877-7545-893E-F450FFE4494F}"/>
              </a:ext>
            </a:extLst>
          </p:cNvPr>
          <p:cNvSpPr txBox="1"/>
          <p:nvPr/>
        </p:nvSpPr>
        <p:spPr>
          <a:xfrm>
            <a:off x="2537582" y="2227476"/>
            <a:ext cx="91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Typologie</a:t>
            </a:r>
          </a:p>
          <a:p>
            <a:r>
              <a:rPr lang="fr-FR" sz="1400" dirty="0"/>
              <a:t>inventaire</a:t>
            </a:r>
          </a:p>
        </p:txBody>
      </p:sp>
    </p:spTree>
    <p:extLst>
      <p:ext uri="{BB962C8B-B14F-4D97-AF65-F5344CB8AC3E}">
        <p14:creationId xmlns:p14="http://schemas.microsoft.com/office/powerpoint/2010/main" val="6826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2" grpId="0" animBg="1"/>
      <p:bldP spid="77" grpId="0" animBg="1"/>
      <p:bldP spid="78" grpId="0" animBg="1"/>
      <p:bldP spid="93" grpId="0" animBg="1"/>
      <p:bldP spid="94" grpId="0" animBg="1"/>
      <p:bldP spid="97" grpId="0"/>
      <p:bldP spid="98" grpId="0"/>
      <p:bldP spid="129" grpId="0" animBg="1"/>
      <p:bldP spid="135" grpId="0"/>
      <p:bldP spid="143" grpId="0"/>
      <p:bldP spid="161" grpId="0"/>
      <p:bldP spid="162" grpId="0"/>
      <p:bldP spid="173" grpId="0"/>
      <p:bldP spid="185" grpId="0" animBg="1"/>
      <p:bldP spid="107" grpId="0" animBg="1"/>
      <p:bldP spid="108" grpId="0"/>
      <p:bldP spid="114" grpId="0" animBg="1"/>
      <p:bldP spid="117" grpId="0" animBg="1"/>
      <p:bldP spid="120" grpId="0" animBg="1"/>
      <p:bldP spid="128" grpId="0" animBg="1"/>
      <p:bldP spid="131" grpId="0" animBg="1"/>
      <p:bldP spid="145" grpId="0"/>
      <p:bldP spid="146" grpId="0"/>
      <p:bldP spid="149" grpId="0" animBg="1"/>
      <p:bldP spid="150" grpId="0" animBg="1"/>
      <p:bldP spid="157" grpId="0" animBg="1"/>
      <p:bldP spid="163" grpId="0" animBg="1"/>
      <p:bldP spid="164" grpId="0" animBg="1"/>
      <p:bldP spid="177" grpId="0"/>
      <p:bldP spid="195" grpId="0" animBg="1"/>
      <p:bldP spid="196" grpId="0"/>
      <p:bldP spid="204" grpId="0" animBg="1"/>
      <p:bldP spid="205" grpId="0" animBg="1"/>
      <p:bldP spid="209" grpId="0" animBg="1"/>
      <p:bldP spid="217" grpId="0"/>
      <p:bldP spid="224" grpId="0"/>
      <p:bldP spid="226" grpId="0"/>
      <p:bldP spid="227" grpId="0"/>
      <p:bldP spid="2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F93826C-4629-A94E-9B58-31E406270152}"/>
              </a:ext>
            </a:extLst>
          </p:cNvPr>
          <p:cNvSpPr txBox="1"/>
          <p:nvPr/>
        </p:nvSpPr>
        <p:spPr>
          <a:xfrm>
            <a:off x="743162" y="26129"/>
            <a:ext cx="7919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Quels contenus concernés ? Quel </a:t>
            </a:r>
            <a:r>
              <a:rPr lang="fr-FR" dirty="0">
                <a:highlight>
                  <a:srgbClr val="00FFFF"/>
                </a:highlight>
              </a:rPr>
              <a:t>champ lexical mobilisé </a:t>
            </a:r>
            <a:r>
              <a:rPr lang="fr-FR" dirty="0"/>
              <a:t>? Quels enjeux soulevés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2F1A4C-FB9A-4549-9AE9-BD60BFF51AA3}"/>
              </a:ext>
            </a:extLst>
          </p:cNvPr>
          <p:cNvSpPr txBox="1"/>
          <p:nvPr/>
        </p:nvSpPr>
        <p:spPr>
          <a:xfrm>
            <a:off x="4018582" y="3298342"/>
            <a:ext cx="1438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SE DEPLACER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AD7D9A3-57AB-AC4F-B773-EF77A717D91B}"/>
              </a:ext>
            </a:extLst>
          </p:cNvPr>
          <p:cNvCxnSpPr>
            <a:cxnSpLocks/>
          </p:cNvCxnSpPr>
          <p:nvPr/>
        </p:nvCxnSpPr>
        <p:spPr>
          <a:xfrm flipV="1">
            <a:off x="5449736" y="2986743"/>
            <a:ext cx="253646" cy="3013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23FA0F0-D470-494D-B7A6-FB756F96D3B0}"/>
              </a:ext>
            </a:extLst>
          </p:cNvPr>
          <p:cNvSpPr txBox="1"/>
          <p:nvPr/>
        </p:nvSpPr>
        <p:spPr>
          <a:xfrm>
            <a:off x="4351130" y="2448060"/>
            <a:ext cx="663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C’est ?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F3E0CDC-5466-8B4C-96B0-0F3807084720}"/>
              </a:ext>
            </a:extLst>
          </p:cNvPr>
          <p:cNvSpPr/>
          <p:nvPr/>
        </p:nvSpPr>
        <p:spPr>
          <a:xfrm>
            <a:off x="4304018" y="2335230"/>
            <a:ext cx="692210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EFB484-3374-EC4D-932D-7D641AE57077}"/>
              </a:ext>
            </a:extLst>
          </p:cNvPr>
          <p:cNvCxnSpPr>
            <a:cxnSpLocks/>
          </p:cNvCxnSpPr>
          <p:nvPr/>
        </p:nvCxnSpPr>
        <p:spPr>
          <a:xfrm>
            <a:off x="5476099" y="3482366"/>
            <a:ext cx="218473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417E2980-9366-544C-A934-25E11123EE2F}"/>
              </a:ext>
            </a:extLst>
          </p:cNvPr>
          <p:cNvSpPr txBox="1"/>
          <p:nvPr/>
        </p:nvSpPr>
        <p:spPr>
          <a:xfrm>
            <a:off x="5786382" y="3328340"/>
            <a:ext cx="807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Quand ?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5BF1493-B1D5-FE4C-BBAE-3DD2293894E0}"/>
              </a:ext>
            </a:extLst>
          </p:cNvPr>
          <p:cNvSpPr/>
          <p:nvPr/>
        </p:nvSpPr>
        <p:spPr>
          <a:xfrm>
            <a:off x="5740730" y="3215510"/>
            <a:ext cx="858674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F0EC798-C743-E544-A924-45A9D7888A45}"/>
              </a:ext>
            </a:extLst>
          </p:cNvPr>
          <p:cNvCxnSpPr>
            <a:cxnSpLocks/>
          </p:cNvCxnSpPr>
          <p:nvPr/>
        </p:nvCxnSpPr>
        <p:spPr>
          <a:xfrm flipH="1">
            <a:off x="3773109" y="3483009"/>
            <a:ext cx="245889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579C0D54-361A-6944-8EC9-4036531311CE}"/>
              </a:ext>
            </a:extLst>
          </p:cNvPr>
          <p:cNvSpPr txBox="1"/>
          <p:nvPr/>
        </p:nvSpPr>
        <p:spPr>
          <a:xfrm>
            <a:off x="5957738" y="4039439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Où ?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2AC87F4-A153-0944-835D-AE0051F0B9AD}"/>
              </a:ext>
            </a:extLst>
          </p:cNvPr>
          <p:cNvSpPr/>
          <p:nvPr/>
        </p:nvSpPr>
        <p:spPr>
          <a:xfrm>
            <a:off x="5863734" y="3926609"/>
            <a:ext cx="692210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9CF8933-ED2F-604D-840C-686887B9C0EA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447370" y="3667674"/>
            <a:ext cx="517736" cy="3355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8F91D44-505C-864E-874A-5B18F14C20D6}"/>
              </a:ext>
            </a:extLst>
          </p:cNvPr>
          <p:cNvCxnSpPr>
            <a:cxnSpLocks/>
          </p:cNvCxnSpPr>
          <p:nvPr/>
        </p:nvCxnSpPr>
        <p:spPr>
          <a:xfrm>
            <a:off x="4739968" y="3679406"/>
            <a:ext cx="0" cy="4371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173D24F-AC3D-3B44-B45F-9AE48E7461B7}"/>
              </a:ext>
            </a:extLst>
          </p:cNvPr>
          <p:cNvSpPr txBox="1"/>
          <p:nvPr/>
        </p:nvSpPr>
        <p:spPr>
          <a:xfrm>
            <a:off x="5490719" y="2596808"/>
            <a:ext cx="972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Pourquoi ?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67086F4-3566-AD44-98FD-4A2D8B774630}"/>
              </a:ext>
            </a:extLst>
          </p:cNvPr>
          <p:cNvSpPr/>
          <p:nvPr/>
        </p:nvSpPr>
        <p:spPr>
          <a:xfrm>
            <a:off x="5383463" y="2483978"/>
            <a:ext cx="1113578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E64495F-1ED6-7442-B9A3-CBD69D5B33F1}"/>
              </a:ext>
            </a:extLst>
          </p:cNvPr>
          <p:cNvSpPr txBox="1"/>
          <p:nvPr/>
        </p:nvSpPr>
        <p:spPr>
          <a:xfrm>
            <a:off x="556648" y="952818"/>
            <a:ext cx="10347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80"/>
              </a:lnSpc>
            </a:pPr>
            <a:r>
              <a:rPr lang="fr-FR" sz="1400" dirty="0"/>
              <a:t>(carrefours)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39D562A-AC2D-F149-ADC2-F2B57661F860}"/>
              </a:ext>
            </a:extLst>
          </p:cNvPr>
          <p:cNvSpPr txBox="1"/>
          <p:nvPr/>
        </p:nvSpPr>
        <p:spPr>
          <a:xfrm>
            <a:off x="109851" y="3291801"/>
            <a:ext cx="117589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b="1" dirty="0">
                <a:highlight>
                  <a:srgbClr val="00FFFF"/>
                </a:highlight>
              </a:rPr>
              <a:t>TRANSPORTS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8DE18F1-2AAE-B84E-BCFE-56D607C089F7}"/>
              </a:ext>
            </a:extLst>
          </p:cNvPr>
          <p:cNvSpPr txBox="1"/>
          <p:nvPr/>
        </p:nvSpPr>
        <p:spPr>
          <a:xfrm>
            <a:off x="99885" y="3599231"/>
            <a:ext cx="135377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100" b="1" dirty="0"/>
              <a:t>COMMUNICATIONS</a:t>
            </a: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AA8D7A61-6D84-C84F-975C-7AC56E08CCA7}"/>
              </a:ext>
            </a:extLst>
          </p:cNvPr>
          <p:cNvCxnSpPr>
            <a:cxnSpLocks/>
            <a:stCxn id="78" idx="1"/>
            <a:endCxn id="163" idx="0"/>
          </p:cNvCxnSpPr>
          <p:nvPr/>
        </p:nvCxnSpPr>
        <p:spPr>
          <a:xfrm flipH="1">
            <a:off x="1309018" y="5151548"/>
            <a:ext cx="795557" cy="68548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2978320C-025A-CA46-A871-EF4128AED81A}"/>
              </a:ext>
            </a:extLst>
          </p:cNvPr>
          <p:cNvCxnSpPr>
            <a:cxnSpLocks/>
            <a:stCxn id="120" idx="0"/>
            <a:endCxn id="39" idx="2"/>
          </p:cNvCxnSpPr>
          <p:nvPr/>
        </p:nvCxnSpPr>
        <p:spPr>
          <a:xfrm flipH="1" flipV="1">
            <a:off x="1074033" y="1237511"/>
            <a:ext cx="911878" cy="6047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49F33587-5F5F-054B-83AF-7F73F0FAD2B1}"/>
              </a:ext>
            </a:extLst>
          </p:cNvPr>
          <p:cNvSpPr txBox="1"/>
          <p:nvPr/>
        </p:nvSpPr>
        <p:spPr>
          <a:xfrm>
            <a:off x="432161" y="611697"/>
            <a:ext cx="135473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POLES, NOEUDS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34D6A12D-F6D3-DA40-8BFB-124EE454A1CA}"/>
              </a:ext>
            </a:extLst>
          </p:cNvPr>
          <p:cNvSpPr txBox="1"/>
          <p:nvPr/>
        </p:nvSpPr>
        <p:spPr>
          <a:xfrm>
            <a:off x="2104575" y="4997659"/>
            <a:ext cx="85350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ACTEURS</a:t>
            </a: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0A3563EB-A18B-4E48-9AAB-ACB0A023C524}"/>
              </a:ext>
            </a:extLst>
          </p:cNvPr>
          <p:cNvCxnSpPr>
            <a:cxnSpLocks/>
          </p:cNvCxnSpPr>
          <p:nvPr/>
        </p:nvCxnSpPr>
        <p:spPr>
          <a:xfrm flipH="1">
            <a:off x="2938646" y="5163418"/>
            <a:ext cx="2200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E8F26280-CCF8-DF4E-A958-23EA160363F8}"/>
              </a:ext>
            </a:extLst>
          </p:cNvPr>
          <p:cNvCxnSpPr>
            <a:cxnSpLocks/>
          </p:cNvCxnSpPr>
          <p:nvPr/>
        </p:nvCxnSpPr>
        <p:spPr>
          <a:xfrm flipV="1">
            <a:off x="6552400" y="3155352"/>
            <a:ext cx="410111" cy="2500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29A23FCA-18CA-E44A-A629-6D9E05F1B707}"/>
              </a:ext>
            </a:extLst>
          </p:cNvPr>
          <p:cNvSpPr txBox="1"/>
          <p:nvPr/>
        </p:nvSpPr>
        <p:spPr>
          <a:xfrm>
            <a:off x="6896491" y="2589642"/>
            <a:ext cx="122501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TEMPORALITE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6CFB6242-3F3E-C148-AB04-7262508E65F9}"/>
              </a:ext>
            </a:extLst>
          </p:cNvPr>
          <p:cNvSpPr txBox="1"/>
          <p:nvPr/>
        </p:nvSpPr>
        <p:spPr>
          <a:xfrm>
            <a:off x="6728771" y="4957752"/>
            <a:ext cx="159902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</a:rPr>
              <a:t>METROPOLISATION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F6769EE7-1216-B741-8F3E-09DC5D41229D}"/>
              </a:ext>
            </a:extLst>
          </p:cNvPr>
          <p:cNvSpPr txBox="1"/>
          <p:nvPr/>
        </p:nvSpPr>
        <p:spPr>
          <a:xfrm>
            <a:off x="6923137" y="2866441"/>
            <a:ext cx="758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DUREE</a:t>
            </a:r>
          </a:p>
          <a:p>
            <a:r>
              <a:rPr lang="fr-FR" sz="1400" dirty="0"/>
              <a:t>VITESSE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8DAF3FC0-5F68-0848-A97D-28BB2B1675C2}"/>
              </a:ext>
            </a:extLst>
          </p:cNvPr>
          <p:cNvSpPr txBox="1"/>
          <p:nvPr/>
        </p:nvSpPr>
        <p:spPr>
          <a:xfrm>
            <a:off x="8044486" y="3530513"/>
            <a:ext cx="10791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dirty="0"/>
              <a:t>local</a:t>
            </a:r>
          </a:p>
          <a:p>
            <a:r>
              <a:rPr lang="fr-FR" sz="1300" dirty="0"/>
              <a:t>régional</a:t>
            </a:r>
          </a:p>
          <a:p>
            <a:r>
              <a:rPr lang="fr-FR" sz="1300" dirty="0"/>
              <a:t>national</a:t>
            </a:r>
          </a:p>
          <a:p>
            <a:r>
              <a:rPr lang="fr-FR" sz="1300" dirty="0"/>
              <a:t>international</a:t>
            </a:r>
          </a:p>
          <a:p>
            <a:r>
              <a:rPr lang="fr-FR" sz="1200" dirty="0"/>
              <a:t>(Europe/monde)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9C29CAA7-64CE-524D-B843-5EE431DF2256}"/>
              </a:ext>
            </a:extLst>
          </p:cNvPr>
          <p:cNvCxnSpPr>
            <a:cxnSpLocks/>
          </p:cNvCxnSpPr>
          <p:nvPr/>
        </p:nvCxnSpPr>
        <p:spPr>
          <a:xfrm flipV="1">
            <a:off x="7528284" y="2154910"/>
            <a:ext cx="593222" cy="1990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4CD4ECB7-1B08-3042-A948-58239BF439A5}"/>
              </a:ext>
            </a:extLst>
          </p:cNvPr>
          <p:cNvCxnSpPr>
            <a:cxnSpLocks/>
          </p:cNvCxnSpPr>
          <p:nvPr/>
        </p:nvCxnSpPr>
        <p:spPr>
          <a:xfrm flipV="1">
            <a:off x="7728358" y="4161219"/>
            <a:ext cx="363785" cy="101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AEADC358-5B06-2549-87FF-DAED48CF097A}"/>
              </a:ext>
            </a:extLst>
          </p:cNvPr>
          <p:cNvCxnSpPr>
            <a:cxnSpLocks/>
          </p:cNvCxnSpPr>
          <p:nvPr/>
        </p:nvCxnSpPr>
        <p:spPr>
          <a:xfrm flipV="1">
            <a:off x="6170067" y="2106860"/>
            <a:ext cx="332571" cy="4077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>
            <a:extLst>
              <a:ext uri="{FF2B5EF4-FFF2-40B4-BE49-F238E27FC236}">
                <a16:creationId xmlns:a16="http://schemas.microsoft.com/office/drawing/2014/main" id="{EEFF6D74-0EAE-3646-9EA9-31E3BAD0C929}"/>
              </a:ext>
            </a:extLst>
          </p:cNvPr>
          <p:cNvCxnSpPr>
            <a:cxnSpLocks/>
          </p:cNvCxnSpPr>
          <p:nvPr/>
        </p:nvCxnSpPr>
        <p:spPr>
          <a:xfrm flipV="1">
            <a:off x="6626348" y="1265511"/>
            <a:ext cx="386671" cy="5523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>
            <a:extLst>
              <a:ext uri="{FF2B5EF4-FFF2-40B4-BE49-F238E27FC236}">
                <a16:creationId xmlns:a16="http://schemas.microsoft.com/office/drawing/2014/main" id="{BC85CA04-1A9D-5E44-A911-AE8DC740DFD1}"/>
              </a:ext>
            </a:extLst>
          </p:cNvPr>
          <p:cNvCxnSpPr>
            <a:cxnSpLocks/>
          </p:cNvCxnSpPr>
          <p:nvPr/>
        </p:nvCxnSpPr>
        <p:spPr>
          <a:xfrm>
            <a:off x="593607" y="3876462"/>
            <a:ext cx="0" cy="3894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ZoneTexte 128">
            <a:extLst>
              <a:ext uri="{FF2B5EF4-FFF2-40B4-BE49-F238E27FC236}">
                <a16:creationId xmlns:a16="http://schemas.microsoft.com/office/drawing/2014/main" id="{F4DE087B-37C6-5841-88C1-E60BB91736B9}"/>
              </a:ext>
            </a:extLst>
          </p:cNvPr>
          <p:cNvSpPr txBox="1"/>
          <p:nvPr/>
        </p:nvSpPr>
        <p:spPr>
          <a:xfrm>
            <a:off x="3176279" y="5997797"/>
            <a:ext cx="1174104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>
                <a:highlight>
                  <a:srgbClr val="00FFFF"/>
                </a:highlight>
              </a:rPr>
              <a:t>MIGRATIONS</a:t>
            </a:r>
          </a:p>
        </p:txBody>
      </p: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31D1AB14-C16C-F349-80D7-BB8CB73D3A00}"/>
              </a:ext>
            </a:extLst>
          </p:cNvPr>
          <p:cNvCxnSpPr>
            <a:cxnSpLocks/>
          </p:cNvCxnSpPr>
          <p:nvPr/>
        </p:nvCxnSpPr>
        <p:spPr>
          <a:xfrm>
            <a:off x="4732012" y="4664334"/>
            <a:ext cx="0" cy="423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C586C3FA-AC5F-7147-A27B-002195823B5D}"/>
              </a:ext>
            </a:extLst>
          </p:cNvPr>
          <p:cNvCxnSpPr>
            <a:cxnSpLocks/>
          </p:cNvCxnSpPr>
          <p:nvPr/>
        </p:nvCxnSpPr>
        <p:spPr>
          <a:xfrm flipH="1">
            <a:off x="3884127" y="4560972"/>
            <a:ext cx="457213" cy="1840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ZoneTexte 134">
            <a:extLst>
              <a:ext uri="{FF2B5EF4-FFF2-40B4-BE49-F238E27FC236}">
                <a16:creationId xmlns:a16="http://schemas.microsoft.com/office/drawing/2014/main" id="{E553271C-FAF3-4946-949D-DDEC0F2831FF}"/>
              </a:ext>
            </a:extLst>
          </p:cNvPr>
          <p:cNvSpPr txBox="1"/>
          <p:nvPr/>
        </p:nvSpPr>
        <p:spPr>
          <a:xfrm>
            <a:off x="4817470" y="634377"/>
            <a:ext cx="1322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(déplacements)</a:t>
            </a: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16BFCD14-FC82-C347-9890-7D065E8F246D}"/>
              </a:ext>
            </a:extLst>
          </p:cNvPr>
          <p:cNvCxnSpPr>
            <a:cxnSpLocks/>
          </p:cNvCxnSpPr>
          <p:nvPr/>
        </p:nvCxnSpPr>
        <p:spPr>
          <a:xfrm flipV="1">
            <a:off x="7508998" y="1902434"/>
            <a:ext cx="206426" cy="4534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E1C2DE96-87A5-C343-9842-9B2A1F16C9DB}"/>
              </a:ext>
            </a:extLst>
          </p:cNvPr>
          <p:cNvCxnSpPr>
            <a:cxnSpLocks/>
            <a:endCxn id="94" idx="0"/>
          </p:cNvCxnSpPr>
          <p:nvPr/>
        </p:nvCxnSpPr>
        <p:spPr>
          <a:xfrm flipH="1">
            <a:off x="7528285" y="4525426"/>
            <a:ext cx="563858" cy="4323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ZoneTexte 142">
            <a:extLst>
              <a:ext uri="{FF2B5EF4-FFF2-40B4-BE49-F238E27FC236}">
                <a16:creationId xmlns:a16="http://schemas.microsoft.com/office/drawing/2014/main" id="{73E65E74-0316-5F4A-B0BE-12BC70553EB8}"/>
              </a:ext>
            </a:extLst>
          </p:cNvPr>
          <p:cNvSpPr txBox="1"/>
          <p:nvPr/>
        </p:nvSpPr>
        <p:spPr>
          <a:xfrm>
            <a:off x="3258369" y="6245943"/>
            <a:ext cx="1008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(frontières)</a:t>
            </a:r>
          </a:p>
        </p:txBody>
      </p:sp>
      <p:sp>
        <p:nvSpPr>
          <p:cNvPr id="161" name="ZoneTexte 160">
            <a:extLst>
              <a:ext uri="{FF2B5EF4-FFF2-40B4-BE49-F238E27FC236}">
                <a16:creationId xmlns:a16="http://schemas.microsoft.com/office/drawing/2014/main" id="{A11B222A-859A-B549-8F51-0245AB2B39AC}"/>
              </a:ext>
            </a:extLst>
          </p:cNvPr>
          <p:cNvSpPr txBox="1"/>
          <p:nvPr/>
        </p:nvSpPr>
        <p:spPr>
          <a:xfrm>
            <a:off x="3249263" y="4672909"/>
            <a:ext cx="943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personnes</a:t>
            </a:r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C4E6A2FB-EAC0-DC40-8119-C608DFB6B28D}"/>
              </a:ext>
            </a:extLst>
          </p:cNvPr>
          <p:cNvSpPr txBox="1"/>
          <p:nvPr/>
        </p:nvSpPr>
        <p:spPr>
          <a:xfrm>
            <a:off x="5336567" y="4826884"/>
            <a:ext cx="850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invisibles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191B1AA5-965F-0146-8031-278CC970DA98}"/>
              </a:ext>
            </a:extLst>
          </p:cNvPr>
          <p:cNvCxnSpPr>
            <a:cxnSpLocks/>
            <a:stCxn id="195" idx="1"/>
          </p:cNvCxnSpPr>
          <p:nvPr/>
        </p:nvCxnSpPr>
        <p:spPr>
          <a:xfrm flipH="1">
            <a:off x="4336727" y="6246097"/>
            <a:ext cx="3204926" cy="186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ZoneTexte 172">
            <a:extLst>
              <a:ext uri="{FF2B5EF4-FFF2-40B4-BE49-F238E27FC236}">
                <a16:creationId xmlns:a16="http://schemas.microsoft.com/office/drawing/2014/main" id="{373A5A11-F1FA-DE44-B12A-2A633EBE9841}"/>
              </a:ext>
            </a:extLst>
          </p:cNvPr>
          <p:cNvSpPr txBox="1"/>
          <p:nvPr/>
        </p:nvSpPr>
        <p:spPr>
          <a:xfrm>
            <a:off x="6735469" y="5260748"/>
            <a:ext cx="130921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INTEGRATION/ENCLAVEMENT</a:t>
            </a:r>
          </a:p>
          <a:p>
            <a:r>
              <a:rPr lang="fr-FR" sz="1400" dirty="0">
                <a:solidFill>
                  <a:srgbClr val="FF0000"/>
                </a:solidFill>
              </a:rPr>
              <a:t>INEGALITES</a:t>
            </a:r>
          </a:p>
        </p:txBody>
      </p:sp>
      <p:cxnSp>
        <p:nvCxnSpPr>
          <p:cNvPr id="182" name="Connecteur en angle 181">
            <a:extLst>
              <a:ext uri="{FF2B5EF4-FFF2-40B4-BE49-F238E27FC236}">
                <a16:creationId xmlns:a16="http://schemas.microsoft.com/office/drawing/2014/main" id="{CC9185B6-A27B-C24B-B929-2BEC76178388}"/>
              </a:ext>
            </a:extLst>
          </p:cNvPr>
          <p:cNvCxnSpPr>
            <a:cxnSpLocks/>
          </p:cNvCxnSpPr>
          <p:nvPr/>
        </p:nvCxnSpPr>
        <p:spPr>
          <a:xfrm>
            <a:off x="2825445" y="5315114"/>
            <a:ext cx="3903326" cy="145985"/>
          </a:xfrm>
          <a:prstGeom prst="bentConnector3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ZoneTexte 184">
            <a:extLst>
              <a:ext uri="{FF2B5EF4-FFF2-40B4-BE49-F238E27FC236}">
                <a16:creationId xmlns:a16="http://schemas.microsoft.com/office/drawing/2014/main" id="{8263A38B-799C-DD4A-AAE2-29382616269B}"/>
              </a:ext>
            </a:extLst>
          </p:cNvPr>
          <p:cNvSpPr txBox="1"/>
          <p:nvPr/>
        </p:nvSpPr>
        <p:spPr>
          <a:xfrm>
            <a:off x="1620103" y="4265958"/>
            <a:ext cx="5252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ETAT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8F31C204-84C2-2244-B090-0D042434E479}"/>
              </a:ext>
            </a:extLst>
          </p:cNvPr>
          <p:cNvCxnSpPr>
            <a:cxnSpLocks/>
          </p:cNvCxnSpPr>
          <p:nvPr/>
        </p:nvCxnSpPr>
        <p:spPr>
          <a:xfrm flipH="1">
            <a:off x="2424119" y="3529240"/>
            <a:ext cx="3146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0C459454-4825-B94B-B2AB-3EED7AA78608}"/>
              </a:ext>
            </a:extLst>
          </p:cNvPr>
          <p:cNvCxnSpPr>
            <a:cxnSpLocks/>
          </p:cNvCxnSpPr>
          <p:nvPr/>
        </p:nvCxnSpPr>
        <p:spPr>
          <a:xfrm flipH="1" flipV="1">
            <a:off x="4683954" y="2882877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ZoneTexte 101">
            <a:extLst>
              <a:ext uri="{FF2B5EF4-FFF2-40B4-BE49-F238E27FC236}">
                <a16:creationId xmlns:a16="http://schemas.microsoft.com/office/drawing/2014/main" id="{D28B2DBD-0718-194C-BA01-D702FC9EA684}"/>
              </a:ext>
            </a:extLst>
          </p:cNvPr>
          <p:cNvSpPr txBox="1"/>
          <p:nvPr/>
        </p:nvSpPr>
        <p:spPr>
          <a:xfrm>
            <a:off x="2767295" y="3371190"/>
            <a:ext cx="111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Comment ?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F56D7840-BC99-F345-9474-134745407A3F}"/>
              </a:ext>
            </a:extLst>
          </p:cNvPr>
          <p:cNvSpPr/>
          <p:nvPr/>
        </p:nvSpPr>
        <p:spPr>
          <a:xfrm>
            <a:off x="2738721" y="3258360"/>
            <a:ext cx="1021084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5C8E1A5C-B812-E24B-A0FD-07D5F122E404}"/>
              </a:ext>
            </a:extLst>
          </p:cNvPr>
          <p:cNvSpPr txBox="1"/>
          <p:nvPr/>
        </p:nvSpPr>
        <p:spPr>
          <a:xfrm>
            <a:off x="4264649" y="4217649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00"/>
                </a:highlight>
              </a:rPr>
              <a:t>Qui ? Quoi </a:t>
            </a:r>
            <a:r>
              <a:rPr lang="fr-FR" sz="1400" dirty="0"/>
              <a:t>?</a:t>
            </a: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042E8B40-A189-C146-B161-C4794D15363D}"/>
              </a:ext>
            </a:extLst>
          </p:cNvPr>
          <p:cNvSpPr/>
          <p:nvPr/>
        </p:nvSpPr>
        <p:spPr>
          <a:xfrm>
            <a:off x="4170645" y="4104819"/>
            <a:ext cx="1113578" cy="52315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E729B11D-357B-7446-AFAF-09ED7B60189A}"/>
              </a:ext>
            </a:extLst>
          </p:cNvPr>
          <p:cNvSpPr txBox="1"/>
          <p:nvPr/>
        </p:nvSpPr>
        <p:spPr>
          <a:xfrm>
            <a:off x="4155300" y="1376454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MOBILITE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6F3AB168-6262-884E-AE5C-8305F54E64A7}"/>
              </a:ext>
            </a:extLst>
          </p:cNvPr>
          <p:cNvSpPr txBox="1"/>
          <p:nvPr/>
        </p:nvSpPr>
        <p:spPr>
          <a:xfrm>
            <a:off x="3876666" y="1653587"/>
            <a:ext cx="1611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mouvement, action</a:t>
            </a:r>
          </a:p>
        </p:txBody>
      </p: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9FF90B60-8A3B-6C44-8CB2-C070BA74E266}"/>
              </a:ext>
            </a:extLst>
          </p:cNvPr>
          <p:cNvCxnSpPr>
            <a:cxnSpLocks/>
          </p:cNvCxnSpPr>
          <p:nvPr/>
        </p:nvCxnSpPr>
        <p:spPr>
          <a:xfrm flipH="1" flipV="1">
            <a:off x="4648682" y="1933587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CF3FB6A0-878B-384E-8855-1B092EEA0F2C}"/>
              </a:ext>
            </a:extLst>
          </p:cNvPr>
          <p:cNvCxnSpPr>
            <a:cxnSpLocks/>
          </p:cNvCxnSpPr>
          <p:nvPr/>
        </p:nvCxnSpPr>
        <p:spPr>
          <a:xfrm flipH="1" flipV="1">
            <a:off x="4369655" y="961570"/>
            <a:ext cx="1441" cy="4075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ZoneTexte 113">
            <a:extLst>
              <a:ext uri="{FF2B5EF4-FFF2-40B4-BE49-F238E27FC236}">
                <a16:creationId xmlns:a16="http://schemas.microsoft.com/office/drawing/2014/main" id="{AD891BEF-64EC-A944-8DAC-CCD7BBDFED27}"/>
              </a:ext>
            </a:extLst>
          </p:cNvPr>
          <p:cNvSpPr txBox="1"/>
          <p:nvPr/>
        </p:nvSpPr>
        <p:spPr>
          <a:xfrm>
            <a:off x="3872400" y="628418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FLUX</a:t>
            </a:r>
          </a:p>
        </p:txBody>
      </p: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BBCD6F47-AEF7-C546-B064-51CF47A9ED9C}"/>
              </a:ext>
            </a:extLst>
          </p:cNvPr>
          <p:cNvCxnSpPr>
            <a:cxnSpLocks/>
            <a:endCxn id="117" idx="3"/>
          </p:cNvCxnSpPr>
          <p:nvPr/>
        </p:nvCxnSpPr>
        <p:spPr>
          <a:xfrm flipH="1" flipV="1">
            <a:off x="3313790" y="770533"/>
            <a:ext cx="552432" cy="117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ZoneTexte 116">
            <a:extLst>
              <a:ext uri="{FF2B5EF4-FFF2-40B4-BE49-F238E27FC236}">
                <a16:creationId xmlns:a16="http://schemas.microsoft.com/office/drawing/2014/main" id="{7955BD6F-74E2-A740-A853-9D6C9D560958}"/>
              </a:ext>
            </a:extLst>
          </p:cNvPr>
          <p:cNvSpPr txBox="1"/>
          <p:nvPr/>
        </p:nvSpPr>
        <p:spPr>
          <a:xfrm>
            <a:off x="2337101" y="616644"/>
            <a:ext cx="976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AXES</a:t>
            </a:r>
          </a:p>
        </p:txBody>
      </p: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CD960112-3533-4544-B92F-265C5498B109}"/>
              </a:ext>
            </a:extLst>
          </p:cNvPr>
          <p:cNvCxnSpPr>
            <a:cxnSpLocks/>
            <a:stCxn id="117" idx="1"/>
            <a:endCxn id="77" idx="3"/>
          </p:cNvCxnSpPr>
          <p:nvPr/>
        </p:nvCxnSpPr>
        <p:spPr>
          <a:xfrm flipH="1" flipV="1">
            <a:off x="1786891" y="765586"/>
            <a:ext cx="550210" cy="4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ZoneTexte 119">
            <a:extLst>
              <a:ext uri="{FF2B5EF4-FFF2-40B4-BE49-F238E27FC236}">
                <a16:creationId xmlns:a16="http://schemas.microsoft.com/office/drawing/2014/main" id="{78A79DBF-71F6-8E4C-972A-A27EA830D7FB}"/>
              </a:ext>
            </a:extLst>
          </p:cNvPr>
          <p:cNvSpPr txBox="1"/>
          <p:nvPr/>
        </p:nvSpPr>
        <p:spPr>
          <a:xfrm>
            <a:off x="1508088" y="1842276"/>
            <a:ext cx="95564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RESEAU(X)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88A05C89-3FB2-1244-AA6B-9F6DC395C688}"/>
              </a:ext>
            </a:extLst>
          </p:cNvPr>
          <p:cNvCxnSpPr>
            <a:cxnSpLocks/>
            <a:stCxn id="120" idx="0"/>
          </p:cNvCxnSpPr>
          <p:nvPr/>
        </p:nvCxnSpPr>
        <p:spPr>
          <a:xfrm flipV="1">
            <a:off x="1985911" y="946432"/>
            <a:ext cx="1848153" cy="8958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EA2150D3-A0CD-A946-8AFA-C5E8B2CB1A1C}"/>
              </a:ext>
            </a:extLst>
          </p:cNvPr>
          <p:cNvCxnSpPr>
            <a:cxnSpLocks/>
            <a:stCxn id="120" idx="0"/>
            <a:endCxn id="117" idx="2"/>
          </p:cNvCxnSpPr>
          <p:nvPr/>
        </p:nvCxnSpPr>
        <p:spPr>
          <a:xfrm flipV="1">
            <a:off x="1985911" y="924421"/>
            <a:ext cx="839535" cy="9178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948798AF-FE89-BD49-BBF8-1049F8C137BE}"/>
              </a:ext>
            </a:extLst>
          </p:cNvPr>
          <p:cNvCxnSpPr>
            <a:cxnSpLocks/>
            <a:stCxn id="120" idx="2"/>
            <a:endCxn id="41" idx="0"/>
          </p:cNvCxnSpPr>
          <p:nvPr/>
        </p:nvCxnSpPr>
        <p:spPr>
          <a:xfrm flipH="1">
            <a:off x="697801" y="2150053"/>
            <a:ext cx="1288110" cy="11417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ZoneTexte 127">
            <a:extLst>
              <a:ext uri="{FF2B5EF4-FFF2-40B4-BE49-F238E27FC236}">
                <a16:creationId xmlns:a16="http://schemas.microsoft.com/office/drawing/2014/main" id="{5EFEEA8E-2990-394E-9428-FB18CE8FF256}"/>
              </a:ext>
            </a:extLst>
          </p:cNvPr>
          <p:cNvSpPr txBox="1"/>
          <p:nvPr/>
        </p:nvSpPr>
        <p:spPr>
          <a:xfrm>
            <a:off x="1590465" y="3251589"/>
            <a:ext cx="8687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MOYENS</a:t>
            </a:r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7919FC27-0BCA-DE4F-B6C7-72C8BFD7AB19}"/>
              </a:ext>
            </a:extLst>
          </p:cNvPr>
          <p:cNvSpPr txBox="1"/>
          <p:nvPr/>
        </p:nvSpPr>
        <p:spPr>
          <a:xfrm>
            <a:off x="1579093" y="3568685"/>
            <a:ext cx="87863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highlight>
                  <a:srgbClr val="00FFFF"/>
                </a:highlight>
              </a:rPr>
              <a:t>MODES</a:t>
            </a:r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25D9CAAE-9094-9D47-B2F5-82869C46BB33}"/>
              </a:ext>
            </a:extLst>
          </p:cNvPr>
          <p:cNvCxnSpPr>
            <a:cxnSpLocks/>
          </p:cNvCxnSpPr>
          <p:nvPr/>
        </p:nvCxnSpPr>
        <p:spPr>
          <a:xfrm flipH="1">
            <a:off x="1273147" y="3533617"/>
            <a:ext cx="31460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avec flèche 143">
            <a:extLst>
              <a:ext uri="{FF2B5EF4-FFF2-40B4-BE49-F238E27FC236}">
                <a16:creationId xmlns:a16="http://schemas.microsoft.com/office/drawing/2014/main" id="{77B5823F-024B-C54B-8E5B-F29228094532}"/>
              </a:ext>
            </a:extLst>
          </p:cNvPr>
          <p:cNvCxnSpPr>
            <a:cxnSpLocks/>
          </p:cNvCxnSpPr>
          <p:nvPr/>
        </p:nvCxnSpPr>
        <p:spPr>
          <a:xfrm>
            <a:off x="5107573" y="4560972"/>
            <a:ext cx="368526" cy="3077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ZoneTexte 144">
            <a:extLst>
              <a:ext uri="{FF2B5EF4-FFF2-40B4-BE49-F238E27FC236}">
                <a16:creationId xmlns:a16="http://schemas.microsoft.com/office/drawing/2014/main" id="{6C455587-4F11-1D46-B5D3-E8862BF2D29F}"/>
              </a:ext>
            </a:extLst>
          </p:cNvPr>
          <p:cNvSpPr txBox="1"/>
          <p:nvPr/>
        </p:nvSpPr>
        <p:spPr>
          <a:xfrm>
            <a:off x="4178351" y="4999181"/>
            <a:ext cx="1191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marchandises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2F7BEAEE-267C-4B41-BAD3-7424C37CB63D}"/>
              </a:ext>
            </a:extLst>
          </p:cNvPr>
          <p:cNvSpPr txBox="1"/>
          <p:nvPr/>
        </p:nvSpPr>
        <p:spPr>
          <a:xfrm>
            <a:off x="5296371" y="5042309"/>
            <a:ext cx="120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(infos, argent)</a:t>
            </a:r>
          </a:p>
        </p:txBody>
      </p:sp>
      <p:sp>
        <p:nvSpPr>
          <p:cNvPr id="149" name="ZoneTexte 148">
            <a:extLst>
              <a:ext uri="{FF2B5EF4-FFF2-40B4-BE49-F238E27FC236}">
                <a16:creationId xmlns:a16="http://schemas.microsoft.com/office/drawing/2014/main" id="{DDFAEB3B-AA39-DE46-A28B-242EE8DFFFD0}"/>
              </a:ext>
            </a:extLst>
          </p:cNvPr>
          <p:cNvSpPr txBox="1"/>
          <p:nvPr/>
        </p:nvSpPr>
        <p:spPr>
          <a:xfrm>
            <a:off x="3197967" y="4930018"/>
            <a:ext cx="95571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INDIVIDUS</a:t>
            </a:r>
          </a:p>
        </p:txBody>
      </p:sp>
      <p:sp>
        <p:nvSpPr>
          <p:cNvPr id="150" name="ZoneTexte 149">
            <a:extLst>
              <a:ext uri="{FF2B5EF4-FFF2-40B4-BE49-F238E27FC236}">
                <a16:creationId xmlns:a16="http://schemas.microsoft.com/office/drawing/2014/main" id="{E6811483-0213-FA4E-A87D-FCCD7EC243D7}"/>
              </a:ext>
            </a:extLst>
          </p:cNvPr>
          <p:cNvSpPr txBox="1"/>
          <p:nvPr/>
        </p:nvSpPr>
        <p:spPr>
          <a:xfrm>
            <a:off x="1609845" y="4571291"/>
            <a:ext cx="111056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/>
              <a:t>COLLECTIVITES</a:t>
            </a:r>
          </a:p>
        </p:txBody>
      </p: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6F2E8B4D-9773-5745-8878-2DDE7DDA9614}"/>
              </a:ext>
            </a:extLst>
          </p:cNvPr>
          <p:cNvCxnSpPr>
            <a:cxnSpLocks/>
          </p:cNvCxnSpPr>
          <p:nvPr/>
        </p:nvCxnSpPr>
        <p:spPr>
          <a:xfrm flipV="1">
            <a:off x="2269022" y="4826884"/>
            <a:ext cx="0" cy="1644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2358E6B2-0222-3748-9040-10F1166E6C8F}"/>
              </a:ext>
            </a:extLst>
          </p:cNvPr>
          <p:cNvCxnSpPr>
            <a:cxnSpLocks/>
          </p:cNvCxnSpPr>
          <p:nvPr/>
        </p:nvCxnSpPr>
        <p:spPr>
          <a:xfrm flipV="1">
            <a:off x="2653638" y="5283922"/>
            <a:ext cx="3125" cy="2178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ZoneTexte 156">
            <a:extLst>
              <a:ext uri="{FF2B5EF4-FFF2-40B4-BE49-F238E27FC236}">
                <a16:creationId xmlns:a16="http://schemas.microsoft.com/office/drawing/2014/main" id="{C22BE6F8-0A07-0547-869A-FE26A23E61BD}"/>
              </a:ext>
            </a:extLst>
          </p:cNvPr>
          <p:cNvSpPr txBox="1"/>
          <p:nvPr/>
        </p:nvSpPr>
        <p:spPr>
          <a:xfrm>
            <a:off x="2254412" y="5485889"/>
            <a:ext cx="101034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/>
              <a:t>ENTREPRISES</a:t>
            </a:r>
          </a:p>
        </p:txBody>
      </p:sp>
      <p:sp>
        <p:nvSpPr>
          <p:cNvPr id="163" name="ZoneTexte 162">
            <a:extLst>
              <a:ext uri="{FF2B5EF4-FFF2-40B4-BE49-F238E27FC236}">
                <a16:creationId xmlns:a16="http://schemas.microsoft.com/office/drawing/2014/main" id="{275D71E3-6EB7-444B-9700-1D8F324FF180}"/>
              </a:ext>
            </a:extLst>
          </p:cNvPr>
          <p:cNvSpPr txBox="1"/>
          <p:nvPr/>
        </p:nvSpPr>
        <p:spPr>
          <a:xfrm>
            <a:off x="116071" y="5837031"/>
            <a:ext cx="2385893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dirty="0"/>
              <a:t>GESTION </a:t>
            </a:r>
            <a:r>
              <a:rPr lang="fr-FR" sz="1400" dirty="0">
                <a:solidFill>
                  <a:srgbClr val="FF0000"/>
                </a:solidFill>
              </a:rPr>
              <a:t>POLITIQUE</a:t>
            </a:r>
            <a:endParaRPr lang="fr-FR" sz="1400" dirty="0"/>
          </a:p>
          <a:p>
            <a:r>
              <a:rPr lang="fr-FR" sz="1400" dirty="0"/>
              <a:t>CHOIX, DECISIONS</a:t>
            </a:r>
          </a:p>
          <a:p>
            <a:r>
              <a:rPr lang="fr-FR" sz="1400" dirty="0"/>
              <a:t>INVESTISSEMENTS</a:t>
            </a:r>
          </a:p>
          <a:p>
            <a:r>
              <a:rPr lang="fr-FR" sz="1400" dirty="0">
                <a:solidFill>
                  <a:srgbClr val="00B050"/>
                </a:solidFill>
              </a:rPr>
              <a:t>DEVELOPPEMENT DURABLE</a:t>
            </a:r>
            <a:endParaRPr lang="fr-FR" sz="1400" dirty="0"/>
          </a:p>
        </p:txBody>
      </p:sp>
      <p:sp>
        <p:nvSpPr>
          <p:cNvPr id="164" name="ZoneTexte 163">
            <a:extLst>
              <a:ext uri="{FF2B5EF4-FFF2-40B4-BE49-F238E27FC236}">
                <a16:creationId xmlns:a16="http://schemas.microsoft.com/office/drawing/2014/main" id="{258AF080-7B9F-6547-B1A5-E5F6B7B3BD33}"/>
              </a:ext>
            </a:extLst>
          </p:cNvPr>
          <p:cNvSpPr txBox="1"/>
          <p:nvPr/>
        </p:nvSpPr>
        <p:spPr>
          <a:xfrm>
            <a:off x="111192" y="4260749"/>
            <a:ext cx="113178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200" b="1" dirty="0"/>
              <a:t>PROBLEMES</a:t>
            </a:r>
          </a:p>
          <a:p>
            <a:r>
              <a:rPr lang="fr-FR" sz="1200" dirty="0"/>
              <a:t>SATURATION</a:t>
            </a:r>
          </a:p>
          <a:p>
            <a:r>
              <a:rPr lang="fr-FR" sz="1200" dirty="0"/>
              <a:t>ENERGIE</a:t>
            </a:r>
          </a:p>
          <a:p>
            <a:r>
              <a:rPr lang="fr-FR" sz="1200" dirty="0"/>
              <a:t>ENCLAVEMENT</a:t>
            </a:r>
          </a:p>
          <a:p>
            <a:r>
              <a:rPr lang="fr-FR" sz="1200" dirty="0"/>
              <a:t>POLLUTION</a:t>
            </a:r>
          </a:p>
        </p:txBody>
      </p: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7E31D47E-933F-A844-9AD9-DDD28B297385}"/>
              </a:ext>
            </a:extLst>
          </p:cNvPr>
          <p:cNvCxnSpPr>
            <a:cxnSpLocks/>
          </p:cNvCxnSpPr>
          <p:nvPr/>
        </p:nvCxnSpPr>
        <p:spPr>
          <a:xfrm>
            <a:off x="594779" y="5286707"/>
            <a:ext cx="156" cy="5432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>
            <a:extLst>
              <a:ext uri="{FF2B5EF4-FFF2-40B4-BE49-F238E27FC236}">
                <a16:creationId xmlns:a16="http://schemas.microsoft.com/office/drawing/2014/main" id="{D02E4154-0C59-5C4B-BBC9-8617ABB26846}"/>
              </a:ext>
            </a:extLst>
          </p:cNvPr>
          <p:cNvCxnSpPr>
            <a:cxnSpLocks/>
          </p:cNvCxnSpPr>
          <p:nvPr/>
        </p:nvCxnSpPr>
        <p:spPr>
          <a:xfrm flipV="1">
            <a:off x="3696194" y="5305436"/>
            <a:ext cx="0" cy="6665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ZoneTexte 176">
            <a:extLst>
              <a:ext uri="{FF2B5EF4-FFF2-40B4-BE49-F238E27FC236}">
                <a16:creationId xmlns:a16="http://schemas.microsoft.com/office/drawing/2014/main" id="{430DCF91-445F-FA47-9751-D948FB779422}"/>
              </a:ext>
            </a:extLst>
          </p:cNvPr>
          <p:cNvSpPr txBox="1"/>
          <p:nvPr/>
        </p:nvSpPr>
        <p:spPr>
          <a:xfrm>
            <a:off x="3179076" y="6500124"/>
            <a:ext cx="227575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IMMIGRATION/EMIGRATION</a:t>
            </a:r>
          </a:p>
        </p:txBody>
      </p:sp>
      <p:sp>
        <p:nvSpPr>
          <p:cNvPr id="195" name="ZoneTexte 194">
            <a:extLst>
              <a:ext uri="{FF2B5EF4-FFF2-40B4-BE49-F238E27FC236}">
                <a16:creationId xmlns:a16="http://schemas.microsoft.com/office/drawing/2014/main" id="{AEAC2933-B68F-0841-B3C0-9D6E0094E8B2}"/>
              </a:ext>
            </a:extLst>
          </p:cNvPr>
          <p:cNvSpPr txBox="1"/>
          <p:nvPr/>
        </p:nvSpPr>
        <p:spPr>
          <a:xfrm>
            <a:off x="7541653" y="6092208"/>
            <a:ext cx="1346587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GLOBALISATION</a:t>
            </a:r>
          </a:p>
        </p:txBody>
      </p:sp>
      <p:sp>
        <p:nvSpPr>
          <p:cNvPr id="196" name="ZoneTexte 195">
            <a:extLst>
              <a:ext uri="{FF2B5EF4-FFF2-40B4-BE49-F238E27FC236}">
                <a16:creationId xmlns:a16="http://schemas.microsoft.com/office/drawing/2014/main" id="{00E9E42F-7702-9A40-BB14-9B060991604B}"/>
              </a:ext>
            </a:extLst>
          </p:cNvPr>
          <p:cNvSpPr txBox="1"/>
          <p:nvPr/>
        </p:nvSpPr>
        <p:spPr>
          <a:xfrm>
            <a:off x="7508999" y="6419796"/>
            <a:ext cx="149015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MONDIALISATION</a:t>
            </a:r>
          </a:p>
        </p:txBody>
      </p: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7524F439-725B-AE46-8FDE-7C928A1A21FF}"/>
              </a:ext>
            </a:extLst>
          </p:cNvPr>
          <p:cNvCxnSpPr>
            <a:cxnSpLocks/>
          </p:cNvCxnSpPr>
          <p:nvPr/>
        </p:nvCxnSpPr>
        <p:spPr>
          <a:xfrm>
            <a:off x="8449623" y="4664334"/>
            <a:ext cx="0" cy="1427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Connecteur droit avec flèche 197">
            <a:extLst>
              <a:ext uri="{FF2B5EF4-FFF2-40B4-BE49-F238E27FC236}">
                <a16:creationId xmlns:a16="http://schemas.microsoft.com/office/drawing/2014/main" id="{0BBE8B63-5226-3045-852C-4EB6397E82C1}"/>
              </a:ext>
            </a:extLst>
          </p:cNvPr>
          <p:cNvCxnSpPr>
            <a:cxnSpLocks/>
          </p:cNvCxnSpPr>
          <p:nvPr/>
        </p:nvCxnSpPr>
        <p:spPr>
          <a:xfrm flipV="1">
            <a:off x="6546318" y="4147119"/>
            <a:ext cx="327224" cy="70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ZoneTexte 203">
            <a:extLst>
              <a:ext uri="{FF2B5EF4-FFF2-40B4-BE49-F238E27FC236}">
                <a16:creationId xmlns:a16="http://schemas.microsoft.com/office/drawing/2014/main" id="{D8B412F1-9D7F-4E4F-AEE5-96341F873DCD}"/>
              </a:ext>
            </a:extLst>
          </p:cNvPr>
          <p:cNvSpPr txBox="1"/>
          <p:nvPr/>
        </p:nvSpPr>
        <p:spPr>
          <a:xfrm>
            <a:off x="6866738" y="4162653"/>
            <a:ext cx="886140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00FFFF"/>
                </a:highlight>
              </a:rPr>
              <a:t>ECHELLES</a:t>
            </a:r>
          </a:p>
        </p:txBody>
      </p:sp>
      <p:sp>
        <p:nvSpPr>
          <p:cNvPr id="205" name="ZoneTexte 204">
            <a:extLst>
              <a:ext uri="{FF2B5EF4-FFF2-40B4-BE49-F238E27FC236}">
                <a16:creationId xmlns:a16="http://schemas.microsoft.com/office/drawing/2014/main" id="{15D160B4-3B29-8A42-BB67-264DAB5DED4E}"/>
              </a:ext>
            </a:extLst>
          </p:cNvPr>
          <p:cNvSpPr txBox="1"/>
          <p:nvPr/>
        </p:nvSpPr>
        <p:spPr>
          <a:xfrm>
            <a:off x="6857687" y="3844970"/>
            <a:ext cx="89877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DISTANCE</a:t>
            </a:r>
          </a:p>
        </p:txBody>
      </p: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88F92096-93C2-5D4A-B35C-A5006B3F4434}"/>
              </a:ext>
            </a:extLst>
          </p:cNvPr>
          <p:cNvCxnSpPr>
            <a:cxnSpLocks/>
            <a:stCxn id="97" idx="2"/>
            <a:endCxn id="205" idx="0"/>
          </p:cNvCxnSpPr>
          <p:nvPr/>
        </p:nvCxnSpPr>
        <p:spPr>
          <a:xfrm>
            <a:off x="7302344" y="3389661"/>
            <a:ext cx="4729" cy="45530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ZoneTexte 208">
            <a:extLst>
              <a:ext uri="{FF2B5EF4-FFF2-40B4-BE49-F238E27FC236}">
                <a16:creationId xmlns:a16="http://schemas.microsoft.com/office/drawing/2014/main" id="{25DC3848-2618-9347-BC99-5951B895CA5B}"/>
              </a:ext>
            </a:extLst>
          </p:cNvPr>
          <p:cNvSpPr txBox="1"/>
          <p:nvPr/>
        </p:nvSpPr>
        <p:spPr>
          <a:xfrm>
            <a:off x="6148850" y="1815590"/>
            <a:ext cx="86877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MOTIFS</a:t>
            </a:r>
          </a:p>
        </p:txBody>
      </p:sp>
      <p:sp>
        <p:nvSpPr>
          <p:cNvPr id="217" name="ZoneTexte 216">
            <a:extLst>
              <a:ext uri="{FF2B5EF4-FFF2-40B4-BE49-F238E27FC236}">
                <a16:creationId xmlns:a16="http://schemas.microsoft.com/office/drawing/2014/main" id="{3A3B29CF-670D-974D-B8EA-72C287169CE6}"/>
              </a:ext>
            </a:extLst>
          </p:cNvPr>
          <p:cNvSpPr txBox="1"/>
          <p:nvPr/>
        </p:nvSpPr>
        <p:spPr>
          <a:xfrm>
            <a:off x="6733295" y="777165"/>
            <a:ext cx="91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Typologie</a:t>
            </a:r>
          </a:p>
          <a:p>
            <a:r>
              <a:rPr lang="fr-FR" sz="1400" dirty="0"/>
              <a:t>inventaire</a:t>
            </a: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89E9C952-E902-3D4E-8930-61D797E4EF8D}"/>
              </a:ext>
            </a:extLst>
          </p:cNvPr>
          <p:cNvSpPr txBox="1"/>
          <p:nvPr/>
        </p:nvSpPr>
        <p:spPr>
          <a:xfrm>
            <a:off x="6853519" y="2305225"/>
            <a:ext cx="107311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FREQUENCE</a:t>
            </a:r>
          </a:p>
        </p:txBody>
      </p:sp>
      <p:sp>
        <p:nvSpPr>
          <p:cNvPr id="226" name="ZoneTexte 225">
            <a:extLst>
              <a:ext uri="{FF2B5EF4-FFF2-40B4-BE49-F238E27FC236}">
                <a16:creationId xmlns:a16="http://schemas.microsoft.com/office/drawing/2014/main" id="{CB3DC1BF-D70B-9042-BD9B-B97A43AF82E4}"/>
              </a:ext>
            </a:extLst>
          </p:cNvPr>
          <p:cNvSpPr txBox="1"/>
          <p:nvPr/>
        </p:nvSpPr>
        <p:spPr>
          <a:xfrm>
            <a:off x="7416270" y="1369452"/>
            <a:ext cx="1281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Régularité</a:t>
            </a:r>
          </a:p>
          <a:p>
            <a:r>
              <a:rPr lang="fr-FR" sz="1400" dirty="0"/>
              <a:t>(</a:t>
            </a:r>
            <a:r>
              <a:rPr lang="fr-FR" sz="1400" dirty="0" err="1"/>
              <a:t>quot</a:t>
            </a:r>
            <a:r>
              <a:rPr lang="fr-FR" sz="1400" dirty="0"/>
              <a:t>., hebdo.)</a:t>
            </a:r>
          </a:p>
        </p:txBody>
      </p:sp>
      <p:sp>
        <p:nvSpPr>
          <p:cNvPr id="227" name="ZoneTexte 226">
            <a:extLst>
              <a:ext uri="{FF2B5EF4-FFF2-40B4-BE49-F238E27FC236}">
                <a16:creationId xmlns:a16="http://schemas.microsoft.com/office/drawing/2014/main" id="{74A8F9AF-98A3-014A-999C-254F087FC5B1}"/>
              </a:ext>
            </a:extLst>
          </p:cNvPr>
          <p:cNvSpPr txBox="1"/>
          <p:nvPr/>
        </p:nvSpPr>
        <p:spPr>
          <a:xfrm>
            <a:off x="8052475" y="1853362"/>
            <a:ext cx="10508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Irrégularité</a:t>
            </a:r>
          </a:p>
          <a:p>
            <a:r>
              <a:rPr lang="fr-FR" sz="1400" dirty="0"/>
              <a:t>(exception.)</a:t>
            </a:r>
          </a:p>
        </p:txBody>
      </p:sp>
      <p:cxnSp>
        <p:nvCxnSpPr>
          <p:cNvPr id="249" name="Connecteur droit avec flèche 248">
            <a:extLst>
              <a:ext uri="{FF2B5EF4-FFF2-40B4-BE49-F238E27FC236}">
                <a16:creationId xmlns:a16="http://schemas.microsoft.com/office/drawing/2014/main" id="{6B9A3775-997F-AA40-A0D5-E4484FF6441C}"/>
              </a:ext>
            </a:extLst>
          </p:cNvPr>
          <p:cNvCxnSpPr>
            <a:cxnSpLocks/>
            <a:stCxn id="128" idx="0"/>
          </p:cNvCxnSpPr>
          <p:nvPr/>
        </p:nvCxnSpPr>
        <p:spPr>
          <a:xfrm flipV="1">
            <a:off x="2024852" y="2689607"/>
            <a:ext cx="648523" cy="5619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ZoneTexte 249">
            <a:extLst>
              <a:ext uri="{FF2B5EF4-FFF2-40B4-BE49-F238E27FC236}">
                <a16:creationId xmlns:a16="http://schemas.microsoft.com/office/drawing/2014/main" id="{B166011F-E877-7545-893E-F450FFE4494F}"/>
              </a:ext>
            </a:extLst>
          </p:cNvPr>
          <p:cNvSpPr txBox="1"/>
          <p:nvPr/>
        </p:nvSpPr>
        <p:spPr>
          <a:xfrm>
            <a:off x="2537582" y="2227476"/>
            <a:ext cx="91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Typologie</a:t>
            </a:r>
          </a:p>
          <a:p>
            <a:r>
              <a:rPr lang="fr-FR" sz="1400" dirty="0"/>
              <a:t>inventaire</a:t>
            </a:r>
          </a:p>
        </p:txBody>
      </p:sp>
    </p:spTree>
    <p:extLst>
      <p:ext uri="{BB962C8B-B14F-4D97-AF65-F5344CB8AC3E}">
        <p14:creationId xmlns:p14="http://schemas.microsoft.com/office/powerpoint/2010/main" val="42893319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5282</TotalTime>
  <Words>3484</Words>
  <Application>Microsoft Macintosh PowerPoint</Application>
  <PresentationFormat>Affichage à l'écran (4:3)</PresentationFormat>
  <Paragraphs>706</Paragraphs>
  <Slides>47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Cambria</vt:lpstr>
      <vt:lpstr>Times New Roman</vt:lpstr>
      <vt:lpstr>Wingdings</vt:lpstr>
      <vt:lpstr>Thème Office</vt:lpstr>
      <vt:lpstr>Se déplacer</vt:lpstr>
      <vt:lpstr>Calendrier S2-S8</vt:lpstr>
      <vt:lpstr>Calendrier S2-S8</vt:lpstr>
      <vt:lpstr>Présentation PowerPoint</vt:lpstr>
      <vt:lpstr>Plan du TD4</vt:lpstr>
      <vt:lpstr>A) Le thème  : se déplacer</vt:lpstr>
      <vt:lpstr>A) Le thème  : se déplacer</vt:lpstr>
      <vt:lpstr>Présentation PowerPoint</vt:lpstr>
      <vt:lpstr>Présentation PowerPoint</vt:lpstr>
      <vt:lpstr>A) Le thème  : se déplacer</vt:lpstr>
      <vt:lpstr>A) Le thème  : se déplacer</vt:lpstr>
      <vt:lpstr>A) Le thème  : se déplacer</vt:lpstr>
      <vt:lpstr>A) Le thème  : se déplacer</vt:lpstr>
      <vt:lpstr>A) Le thème  : se déplacer</vt:lpstr>
      <vt:lpstr>A) Le thème  : se déplacer</vt:lpstr>
      <vt:lpstr>Présentation PowerPoint</vt:lpstr>
      <vt:lpstr>A) Le thème  : se déplacer</vt:lpstr>
      <vt:lpstr>A) Le thème  : se déplacer</vt:lpstr>
      <vt:lpstr>A) Le thème  : se déplacer</vt:lpstr>
      <vt:lpstr>B) Situation-problème Châteauroux</vt:lpstr>
      <vt:lpstr>B) Situation-problème Bourges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A) Le thème  : se déplacer</vt:lpstr>
      <vt:lpstr>Présentation PowerPoint</vt:lpstr>
      <vt:lpstr>Présentation PowerPoint</vt:lpstr>
      <vt:lpstr>C) Qu’est-ce qu’un aéroport ? Le cas de l’aéroport de Lyon-Saint Exupéry</vt:lpstr>
      <vt:lpstr>C) Qu’est-ce qu’un aéroport ? Le cas de l’aéroport de Lyon-Saint Exupéry</vt:lpstr>
      <vt:lpstr>C) Qu’est-ce qu’un aéroport ? Le cas de l’aéroport de Lyon-Saint Exupéry</vt:lpstr>
      <vt:lpstr>QUESTIONS</vt:lpstr>
      <vt:lpstr>Présentation PowerPoint</vt:lpstr>
      <vt:lpstr>C) Qu’est-ce qu’un aéroport ? Le cas de l’aéroport de Lyon-Saint Exupéry</vt:lpstr>
      <vt:lpstr>C) Qu’est-ce qu’un aéroport ? Le cas de l’aéroport de Lyon-Saint Exupéry</vt:lpstr>
      <vt:lpstr>C) Qu’est-ce qu’un aéroport ? Le cas de l’aéroport de Lyon-Saint Exupéry</vt:lpstr>
      <vt:lpstr>C) Qu’est-ce qu’un aéroport ? Le cas de l’aéroport de Lyon-Saint Exupéry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Iufm Orléans-Tours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Préhistoire</dc:title>
  <dc:creator>Jean-Louis LAUBRY</dc:creator>
  <cp:lastModifiedBy>Jean-Louis Laubry</cp:lastModifiedBy>
  <cp:revision>333</cp:revision>
  <cp:lastPrinted>2017-09-04T10:56:21Z</cp:lastPrinted>
  <dcterms:created xsi:type="dcterms:W3CDTF">2020-09-06T15:52:41Z</dcterms:created>
  <dcterms:modified xsi:type="dcterms:W3CDTF">2024-03-09T17:39:09Z</dcterms:modified>
</cp:coreProperties>
</file>