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91" r:id="rId2"/>
    <p:sldId id="290" r:id="rId3"/>
    <p:sldId id="292" r:id="rId4"/>
    <p:sldId id="293" r:id="rId5"/>
    <p:sldId id="294" r:id="rId6"/>
    <p:sldId id="295" r:id="rId7"/>
    <p:sldId id="297" r:id="rId8"/>
    <p:sldId id="289" r:id="rId9"/>
    <p:sldId id="298" r:id="rId10"/>
    <p:sldId id="299" r:id="rId11"/>
    <p:sldId id="301" r:id="rId12"/>
    <p:sldId id="302" r:id="rId13"/>
    <p:sldId id="300" r:id="rId14"/>
    <p:sldId id="259" r:id="rId15"/>
    <p:sldId id="312" r:id="rId16"/>
    <p:sldId id="313" r:id="rId17"/>
    <p:sldId id="261" r:id="rId18"/>
    <p:sldId id="271" r:id="rId19"/>
    <p:sldId id="270" r:id="rId20"/>
    <p:sldId id="272" r:id="rId21"/>
    <p:sldId id="311" r:id="rId22"/>
    <p:sldId id="283" r:id="rId23"/>
    <p:sldId id="284" r:id="rId24"/>
    <p:sldId id="281" r:id="rId25"/>
    <p:sldId id="282" r:id="rId26"/>
    <p:sldId id="286" r:id="rId27"/>
    <p:sldId id="287" r:id="rId28"/>
    <p:sldId id="288" r:id="rId29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73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51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0E330-7842-4A96-8137-9A644AD31319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58926-1F77-4F8E-BA29-ABA77D76741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2729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691D04-2410-0147-93CB-51938CE8277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0F083-A4E2-044F-9329-CF972322A7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9279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0F083-A4E2-044F-9329-CF972322A755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1952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0F083-A4E2-044F-9329-CF972322A755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4197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46E6AD-0DC3-D04A-86CC-7C82305A56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ln w="254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sz="4800" b="1" dirty="0"/>
              <a:t>Se repérer dans le temps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72F4A9-A25F-3942-941F-FB5B6F1D67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UE11EC4 - TD1</a:t>
            </a:r>
          </a:p>
          <a:p>
            <a:r>
              <a:rPr lang="fr-FR" b="1" dirty="0">
                <a:solidFill>
                  <a:schemeClr val="tx1"/>
                </a:solidFill>
              </a:rPr>
              <a:t>Un outil : la frise chronologique</a:t>
            </a:r>
          </a:p>
        </p:txBody>
      </p:sp>
    </p:spTree>
    <p:extLst>
      <p:ext uri="{BB962C8B-B14F-4D97-AF65-F5344CB8AC3E}">
        <p14:creationId xmlns:p14="http://schemas.microsoft.com/office/powerpoint/2010/main" val="3348125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N2861DetailFriseChrono-100.jpg">
            <a:extLst>
              <a:ext uri="{FF2B5EF4-FFF2-40B4-BE49-F238E27FC236}">
                <a16:creationId xmlns:a16="http://schemas.microsoft.com/office/drawing/2014/main" id="{92D2CB77-7532-E44D-AB6B-CB2E65882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64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714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7810AB7-852F-4241-A280-0F8CBEC9A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721" y="244010"/>
            <a:ext cx="7018422" cy="358825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C8F224E-841E-1445-84AC-B6B9A9125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7209" y="4673600"/>
            <a:ext cx="4584700" cy="21844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51B1860-537A-EA4D-8C21-4E50D3B44C7E}"/>
              </a:ext>
            </a:extLst>
          </p:cNvPr>
          <p:cNvSpPr txBox="1"/>
          <p:nvPr/>
        </p:nvSpPr>
        <p:spPr>
          <a:xfrm>
            <a:off x="226032" y="4921320"/>
            <a:ext cx="30000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frise de séquence </a:t>
            </a:r>
          </a:p>
          <a:p>
            <a:r>
              <a:rPr lang="fr-FR" dirty="0"/>
              <a:t>(complétée pendant les séances de la séquence)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9D1BB5-F37D-534E-A771-81038044B04C}"/>
              </a:ext>
            </a:extLst>
          </p:cNvPr>
          <p:cNvSpPr txBox="1"/>
          <p:nvPr/>
        </p:nvSpPr>
        <p:spPr>
          <a:xfrm>
            <a:off x="390418" y="1047963"/>
            <a:ext cx="14178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frise à l’échelle d’une vie utilisée dans une séance</a:t>
            </a:r>
          </a:p>
        </p:txBody>
      </p:sp>
    </p:spTree>
    <p:extLst>
      <p:ext uri="{BB962C8B-B14F-4D97-AF65-F5344CB8AC3E}">
        <p14:creationId xmlns:p14="http://schemas.microsoft.com/office/powerpoint/2010/main" val="3640625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1834EED-4F52-9841-88A8-418E372503A0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2954" y="4094789"/>
            <a:ext cx="7798085" cy="2393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A71C85-DEDF-6E4F-BEA8-BA6162D826C2}"/>
              </a:ext>
            </a:extLst>
          </p:cNvPr>
          <p:cNvSpPr txBox="1"/>
          <p:nvPr/>
        </p:nvSpPr>
        <p:spPr>
          <a:xfrm>
            <a:off x="2341431" y="6488668"/>
            <a:ext cx="4912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La frise pour analyser : le temps de la République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2AFFCFE-CF34-6449-B3A7-54C864BD5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293" y="0"/>
            <a:ext cx="6873411" cy="416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667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09F06F-5400-5846-8F68-2BC29218F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u="sng" dirty="0"/>
              <a:t>Le cas de la Préhistoire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Quand débute-t-elle ?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Quand se termine-t-elle ?</a:t>
            </a:r>
          </a:p>
        </p:txBody>
      </p:sp>
    </p:spTree>
    <p:extLst>
      <p:ext uri="{BB962C8B-B14F-4D97-AF65-F5344CB8AC3E}">
        <p14:creationId xmlns:p14="http://schemas.microsoft.com/office/powerpoint/2010/main" val="2312251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"/>
            <a:ext cx="7792079" cy="871190"/>
          </a:xfrm>
        </p:spPr>
        <p:txBody>
          <a:bodyPr>
            <a:normAutofit/>
          </a:bodyPr>
          <a:lstStyle/>
          <a:p>
            <a:r>
              <a:rPr lang="fr-FR" b="1" dirty="0"/>
              <a:t>Les premiers êtres humains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87637"/>
            <a:ext cx="6151562" cy="4364038"/>
          </a:xfrm>
          <a:prstGeom prst="rect">
            <a:avLst/>
          </a:prstGeom>
          <a:solidFill>
            <a:srgbClr val="FFFFFF"/>
          </a:solidFill>
          <a:ln w="63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" name="Image 4" descr="CranePréhistNath2006CE2-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5072" y="751097"/>
            <a:ext cx="4711700" cy="18415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477001" y="4517570"/>
            <a:ext cx="241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Attention à une vision linéaire de la succession des hominidés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454273" y="1909764"/>
            <a:ext cx="1970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7 millions d’années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86727C89-15B8-B849-A29B-9BB212834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00201"/>
            <a:ext cx="8432801" cy="2665204"/>
          </a:xfrm>
        </p:spPr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324274C-8673-2179-CAE2-498D6CEF2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505298" cy="279722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2A5F721-447E-0F71-2D4C-97438AC355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480" y="2797226"/>
            <a:ext cx="7641241" cy="406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84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83536DC-00D5-2058-BDC2-716A31C14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26" y="0"/>
            <a:ext cx="8805347" cy="643777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C68DC3-2357-4E2B-6E09-2B33CCD82D58}"/>
              </a:ext>
            </a:extLst>
          </p:cNvPr>
          <p:cNvSpPr txBox="1"/>
          <p:nvPr/>
        </p:nvSpPr>
        <p:spPr>
          <a:xfrm>
            <a:off x="3092521" y="6437777"/>
            <a:ext cx="3891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La préhistoire, une « science » récente </a:t>
            </a:r>
          </a:p>
        </p:txBody>
      </p:sp>
    </p:spTree>
    <p:extLst>
      <p:ext uri="{BB962C8B-B14F-4D97-AF65-F5344CB8AC3E}">
        <p14:creationId xmlns:p14="http://schemas.microsoft.com/office/powerpoint/2010/main" val="27761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"/>
            <a:ext cx="7792079" cy="871190"/>
          </a:xfrm>
        </p:spPr>
        <p:txBody>
          <a:bodyPr>
            <a:normAutofit/>
          </a:bodyPr>
          <a:lstStyle/>
          <a:p>
            <a:r>
              <a:rPr lang="fr-FR" b="1" dirty="0"/>
              <a:t>Les premiers êtres humains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8221" y="1112605"/>
            <a:ext cx="4383779" cy="3806487"/>
          </a:xfrm>
        </p:spPr>
        <p:txBody>
          <a:bodyPr/>
          <a:lstStyle/>
          <a:p>
            <a:pPr marL="514350" indent="-514350">
              <a:buNone/>
            </a:pPr>
            <a:r>
              <a:rPr lang="fr-FR" dirty="0"/>
              <a:t>« homo » ?</a:t>
            </a:r>
          </a:p>
          <a:p>
            <a:pPr marL="514350" indent="-514350">
              <a:buNone/>
            </a:pPr>
            <a:r>
              <a:rPr lang="fr-FR" dirty="0"/>
              <a:t>- bipédie (plutôt longueur jambes et voûte plantaire)</a:t>
            </a:r>
          </a:p>
          <a:p>
            <a:pPr marL="514350" indent="-514350">
              <a:buNone/>
            </a:pPr>
            <a:r>
              <a:rPr lang="fr-FR" dirty="0"/>
              <a:t>- volume de la boite crânienne</a:t>
            </a:r>
          </a:p>
          <a:p>
            <a:pPr marL="514350" indent="-514350">
              <a:buNone/>
            </a:pPr>
            <a:r>
              <a:rPr lang="fr-FR" dirty="0"/>
              <a:t>- capacité vocale (larynx)</a:t>
            </a:r>
          </a:p>
        </p:txBody>
      </p:sp>
      <p:pic>
        <p:nvPicPr>
          <p:cNvPr id="5" name="Image 4" descr="arbre4j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257" y="871191"/>
            <a:ext cx="4753416" cy="5986809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455438" y="6211668"/>
            <a:ext cx="2915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généalogie qui demeure en grande partie inconnue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961956F-FAD3-5817-0C22-8D65E6C21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5959" y="2003459"/>
            <a:ext cx="1338714" cy="13060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"/>
            <a:ext cx="7792079" cy="871190"/>
          </a:xfrm>
        </p:spPr>
        <p:txBody>
          <a:bodyPr>
            <a:normAutofit/>
          </a:bodyPr>
          <a:lstStyle/>
          <a:p>
            <a:r>
              <a:rPr lang="fr-FR" b="1" dirty="0"/>
              <a:t>Les premiers êtres humains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2381" y="1112605"/>
            <a:ext cx="5132185" cy="3806487"/>
          </a:xfrm>
        </p:spPr>
        <p:txBody>
          <a:bodyPr/>
          <a:lstStyle/>
          <a:p>
            <a:pPr marL="514350" indent="-514350">
              <a:buNone/>
            </a:pPr>
            <a:r>
              <a:rPr lang="fr-FR" u="sng" dirty="0"/>
              <a:t>Le peuplement en France</a:t>
            </a:r>
          </a:p>
        </p:txBody>
      </p:sp>
      <p:pic>
        <p:nvPicPr>
          <p:cNvPr id="6" name="Image 5" descr="FrisePaléoFrNath2006CE2-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462181"/>
            <a:ext cx="8157773" cy="211305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AA0A758-1BC3-2ACB-C7CD-C730A28114A6}"/>
              </a:ext>
            </a:extLst>
          </p:cNvPr>
          <p:cNvSpPr txBox="1"/>
          <p:nvPr/>
        </p:nvSpPr>
        <p:spPr>
          <a:xfrm>
            <a:off x="632060" y="5160506"/>
            <a:ext cx="75450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Donc une présence humaine en France depuis 500000 ans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FrisPréhistANath2006CE2-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0992"/>
            <a:ext cx="9144001" cy="1184275"/>
          </a:xfrm>
          <a:prstGeom prst="rect">
            <a:avLst/>
          </a:prstGeom>
        </p:spPr>
      </p:pic>
      <p:pic>
        <p:nvPicPr>
          <p:cNvPr id="6" name="Image 5" descr="FrisPréhistBNath2006CE2-3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225" y="1163283"/>
            <a:ext cx="7343775" cy="1257300"/>
          </a:xfrm>
          <a:prstGeom prst="rect">
            <a:avLst/>
          </a:prstGeom>
        </p:spPr>
      </p:pic>
      <p:pic>
        <p:nvPicPr>
          <p:cNvPr id="8" name="Image 7" descr="CartePrehistFranceCE2Hat2009-1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0012" y="2420582"/>
            <a:ext cx="3787215" cy="443741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D99D12B-4544-3A43-3D24-6FDBE54E3424}"/>
              </a:ext>
            </a:extLst>
          </p:cNvPr>
          <p:cNvSpPr txBox="1"/>
          <p:nvPr/>
        </p:nvSpPr>
        <p:spPr>
          <a:xfrm>
            <a:off x="6527227" y="3729519"/>
            <a:ext cx="2195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La pluralité des sites préhistoriques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endule_2007__1_">
            <a:extLst>
              <a:ext uri="{FF2B5EF4-FFF2-40B4-BE49-F238E27FC236}">
                <a16:creationId xmlns:a16="http://schemas.microsoft.com/office/drawing/2014/main" id="{6F204649-4745-614C-895C-6A2146350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099390" cy="3079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DSCF2564">
            <a:extLst>
              <a:ext uri="{FF2B5EF4-FFF2-40B4-BE49-F238E27FC236}">
                <a16:creationId xmlns:a16="http://schemas.microsoft.com/office/drawing/2014/main" id="{B3EE14C0-1F14-D649-83F4-7002FB623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390" y="0"/>
            <a:ext cx="3781425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6598047E-2F87-1E43-9AA6-3DC8FB00C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546" y="2576067"/>
            <a:ext cx="5708454" cy="4281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473A457-8E65-074C-886F-2EAF29FEB239}"/>
              </a:ext>
            </a:extLst>
          </p:cNvPr>
          <p:cNvSpPr txBox="1"/>
          <p:nvPr/>
        </p:nvSpPr>
        <p:spPr>
          <a:xfrm>
            <a:off x="1315092" y="4623371"/>
            <a:ext cx="1127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Au cycle 1</a:t>
            </a:r>
          </a:p>
          <a:p>
            <a:r>
              <a:rPr lang="fr-FR" dirty="0"/>
              <a:t>(MS)</a:t>
            </a:r>
          </a:p>
        </p:txBody>
      </p:sp>
    </p:spTree>
    <p:extLst>
      <p:ext uri="{BB962C8B-B14F-4D97-AF65-F5344CB8AC3E}">
        <p14:creationId xmlns:p14="http://schemas.microsoft.com/office/powerpoint/2010/main" val="12132630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cènNéolithNath2006CE2-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9803" y="3684765"/>
            <a:ext cx="4274197" cy="3173235"/>
          </a:xfrm>
          <a:prstGeom prst="rect">
            <a:avLst/>
          </a:prstGeom>
        </p:spPr>
      </p:pic>
      <p:pic>
        <p:nvPicPr>
          <p:cNvPr id="4" name="Image 3" descr="ScènVieCroMaNath2006CE2-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41575"/>
            <a:ext cx="4869803" cy="2917276"/>
          </a:xfrm>
          <a:prstGeom prst="rect">
            <a:avLst/>
          </a:prstGeom>
        </p:spPr>
      </p:pic>
      <p:pic>
        <p:nvPicPr>
          <p:cNvPr id="5" name="Image 4" descr="FrisPréhistANath2006CE2-3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1" cy="1184275"/>
          </a:xfrm>
          <a:prstGeom prst="rect">
            <a:avLst/>
          </a:prstGeom>
        </p:spPr>
      </p:pic>
      <p:pic>
        <p:nvPicPr>
          <p:cNvPr id="6" name="Image 5" descr="FrisPréhistBNath2006CE2-30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000" y="1184275"/>
            <a:ext cx="7343775" cy="125730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597384" y="5358851"/>
            <a:ext cx="32724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Images de reconstitution de la vie au Paléolithique et au Néolithique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E2B342-7E7A-C240-AFE5-BD06B901C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i="1" dirty="0"/>
              <a:t>Exercice (si temps)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DFDA88-AEA8-CA40-B40F-7A4BC80E7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13843"/>
            <a:ext cx="8229600" cy="51432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Analyse de double-pages de manuels (Hachette HG CM1 2016, Hatier Hist CM 2016)</a:t>
            </a:r>
          </a:p>
          <a:p>
            <a:pPr marL="514350" indent="-514350" algn="just">
              <a:buAutoNum type="arabicParenR"/>
            </a:pPr>
            <a:r>
              <a:rPr lang="fr-FR" dirty="0"/>
              <a:t>Comment se présente la double-page (description formelle) ?</a:t>
            </a:r>
          </a:p>
          <a:p>
            <a:pPr marL="514350" indent="-514350" algn="just">
              <a:buAutoNum type="arabicParenR"/>
            </a:pPr>
            <a:r>
              <a:rPr lang="fr-FR" dirty="0"/>
              <a:t>Comment « fonctionne »-t-elle ? (identification et analyse des choix didactiques)</a:t>
            </a:r>
          </a:p>
          <a:p>
            <a:pPr marL="514350" indent="-514350" algn="just">
              <a:buAutoNum type="arabicParenR"/>
            </a:pPr>
            <a:r>
              <a:rPr lang="fr-FR" dirty="0"/>
              <a:t>Quelles sont les qualités et les faiblesses de la double-page ?</a:t>
            </a:r>
          </a:p>
        </p:txBody>
      </p:sp>
    </p:spTree>
    <p:extLst>
      <p:ext uri="{BB962C8B-B14F-4D97-AF65-F5344CB8AC3E}">
        <p14:creationId xmlns:p14="http://schemas.microsoft.com/office/powerpoint/2010/main" val="16764809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190560" y="0"/>
            <a:ext cx="2587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Hatier, Histoire, CM, 2016</a:t>
            </a:r>
          </a:p>
        </p:txBody>
      </p:sp>
      <p:pic>
        <p:nvPicPr>
          <p:cNvPr id="3" name="Image 2" descr="PrehistCMHat2016_150_0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30" y="463796"/>
            <a:ext cx="4597055" cy="6439456"/>
          </a:xfrm>
          <a:prstGeom prst="rect">
            <a:avLst/>
          </a:prstGeom>
        </p:spPr>
      </p:pic>
      <p:pic>
        <p:nvPicPr>
          <p:cNvPr id="4" name="Image 3" descr="PrehistCMHat2016_150_0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640" y="369332"/>
            <a:ext cx="4528488" cy="643945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histCMHat2016_150_0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80" y="104964"/>
            <a:ext cx="4697341" cy="6679563"/>
          </a:xfrm>
          <a:prstGeom prst="rect">
            <a:avLst/>
          </a:prstGeom>
        </p:spPr>
      </p:pic>
      <p:pic>
        <p:nvPicPr>
          <p:cNvPr id="3" name="Image 2" descr="PrehistCMHat2016_150_0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9321" y="73476"/>
            <a:ext cx="4357825" cy="661948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histCM1Nath2016_150_0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95" y="262412"/>
            <a:ext cx="4577995" cy="6396165"/>
          </a:xfrm>
          <a:prstGeom prst="rect">
            <a:avLst/>
          </a:prstGeom>
        </p:spPr>
      </p:pic>
      <p:pic>
        <p:nvPicPr>
          <p:cNvPr id="3" name="Image 2" descr="PrehistCM1Nath2016_150_0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9423" y="220425"/>
            <a:ext cx="4626062" cy="6459143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152688" y="-52480"/>
            <a:ext cx="2564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Hachette, HG, CM1, 2016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histCM1Nath2016_150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414"/>
            <a:ext cx="4608046" cy="6438149"/>
          </a:xfrm>
          <a:prstGeom prst="rect">
            <a:avLst/>
          </a:prstGeom>
        </p:spPr>
      </p:pic>
      <p:pic>
        <p:nvPicPr>
          <p:cNvPr id="3" name="Image 2" descr="PrehistCM1Nath2016_150_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7551" y="262406"/>
            <a:ext cx="4558977" cy="640272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hisMagnardHistCM2017-120_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91" y="0"/>
            <a:ext cx="5568951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297159" y="5153668"/>
            <a:ext cx="2039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Magnard, CM, 2017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hisMagnardHistCM2017-120_008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5970"/>
            <a:ext cx="9144001" cy="542925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hisMagnardHistCM2017-120_0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722" y="0"/>
            <a:ext cx="5553076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5" descr="DSCN9793TroisPhotosPerso-100.jpg">
            <a:extLst>
              <a:ext uri="{FF2B5EF4-FFF2-40B4-BE49-F238E27FC236}">
                <a16:creationId xmlns:a16="http://schemas.microsoft.com/office/drawing/2014/main" id="{48B02E0F-2F2C-1946-A461-C0CB39666A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47068" cy="3870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3" descr="DSCN9802TriTroisPhotos.jpg">
            <a:extLst>
              <a:ext uri="{FF2B5EF4-FFF2-40B4-BE49-F238E27FC236}">
                <a16:creationId xmlns:a16="http://schemas.microsoft.com/office/drawing/2014/main" id="{44B13C67-899D-1349-901E-FFE403CC4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932" y="3071812"/>
            <a:ext cx="5047068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212F80F-ACDA-DF4C-8752-C6A26858C384}"/>
              </a:ext>
            </a:extLst>
          </p:cNvPr>
          <p:cNvSpPr txBox="1"/>
          <p:nvPr/>
        </p:nvSpPr>
        <p:spPr>
          <a:xfrm>
            <a:off x="6154220" y="1068512"/>
            <a:ext cx="1127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Au cycle 2</a:t>
            </a:r>
          </a:p>
          <a:p>
            <a:r>
              <a:rPr lang="fr-FR" dirty="0"/>
              <a:t>(CP, CE1)</a:t>
            </a:r>
          </a:p>
        </p:txBody>
      </p:sp>
    </p:spTree>
    <p:extLst>
      <p:ext uri="{BB962C8B-B14F-4D97-AF65-F5344CB8AC3E}">
        <p14:creationId xmlns:p14="http://schemas.microsoft.com/office/powerpoint/2010/main" val="2216720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5" descr="DSCN9818RubanFin-100.jpg">
            <a:extLst>
              <a:ext uri="{FF2B5EF4-FFF2-40B4-BE49-F238E27FC236}">
                <a16:creationId xmlns:a16="http://schemas.microsoft.com/office/drawing/2014/main" id="{5FB6FD53-0B45-764C-8D40-2856C28CA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582" y="655834"/>
            <a:ext cx="7032625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5618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isonFrise4Gén-PCycle2-300">
            <a:extLst>
              <a:ext uri="{FF2B5EF4-FFF2-40B4-BE49-F238E27FC236}">
                <a16:creationId xmlns:a16="http://schemas.microsoft.com/office/drawing/2014/main" id="{2F12ABE0-B1B2-8E47-A9E5-753F0A87A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351" y="0"/>
            <a:ext cx="7006975" cy="6869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0221099-4B3B-8A38-EDBE-6ADD5332A3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300" y="1882472"/>
            <a:ext cx="8915400" cy="223929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D7F6B17-63A3-10D3-5AD8-B3D7096DC88F}"/>
              </a:ext>
            </a:extLst>
          </p:cNvPr>
          <p:cNvSpPr txBox="1"/>
          <p:nvPr/>
        </p:nvSpPr>
        <p:spPr>
          <a:xfrm>
            <a:off x="295372" y="3541234"/>
            <a:ext cx="5184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/>
              <a:t>(classe de CE1 de Lina Carré, 2023)</a:t>
            </a:r>
          </a:p>
        </p:txBody>
      </p:sp>
    </p:spTree>
    <p:extLst>
      <p:ext uri="{BB962C8B-B14F-4D97-AF65-F5344CB8AC3E}">
        <p14:creationId xmlns:p14="http://schemas.microsoft.com/office/powerpoint/2010/main" val="4190226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UE2-EC4 FriseTempsCycle2">
            <a:extLst>
              <a:ext uri="{FF2B5EF4-FFF2-40B4-BE49-F238E27FC236}">
                <a16:creationId xmlns:a16="http://schemas.microsoft.com/office/drawing/2014/main" id="{D6006E62-BF8A-7B41-B8AB-637251709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63" y="2640787"/>
            <a:ext cx="8239874" cy="421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LoisonFriseXXe-PCycle2-200">
            <a:extLst>
              <a:ext uri="{FF2B5EF4-FFF2-40B4-BE49-F238E27FC236}">
                <a16:creationId xmlns:a16="http://schemas.microsoft.com/office/drawing/2014/main" id="{B5EAB372-52B2-334E-9CFF-C09298DC9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8915400" cy="375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4162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C686278-BF08-9141-A921-746CB91DA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07" y="1356189"/>
            <a:ext cx="9141071" cy="414048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F19ADDA-7124-9A2F-9711-2E91AF806D9D}"/>
              </a:ext>
            </a:extLst>
          </p:cNvPr>
          <p:cNvSpPr txBox="1"/>
          <p:nvPr/>
        </p:nvSpPr>
        <p:spPr>
          <a:xfrm>
            <a:off x="124054" y="277402"/>
            <a:ext cx="8884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Fin de cycle 2 (CE2) : connaissance des grandes périodes de l’histoire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065A403-D1B1-9F75-6204-215EF34BAD9B}"/>
              </a:ext>
            </a:extLst>
          </p:cNvPr>
          <p:cNvSpPr txBox="1"/>
          <p:nvPr/>
        </p:nvSpPr>
        <p:spPr>
          <a:xfrm>
            <a:off x="8103456" y="1611330"/>
            <a:ext cx="601447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600" dirty="0"/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4117197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riseBMagnardHistCM2017-120_006TOTA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571"/>
            <a:ext cx="9144000" cy="598805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67735" y="6303319"/>
            <a:ext cx="8208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Les thèmes d’histoire en cycle 3 (cours moyen) / périodisation traditionnelle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77DD8F-351D-37A5-9FC3-D378BB0A73ED}"/>
              </a:ext>
            </a:extLst>
          </p:cNvPr>
          <p:cNvSpPr txBox="1"/>
          <p:nvPr/>
        </p:nvSpPr>
        <p:spPr>
          <a:xfrm>
            <a:off x="3759200" y="346047"/>
            <a:ext cx="1443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Fin de cycle 2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C02CA8B-0135-E97B-F5D5-3D871E38BF27}"/>
              </a:ext>
            </a:extLst>
          </p:cNvPr>
          <p:cNvSpPr txBox="1"/>
          <p:nvPr/>
        </p:nvSpPr>
        <p:spPr>
          <a:xfrm>
            <a:off x="127000" y="3683000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Cours Moyen (CM)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6C4E3F5-0AF0-D74A-5A06-956599FDEDF3}"/>
              </a:ext>
            </a:extLst>
          </p:cNvPr>
          <p:cNvSpPr txBox="1"/>
          <p:nvPr/>
        </p:nvSpPr>
        <p:spPr>
          <a:xfrm>
            <a:off x="1930401" y="3169622"/>
            <a:ext cx="1828800" cy="324000"/>
          </a:xfrm>
          <a:prstGeom prst="rect">
            <a:avLst/>
          </a:prstGeom>
          <a:noFill/>
          <a:ln w="3492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430616A-375F-5D47-AF37-A963A4834601}"/>
              </a:ext>
            </a:extLst>
          </p:cNvPr>
          <p:cNvSpPr txBox="1"/>
          <p:nvPr/>
        </p:nvSpPr>
        <p:spPr>
          <a:xfrm>
            <a:off x="5676899" y="3182322"/>
            <a:ext cx="1587501" cy="324000"/>
          </a:xfrm>
          <a:prstGeom prst="rect">
            <a:avLst/>
          </a:prstGeom>
          <a:noFill/>
          <a:ln w="3492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031C5E2-7C0F-F663-614D-D1CF71F42F46}"/>
              </a:ext>
            </a:extLst>
          </p:cNvPr>
          <p:cNvSpPr txBox="1"/>
          <p:nvPr/>
        </p:nvSpPr>
        <p:spPr>
          <a:xfrm>
            <a:off x="7385049" y="3177976"/>
            <a:ext cx="857251" cy="324000"/>
          </a:xfrm>
          <a:prstGeom prst="rect">
            <a:avLst/>
          </a:prstGeom>
          <a:noFill/>
          <a:ln w="3492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C2CFF-BB21-398C-44D2-255B7E4EDE82}"/>
              </a:ext>
            </a:extLst>
          </p:cNvPr>
          <p:cNvSpPr txBox="1"/>
          <p:nvPr/>
        </p:nvSpPr>
        <p:spPr>
          <a:xfrm>
            <a:off x="1073150" y="4994076"/>
            <a:ext cx="1670050" cy="324000"/>
          </a:xfrm>
          <a:prstGeom prst="rect">
            <a:avLst/>
          </a:prstGeom>
          <a:noFill/>
          <a:ln w="3492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B6004BE-517F-E959-10A7-EAAE834DF65B}"/>
              </a:ext>
            </a:extLst>
          </p:cNvPr>
          <p:cNvSpPr txBox="1"/>
          <p:nvPr/>
        </p:nvSpPr>
        <p:spPr>
          <a:xfrm>
            <a:off x="6013450" y="5036184"/>
            <a:ext cx="2495550" cy="288000"/>
          </a:xfrm>
          <a:prstGeom prst="rect">
            <a:avLst/>
          </a:prstGeom>
          <a:noFill/>
          <a:ln w="3492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21426E7-FE05-2D91-C1E5-C8FF96017F31}"/>
              </a:ext>
            </a:extLst>
          </p:cNvPr>
          <p:cNvSpPr txBox="1"/>
          <p:nvPr/>
        </p:nvSpPr>
        <p:spPr>
          <a:xfrm>
            <a:off x="4273550" y="5288499"/>
            <a:ext cx="2317750" cy="288000"/>
          </a:xfrm>
          <a:prstGeom prst="rect">
            <a:avLst/>
          </a:prstGeom>
          <a:noFill/>
          <a:ln w="3492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88F39EF-3741-3C47-C1CA-0771BE23C4EB}"/>
              </a:ext>
            </a:extLst>
          </p:cNvPr>
          <p:cNvSpPr txBox="1"/>
          <p:nvPr/>
        </p:nvSpPr>
        <p:spPr>
          <a:xfrm>
            <a:off x="3114675" y="5571560"/>
            <a:ext cx="1457325" cy="288000"/>
          </a:xfrm>
          <a:prstGeom prst="rect">
            <a:avLst/>
          </a:prstGeom>
          <a:noFill/>
          <a:ln w="3492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N2865FriseChrono1-100.jpg">
            <a:extLst>
              <a:ext uri="{FF2B5EF4-FFF2-40B4-BE49-F238E27FC236}">
                <a16:creationId xmlns:a16="http://schemas.microsoft.com/office/drawing/2014/main" id="{750AC6B6-12EB-D646-A40D-1E7CE8457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8411"/>
            <a:ext cx="9146565" cy="578964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D893169-916E-1D41-83EC-8146342634BC}"/>
              </a:ext>
            </a:extLst>
          </p:cNvPr>
          <p:cNvSpPr txBox="1"/>
          <p:nvPr/>
        </p:nvSpPr>
        <p:spPr>
          <a:xfrm>
            <a:off x="3117787" y="6349589"/>
            <a:ext cx="2908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Une frise de classe en cycle 3</a:t>
            </a:r>
          </a:p>
        </p:txBody>
      </p:sp>
    </p:spTree>
    <p:extLst>
      <p:ext uri="{BB962C8B-B14F-4D97-AF65-F5344CB8AC3E}">
        <p14:creationId xmlns:p14="http://schemas.microsoft.com/office/powerpoint/2010/main" val="347739720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300</Words>
  <Application>Microsoft Macintosh PowerPoint</Application>
  <PresentationFormat>Affichage à l'écran (4:3)</PresentationFormat>
  <Paragraphs>48</Paragraphs>
  <Slides>28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1" baseType="lpstr">
      <vt:lpstr>Arial</vt:lpstr>
      <vt:lpstr>Calibri</vt:lpstr>
      <vt:lpstr>Thème Office</vt:lpstr>
      <vt:lpstr>Se repérer dans le temps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Les premiers êtres humains</vt:lpstr>
      <vt:lpstr>Présentation PowerPoint</vt:lpstr>
      <vt:lpstr>Présentation PowerPoint</vt:lpstr>
      <vt:lpstr>Les premiers êtres humains</vt:lpstr>
      <vt:lpstr>Les premiers êtres humains</vt:lpstr>
      <vt:lpstr>Présentation PowerPoint</vt:lpstr>
      <vt:lpstr>Présentation PowerPoint</vt:lpstr>
      <vt:lpstr>Exercice (si temps)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Iufm Orléans-Tours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Préhistoire</dc:title>
  <dc:creator>Jean-Louis LAUBRY</dc:creator>
  <cp:lastModifiedBy>Laubry Jean-Louis</cp:lastModifiedBy>
  <cp:revision>87</cp:revision>
  <cp:lastPrinted>2017-09-04T10:56:21Z</cp:lastPrinted>
  <dcterms:created xsi:type="dcterms:W3CDTF">2020-09-06T15:52:41Z</dcterms:created>
  <dcterms:modified xsi:type="dcterms:W3CDTF">2025-08-31T09:23:26Z</dcterms:modified>
</cp:coreProperties>
</file>