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56" r:id="rId2"/>
    <p:sldId id="259" r:id="rId3"/>
    <p:sldId id="373" r:id="rId4"/>
    <p:sldId id="374" r:id="rId5"/>
    <p:sldId id="375" r:id="rId6"/>
    <p:sldId id="376" r:id="rId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03" autoAdjust="0"/>
    <p:restoredTop sz="94660"/>
  </p:normalViewPr>
  <p:slideViewPr>
    <p:cSldViewPr>
      <p:cViewPr varScale="1">
        <p:scale>
          <a:sx n="69" d="100"/>
          <a:sy n="69" d="100"/>
        </p:scale>
        <p:origin x="121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DD77388-F950-4A23-9E51-192619F68C6B}" type="datetimeFigureOut">
              <a:rPr lang="fr-FR" smtClean="0"/>
              <a:pPr/>
              <a:t>16/12/2021</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7BDCF88A-4D07-4555-A02D-27C9087DAED2}" type="slidenum">
              <a:rPr lang="fr-FR" smtClean="0"/>
              <a:pPr/>
              <a:t>‹N°›</a:t>
            </a:fld>
            <a:endParaRPr lang="fr-FR"/>
          </a:p>
        </p:txBody>
      </p:sp>
    </p:spTree>
    <p:extLst>
      <p:ext uri="{BB962C8B-B14F-4D97-AF65-F5344CB8AC3E}">
        <p14:creationId xmlns:p14="http://schemas.microsoft.com/office/powerpoint/2010/main" val="1820919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7E06666-FEC7-44A2-A220-16507272045C}" type="datetimeFigureOut">
              <a:rPr lang="fr-FR" smtClean="0"/>
              <a:pPr/>
              <a:t>16/12/2021</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51836C9-9B83-4DB1-9DC3-6506056CFA93}" type="slidenum">
              <a:rPr lang="fr-FR" smtClean="0"/>
              <a:pPr/>
              <a:t>‹N°›</a:t>
            </a:fld>
            <a:endParaRPr lang="fr-FR"/>
          </a:p>
        </p:txBody>
      </p:sp>
    </p:spTree>
    <p:extLst>
      <p:ext uri="{BB962C8B-B14F-4D97-AF65-F5344CB8AC3E}">
        <p14:creationId xmlns:p14="http://schemas.microsoft.com/office/powerpoint/2010/main" val="1275816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3</a:t>
            </a:fld>
            <a:endParaRPr lang="fr-FR"/>
          </a:p>
        </p:txBody>
      </p:sp>
    </p:spTree>
    <p:extLst>
      <p:ext uri="{BB962C8B-B14F-4D97-AF65-F5344CB8AC3E}">
        <p14:creationId xmlns:p14="http://schemas.microsoft.com/office/powerpoint/2010/main" val="1083615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4</a:t>
            </a:fld>
            <a:endParaRPr lang="fr-FR"/>
          </a:p>
        </p:txBody>
      </p:sp>
    </p:spTree>
    <p:extLst>
      <p:ext uri="{BB962C8B-B14F-4D97-AF65-F5344CB8AC3E}">
        <p14:creationId xmlns:p14="http://schemas.microsoft.com/office/powerpoint/2010/main" val="275917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5</a:t>
            </a:fld>
            <a:endParaRPr lang="fr-FR"/>
          </a:p>
        </p:txBody>
      </p:sp>
    </p:spTree>
    <p:extLst>
      <p:ext uri="{BB962C8B-B14F-4D97-AF65-F5344CB8AC3E}">
        <p14:creationId xmlns:p14="http://schemas.microsoft.com/office/powerpoint/2010/main" val="2204360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F51836C9-9B83-4DB1-9DC3-6506056CFA93}" type="slidenum">
              <a:rPr lang="fr-FR" smtClean="0"/>
              <a:pPr/>
              <a:t>6</a:t>
            </a:fld>
            <a:endParaRPr lang="fr-FR"/>
          </a:p>
        </p:txBody>
      </p:sp>
    </p:spTree>
    <p:extLst>
      <p:ext uri="{BB962C8B-B14F-4D97-AF65-F5344CB8AC3E}">
        <p14:creationId xmlns:p14="http://schemas.microsoft.com/office/powerpoint/2010/main" val="2908908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3800475" y="1789113"/>
            <a:ext cx="5340350" cy="5056187"/>
            <a:chOff x="2394" y="1127"/>
            <a:chExt cx="3364" cy="3185"/>
          </a:xfrm>
        </p:grpSpPr>
        <p:sp>
          <p:nvSpPr>
            <p:cNvPr id="25603"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04"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5605"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06"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07"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08"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09"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10"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11"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12"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13"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14"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fr-FR"/>
            </a:p>
          </p:txBody>
        </p:sp>
        <p:sp>
          <p:nvSpPr>
            <p:cNvPr id="25615"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sp>
          <p:nvSpPr>
            <p:cNvPr id="25616"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17"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18"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19"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0"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1"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2"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3"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sp>
          <p:nvSpPr>
            <p:cNvPr id="25624"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5"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6"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27"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fr-FR"/>
            </a:p>
          </p:txBody>
        </p:sp>
        <p:sp>
          <p:nvSpPr>
            <p:cNvPr id="25628"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5629"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fr-FR"/>
            </a:p>
          </p:txBody>
        </p:sp>
        <p:sp>
          <p:nvSpPr>
            <p:cNvPr id="25630"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31"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5632"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fr-FR"/>
            </a:p>
          </p:txBody>
        </p:sp>
        <p:sp>
          <p:nvSpPr>
            <p:cNvPr id="25633"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5634"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5635"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fr-FR"/>
            </a:p>
          </p:txBody>
        </p:sp>
        <p:sp>
          <p:nvSpPr>
            <p:cNvPr id="25636"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grpSp>
      <p:sp>
        <p:nvSpPr>
          <p:cNvPr id="25637" name="Rectangle 37"/>
          <p:cNvSpPr>
            <a:spLocks noGrp="1" noChangeArrowheads="1"/>
          </p:cNvSpPr>
          <p:nvPr>
            <p:ph type="dt" sz="half" idx="2"/>
          </p:nvPr>
        </p:nvSpPr>
        <p:spPr/>
        <p:txBody>
          <a:bodyPr/>
          <a:lstStyle>
            <a:lvl1pPr>
              <a:defRPr/>
            </a:lvl1pPr>
          </a:lstStyle>
          <a:p>
            <a:fld id="{8DFB641B-744D-440A-A6A2-FAF45B2124E8}" type="datetimeFigureOut">
              <a:rPr lang="fr-FR" smtClean="0"/>
              <a:pPr/>
              <a:t>16/12/2021</a:t>
            </a:fld>
            <a:endParaRPr lang="fr-FR"/>
          </a:p>
        </p:txBody>
      </p:sp>
      <p:sp>
        <p:nvSpPr>
          <p:cNvPr id="25638" name="Rectangle 38"/>
          <p:cNvSpPr>
            <a:spLocks noGrp="1" noChangeArrowheads="1"/>
          </p:cNvSpPr>
          <p:nvPr>
            <p:ph type="ftr" sz="quarter" idx="3"/>
          </p:nvPr>
        </p:nvSpPr>
        <p:spPr/>
        <p:txBody>
          <a:bodyPr/>
          <a:lstStyle>
            <a:lvl1pPr>
              <a:defRPr/>
            </a:lvl1pPr>
          </a:lstStyle>
          <a:p>
            <a:endParaRPr lang="fr-FR"/>
          </a:p>
        </p:txBody>
      </p:sp>
      <p:sp>
        <p:nvSpPr>
          <p:cNvPr id="25639"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25640"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fr-FR"/>
              <a:t>Cliquez pour modifier le style du titre</a:t>
            </a:r>
          </a:p>
        </p:txBody>
      </p:sp>
      <p:sp>
        <p:nvSpPr>
          <p:cNvPr id="25641" name="Rectangle 41"/>
          <p:cNvSpPr>
            <a:spLocks noGrp="1" noChangeArrowheads="1"/>
          </p:cNvSpPr>
          <p:nvPr>
            <p:ph type="sldNum" sz="quarter" idx="4"/>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7813"/>
            <a:ext cx="2057400" cy="5853112"/>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7813"/>
            <a:ext cx="6019800" cy="585311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8DFB641B-744D-440A-A6A2-FAF45B2124E8}" type="datetimeFigureOut">
              <a:rPr lang="fr-FR" smtClean="0"/>
              <a:pPr/>
              <a:t>16/12/2021</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3B8AC4D9-9CEA-4B06-BB44-52903BABD18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ABCDFF"/>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800475" y="1789113"/>
            <a:ext cx="5340350" cy="5056187"/>
            <a:chOff x="2394" y="1127"/>
            <a:chExt cx="3364" cy="3185"/>
          </a:xfrm>
        </p:grpSpPr>
        <p:sp>
          <p:nvSpPr>
            <p:cNvPr id="24579"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0"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4581"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2"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83"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4"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5"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6"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7"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588"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89"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0"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fr-FR"/>
            </a:p>
          </p:txBody>
        </p:sp>
        <p:sp>
          <p:nvSpPr>
            <p:cNvPr id="24591"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sp>
          <p:nvSpPr>
            <p:cNvPr id="24592"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3"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4"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5"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6"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7"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8"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599"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sp>
          <p:nvSpPr>
            <p:cNvPr id="24600"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601"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602"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603"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fr-FR"/>
            </a:p>
          </p:txBody>
        </p:sp>
        <p:sp>
          <p:nvSpPr>
            <p:cNvPr id="24604"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4605"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fr-FR"/>
            </a:p>
          </p:txBody>
        </p:sp>
        <p:sp>
          <p:nvSpPr>
            <p:cNvPr id="24606"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607"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fr-FR"/>
            </a:p>
          </p:txBody>
        </p:sp>
        <p:sp>
          <p:nvSpPr>
            <p:cNvPr id="24608"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fr-FR"/>
            </a:p>
          </p:txBody>
        </p:sp>
        <p:sp>
          <p:nvSpPr>
            <p:cNvPr id="24609"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fr-FR"/>
            </a:p>
          </p:txBody>
        </p:sp>
        <p:sp>
          <p:nvSpPr>
            <p:cNvPr id="24610"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fr-FR"/>
            </a:p>
          </p:txBody>
        </p:sp>
        <p:sp>
          <p:nvSpPr>
            <p:cNvPr id="24611"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fr-FR"/>
            </a:p>
          </p:txBody>
        </p:sp>
        <p:sp>
          <p:nvSpPr>
            <p:cNvPr id="24612"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fr-FR"/>
            </a:p>
          </p:txBody>
        </p:sp>
      </p:grpSp>
      <p:sp>
        <p:nvSpPr>
          <p:cNvPr id="24613"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24614"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4615"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8DFB641B-744D-440A-A6A2-FAF45B2124E8}" type="datetimeFigureOut">
              <a:rPr lang="fr-FR" smtClean="0"/>
              <a:pPr/>
              <a:t>16/12/2021</a:t>
            </a:fld>
            <a:endParaRPr lang="fr-FR"/>
          </a:p>
        </p:txBody>
      </p:sp>
      <p:sp>
        <p:nvSpPr>
          <p:cNvPr id="24616"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fr-FR"/>
          </a:p>
        </p:txBody>
      </p:sp>
      <p:sp>
        <p:nvSpPr>
          <p:cNvPr id="24617"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B8AC4D9-9CEA-4B06-BB44-52903BABD181}" type="slidenum">
              <a:rPr lang="fr-FR" smtClean="0"/>
              <a:pPr/>
              <a:t>‹N°›</a:t>
            </a:fld>
            <a:endParaRPr lang="fr-F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260648"/>
            <a:ext cx="8640960" cy="1656184"/>
          </a:xfrm>
        </p:spPr>
        <p:txBody>
          <a:bodyPr>
            <a:noAutofit/>
          </a:bodyPr>
          <a:lstStyle/>
          <a:p>
            <a:r>
              <a:rPr lang="fr-FR" sz="4800" dirty="0">
                <a:solidFill>
                  <a:schemeClr val="bg2"/>
                </a:solidFill>
                <a:effectLst/>
              </a:rPr>
              <a:t>Aspects réglementaires sur les l’évaluations à l’université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345222" y="260648"/>
            <a:ext cx="8244408" cy="1143000"/>
          </a:xfrm>
        </p:spPr>
        <p:txBody>
          <a:bodyPr>
            <a:noAutofit/>
          </a:bodyPr>
          <a:lstStyle/>
          <a:p>
            <a:pPr algn="l"/>
            <a:r>
              <a:rPr lang="fr-FR" sz="3200" dirty="0">
                <a:effectLst/>
              </a:rPr>
              <a:t>L’évaluation</a:t>
            </a:r>
            <a:br>
              <a:rPr lang="fr-FR" sz="3200" dirty="0">
                <a:effectLst/>
              </a:rPr>
            </a:br>
            <a:r>
              <a:rPr lang="fr-FR" sz="3200" dirty="0">
                <a:effectLst/>
              </a:rPr>
              <a:t>participe d’un processus administratif</a:t>
            </a:r>
          </a:p>
        </p:txBody>
      </p:sp>
      <p:sp>
        <p:nvSpPr>
          <p:cNvPr id="3" name="Espace réservé du contenu 2"/>
          <p:cNvSpPr>
            <a:spLocks noGrp="1"/>
          </p:cNvSpPr>
          <p:nvPr>
            <p:ph idx="1"/>
          </p:nvPr>
        </p:nvSpPr>
        <p:spPr>
          <a:xfrm>
            <a:off x="323528" y="1916832"/>
            <a:ext cx="8640960" cy="4209331"/>
          </a:xfrm>
        </p:spPr>
        <p:txBody>
          <a:bodyPr>
            <a:normAutofit/>
          </a:bodyPr>
          <a:lstStyle/>
          <a:p>
            <a:r>
              <a:rPr lang="fr-FR" sz="2400" dirty="0">
                <a:effectLst/>
              </a:rPr>
              <a:t>Elle est le support d’une décision administrative prise par un jury suivant des règles précises.</a:t>
            </a:r>
          </a:p>
          <a:p>
            <a:r>
              <a:rPr lang="fr-FR" sz="2400" dirty="0">
                <a:effectLst/>
              </a:rPr>
              <a:t>Elle est soumise à des contraintes proches de celles du baccalauréat (convocation, gestion des sujets, imposition de la forme) et non des évaluations courantes du lycée.</a:t>
            </a:r>
          </a:p>
          <a:p>
            <a:r>
              <a:rPr lang="fr-FR" sz="2400" dirty="0">
                <a:effectLst/>
              </a:rPr>
              <a:t>Elle est opposable devant la loi.</a:t>
            </a:r>
          </a:p>
          <a:p>
            <a:r>
              <a:rPr lang="fr-FR" sz="2400" dirty="0">
                <a:effectLst/>
              </a:rPr>
              <a:t>Elle relève d’une technicité particulière présente dans les scolarités de composantes, la scolarité centrale voir le Service des affaires juridiques en cas de contentieux.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effectLst/>
              </a:rPr>
              <a:t>Réglementation des examens</a:t>
            </a:r>
          </a:p>
        </p:txBody>
      </p:sp>
      <p:sp>
        <p:nvSpPr>
          <p:cNvPr id="3" name="Espace réservé du contenu 2"/>
          <p:cNvSpPr>
            <a:spLocks noGrp="1"/>
          </p:cNvSpPr>
          <p:nvPr>
            <p:ph idx="1"/>
          </p:nvPr>
        </p:nvSpPr>
        <p:spPr>
          <a:xfrm>
            <a:off x="222427" y="1484784"/>
            <a:ext cx="8699146" cy="5256584"/>
          </a:xfrm>
        </p:spPr>
        <p:txBody>
          <a:bodyPr>
            <a:normAutofit fontScale="92500"/>
          </a:bodyPr>
          <a:lstStyle/>
          <a:p>
            <a:r>
              <a:rPr lang="fr-FR" sz="2600" dirty="0">
                <a:effectLst/>
              </a:rPr>
              <a:t>Les examens doivent respecter la réglementation des études de l’établissement dès lors que celle-ci ne contrevient pas à la réglementation nationale :</a:t>
            </a:r>
          </a:p>
          <a:p>
            <a:pPr lvl="1"/>
            <a:r>
              <a:rPr lang="fr-FR" sz="2400" dirty="0">
                <a:effectLst/>
              </a:rPr>
              <a:t>modalités autorisées,</a:t>
            </a:r>
          </a:p>
          <a:p>
            <a:pPr lvl="1"/>
            <a:r>
              <a:rPr lang="fr-FR" sz="2400" dirty="0">
                <a:effectLst/>
              </a:rPr>
              <a:t>organisation imposée, anonymat,</a:t>
            </a:r>
          </a:p>
          <a:p>
            <a:pPr lvl="1"/>
            <a:r>
              <a:rPr lang="fr-FR" sz="2400" dirty="0">
                <a:effectLst/>
              </a:rPr>
              <a:t>adaptations possibles (retards, report d’ouverture, etc.),</a:t>
            </a:r>
          </a:p>
          <a:p>
            <a:pPr lvl="1"/>
            <a:r>
              <a:rPr lang="fr-FR" sz="2400" dirty="0">
                <a:effectLst/>
              </a:rPr>
              <a:t>compensation, session de rattrapage, progression.</a:t>
            </a:r>
          </a:p>
          <a:p>
            <a:r>
              <a:rPr lang="fr-FR" sz="2600" dirty="0">
                <a:effectLst/>
              </a:rPr>
              <a:t>Les modalités de contrôle des connaissances et des compétences (M3C) pour chaque UE de chaque diplôme (hors DUT et ingé) doivent faire l’objet d’un votre de la CFVU au plus tard le 1</a:t>
            </a:r>
            <a:r>
              <a:rPr lang="fr-FR" sz="2600" baseline="30000" dirty="0">
                <a:effectLst/>
              </a:rPr>
              <a:t>er</a:t>
            </a:r>
            <a:r>
              <a:rPr lang="fr-FR" sz="2600" dirty="0">
                <a:effectLst/>
              </a:rPr>
              <a:t> mois de l’année universitaire concernée. Il ne sont plus modifiables ensuite.</a:t>
            </a:r>
          </a:p>
          <a:p>
            <a:r>
              <a:rPr lang="fr-FR" sz="2600" dirty="0">
                <a:effectLst/>
              </a:rPr>
              <a:t>La loi ORE (8/3/2018)assouplit les M3C des LG.</a:t>
            </a:r>
          </a:p>
        </p:txBody>
      </p:sp>
    </p:spTree>
    <p:extLst>
      <p:ext uri="{BB962C8B-B14F-4D97-AF65-F5344CB8AC3E}">
        <p14:creationId xmlns:p14="http://schemas.microsoft.com/office/powerpoint/2010/main" val="218196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effectLst/>
              </a:rPr>
              <a:t>La souveraineté du jury</a:t>
            </a:r>
          </a:p>
        </p:txBody>
      </p:sp>
      <p:sp>
        <p:nvSpPr>
          <p:cNvPr id="3" name="Espace réservé du contenu 2"/>
          <p:cNvSpPr>
            <a:spLocks noGrp="1"/>
          </p:cNvSpPr>
          <p:nvPr>
            <p:ph idx="1"/>
          </p:nvPr>
        </p:nvSpPr>
        <p:spPr>
          <a:xfrm>
            <a:off x="179512" y="1484784"/>
            <a:ext cx="8784976" cy="5256584"/>
          </a:xfrm>
        </p:spPr>
        <p:txBody>
          <a:bodyPr>
            <a:normAutofit fontScale="92500" lnSpcReduction="10000"/>
          </a:bodyPr>
          <a:lstStyle/>
          <a:p>
            <a:r>
              <a:rPr lang="fr-FR" sz="2400" dirty="0">
                <a:effectLst/>
              </a:rPr>
              <a:t>La composition du jury est arrêtée annuellement par le Président de l’université et doit faire l'objet d'un affichage sur les lieux d'enseignement au moins 15 jours avant les épreuves.</a:t>
            </a:r>
          </a:p>
          <a:p>
            <a:r>
              <a:rPr lang="fr-FR" sz="2400" dirty="0">
                <a:effectLst/>
              </a:rPr>
              <a:t>Le TA considère que sauf cas de force majeure, l’absence d’un membre du jury est irrégulière.</a:t>
            </a:r>
          </a:p>
          <a:p>
            <a:r>
              <a:rPr lang="fr-FR" sz="2400" dirty="0">
                <a:effectLst/>
              </a:rPr>
              <a:t>« le jury délibère souverainement à partir de l'ensemble des résultats obtenus par les candidats » (circ. 1</a:t>
            </a:r>
            <a:r>
              <a:rPr lang="fr-FR" sz="2400" baseline="30000" dirty="0">
                <a:effectLst/>
              </a:rPr>
              <a:t>er</a:t>
            </a:r>
            <a:r>
              <a:rPr lang="fr-FR" sz="2400" dirty="0">
                <a:effectLst/>
              </a:rPr>
              <a:t> mars 2000).</a:t>
            </a:r>
          </a:p>
          <a:p>
            <a:r>
              <a:rPr lang="fr-FR" sz="2400" dirty="0">
                <a:effectLst/>
              </a:rPr>
              <a:t>Il peut ne pas s'estimer totalement lié par les notes attribuées par un correcteur (CE, 30 juin 1978).</a:t>
            </a:r>
          </a:p>
          <a:p>
            <a:r>
              <a:rPr lang="fr-FR" sz="2400" dirty="0">
                <a:effectLst/>
              </a:rPr>
              <a:t>Le président du jury est responsable de la cohérence et du bon déroulement de l’ensemble des opérations de jury dont les délibérations.</a:t>
            </a:r>
          </a:p>
          <a:p>
            <a:r>
              <a:rPr lang="fr-FR" sz="2400" dirty="0">
                <a:effectLst/>
              </a:rPr>
              <a:t>Chaque épreuve est placée sous la responsabilité du président du jury. Il peut désigner une personne pour le représenter dès lors compétente pour prendre toute disposition nécessaire au bon déroulement de l'épreuve (resp. d’épreuve).</a:t>
            </a:r>
          </a:p>
          <a:p>
            <a:endParaRPr lang="fr-FR" sz="2400" dirty="0">
              <a:effectLst/>
            </a:endParaRPr>
          </a:p>
        </p:txBody>
      </p:sp>
    </p:spTree>
    <p:extLst>
      <p:ext uri="{BB962C8B-B14F-4D97-AF65-F5344CB8AC3E}">
        <p14:creationId xmlns:p14="http://schemas.microsoft.com/office/powerpoint/2010/main" val="2501205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effectLst/>
              </a:rPr>
              <a:t>Les recours</a:t>
            </a:r>
          </a:p>
        </p:txBody>
      </p:sp>
      <p:sp>
        <p:nvSpPr>
          <p:cNvPr id="3" name="Espace réservé du contenu 2"/>
          <p:cNvSpPr>
            <a:spLocks noGrp="1"/>
          </p:cNvSpPr>
          <p:nvPr>
            <p:ph idx="1"/>
          </p:nvPr>
        </p:nvSpPr>
        <p:spPr>
          <a:xfrm>
            <a:off x="143508" y="1424999"/>
            <a:ext cx="8856984" cy="5040560"/>
          </a:xfrm>
        </p:spPr>
        <p:txBody>
          <a:bodyPr>
            <a:normAutofit fontScale="92500" lnSpcReduction="10000"/>
          </a:bodyPr>
          <a:lstStyle/>
          <a:p>
            <a:r>
              <a:rPr lang="fr-FR" sz="2400" dirty="0">
                <a:effectLst/>
              </a:rPr>
              <a:t>Ils s’exercent :</a:t>
            </a:r>
          </a:p>
          <a:p>
            <a:pPr lvl="1"/>
            <a:r>
              <a:rPr lang="fr-FR" sz="2100" dirty="0">
                <a:effectLst/>
              </a:rPr>
              <a:t>à tire gracieux (l’enseignant concerné qui peut revenir sur sa décision),</a:t>
            </a:r>
          </a:p>
          <a:p>
            <a:pPr lvl="1"/>
            <a:r>
              <a:rPr lang="fr-FR" sz="2100" dirty="0">
                <a:effectLst/>
              </a:rPr>
              <a:t>hiérarchique (le Président de l’université qui peut exiger une nouvelle délibération),</a:t>
            </a:r>
          </a:p>
          <a:p>
            <a:pPr lvl="1"/>
            <a:r>
              <a:rPr lang="fr-FR" sz="2100" dirty="0">
                <a:effectLst/>
              </a:rPr>
              <a:t>contentieux (le Tribunal administratif qui peut exiger une nouvelle délibération ou imposer une décision).</a:t>
            </a:r>
          </a:p>
          <a:p>
            <a:r>
              <a:rPr lang="fr-FR" sz="2400" dirty="0">
                <a:effectLst/>
              </a:rPr>
              <a:t>Le juge administratif s’interdit de discuter du bien-fondé de l’appréciation portée sur les mérites des candidats </a:t>
            </a:r>
            <a:r>
              <a:rPr lang="fr-FR" sz="1900" dirty="0">
                <a:effectLst/>
              </a:rPr>
              <a:t>(CE, 20 mars 1987)</a:t>
            </a:r>
            <a:r>
              <a:rPr lang="fr-FR" sz="2400" dirty="0">
                <a:effectLst/>
              </a:rPr>
              <a:t>.</a:t>
            </a:r>
          </a:p>
          <a:p>
            <a:r>
              <a:rPr lang="fr-FR" sz="2400" dirty="0">
                <a:effectLst/>
              </a:rPr>
              <a:t>Le TA vérifie : </a:t>
            </a:r>
          </a:p>
          <a:p>
            <a:pPr lvl="1"/>
            <a:r>
              <a:rPr lang="fr-FR" sz="2100" dirty="0">
                <a:effectLst/>
              </a:rPr>
              <a:t>que le principe général d'égalité de traitement a été appliqué scrupuleusement : les candidats dans la même situation doivent être soumis aux mêmes règles (CE, 17 mars 1995),</a:t>
            </a:r>
          </a:p>
          <a:p>
            <a:pPr lvl="1"/>
            <a:r>
              <a:rPr lang="fr-FR" sz="2100" dirty="0">
                <a:effectLst/>
              </a:rPr>
              <a:t>qu’il n’y a pas eu d’erreur manifeste de droit (non-respect de la réglementation de l’examen), ni d’erreur matérielle lors de la comptabilisation des points.</a:t>
            </a:r>
          </a:p>
        </p:txBody>
      </p:sp>
    </p:spTree>
    <p:extLst>
      <p:ext uri="{BB962C8B-B14F-4D97-AF65-F5344CB8AC3E}">
        <p14:creationId xmlns:p14="http://schemas.microsoft.com/office/powerpoint/2010/main" val="2685114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effectLst/>
              </a:rPr>
              <a:t>Les procédures disciplinaires</a:t>
            </a:r>
            <a:br>
              <a:rPr lang="fr-FR" sz="3200" dirty="0">
                <a:effectLst/>
              </a:rPr>
            </a:br>
            <a:r>
              <a:rPr lang="fr-FR" sz="3200" dirty="0">
                <a:effectLst/>
              </a:rPr>
              <a:t>liées à l’évaluation</a:t>
            </a:r>
          </a:p>
        </p:txBody>
      </p:sp>
      <p:sp>
        <p:nvSpPr>
          <p:cNvPr id="3" name="Espace réservé du contenu 2"/>
          <p:cNvSpPr>
            <a:spLocks noGrp="1"/>
          </p:cNvSpPr>
          <p:nvPr>
            <p:ph idx="1"/>
          </p:nvPr>
        </p:nvSpPr>
        <p:spPr>
          <a:xfrm>
            <a:off x="35496" y="1424998"/>
            <a:ext cx="9108504" cy="5316369"/>
          </a:xfrm>
        </p:spPr>
        <p:txBody>
          <a:bodyPr>
            <a:noAutofit/>
          </a:bodyPr>
          <a:lstStyle/>
          <a:p>
            <a:r>
              <a:rPr lang="fr-FR" sz="2000" dirty="0">
                <a:effectLst/>
              </a:rPr>
              <a:t>On trouve principalement :</a:t>
            </a:r>
          </a:p>
          <a:p>
            <a:pPr lvl="1"/>
            <a:r>
              <a:rPr lang="fr-FR" sz="2000" dirty="0">
                <a:effectLst/>
              </a:rPr>
              <a:t>le copiage,</a:t>
            </a:r>
          </a:p>
          <a:p>
            <a:pPr lvl="1"/>
            <a:r>
              <a:rPr lang="fr-FR" sz="2000" dirty="0">
                <a:effectLst/>
              </a:rPr>
              <a:t>la détention de matériel non autorisé (téléphone, calculatrice…),</a:t>
            </a:r>
          </a:p>
          <a:p>
            <a:pPr lvl="1"/>
            <a:r>
              <a:rPr lang="fr-FR" sz="2000" dirty="0">
                <a:effectLst/>
              </a:rPr>
              <a:t>la détention de documents non autorisés (antisèches),</a:t>
            </a:r>
          </a:p>
          <a:p>
            <a:pPr lvl="1"/>
            <a:r>
              <a:rPr lang="fr-FR" sz="2000" dirty="0">
                <a:effectLst/>
              </a:rPr>
              <a:t>le plagiat (dossier de l’année ou d’une année précédente).</a:t>
            </a:r>
          </a:p>
          <a:p>
            <a:r>
              <a:rPr lang="fr-FR" sz="2000" dirty="0">
                <a:effectLst/>
              </a:rPr>
              <a:t>Seule la commission disciplinaire est compétente pour délivrer une sanction:</a:t>
            </a:r>
          </a:p>
          <a:p>
            <a:pPr lvl="1"/>
            <a:r>
              <a:rPr lang="fr-FR" sz="2000" dirty="0">
                <a:effectLst/>
              </a:rPr>
              <a:t>elle est une émanation du Conseil académique (élue),</a:t>
            </a:r>
          </a:p>
          <a:p>
            <a:pPr lvl="1"/>
            <a:r>
              <a:rPr lang="fr-FR" sz="2000" dirty="0">
                <a:effectLst/>
              </a:rPr>
              <a:t>le document prétendument frauduleux doit être corrigé et noté de façon régulière sans présumer de la sanction,</a:t>
            </a:r>
          </a:p>
          <a:p>
            <a:pPr lvl="1"/>
            <a:r>
              <a:rPr lang="fr-FR" sz="2000" dirty="0">
                <a:effectLst/>
              </a:rPr>
              <a:t>un PV de soupçon de fraude doit être communiqué au directeur de la composante (copie au RSA) pour demande de saisine auprès du Président.</a:t>
            </a:r>
          </a:p>
          <a:p>
            <a:r>
              <a:rPr lang="fr-FR" sz="2000" dirty="0">
                <a:effectLst/>
              </a:rPr>
              <a:t>Les sanctions encourues : avertissement, blâme, exclusion jusqu’à 5 ans*, interdiction de passer tout examen jusqu’à 5 ans* (*avec ou sans sursis). Toute sanction entraine un 0/20 à l’épreuve ou au groupe d’épreuves. </a:t>
            </a:r>
          </a:p>
        </p:txBody>
      </p:sp>
    </p:spTree>
    <p:extLst>
      <p:ext uri="{BB962C8B-B14F-4D97-AF65-F5344CB8AC3E}">
        <p14:creationId xmlns:p14="http://schemas.microsoft.com/office/powerpoint/2010/main" val="2311477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1">
  <a:themeElements>
    <a:clrScheme name="Personnalisé 18">
      <a:dk1>
        <a:sysClr val="windowText" lastClr="000000"/>
      </a:dk1>
      <a:lt1>
        <a:srgbClr val="000000"/>
      </a:lt1>
      <a:dk2>
        <a:srgbClr val="8CA0EE"/>
      </a:dk2>
      <a:lt2>
        <a:srgbClr val="000000"/>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Thème1</Template>
  <TotalTime>677</TotalTime>
  <Words>650</Words>
  <Application>Microsoft Office PowerPoint</Application>
  <PresentationFormat>Affichage à l'écran (4:3)</PresentationFormat>
  <Paragraphs>47</Paragraphs>
  <Slides>6</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Tahoma</vt:lpstr>
      <vt:lpstr>Wingdings</vt:lpstr>
      <vt:lpstr>Thème1</vt:lpstr>
      <vt:lpstr>Aspects réglementaires sur les l’évaluations à l’université </vt:lpstr>
      <vt:lpstr>L’évaluation participe d’un processus administratif</vt:lpstr>
      <vt:lpstr>Réglementation des examens</vt:lpstr>
      <vt:lpstr>La souveraineté du jury</vt:lpstr>
      <vt:lpstr>Les recours</vt:lpstr>
      <vt:lpstr>Les procédures disciplinaires liées à l’évaluation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 à l’université</dc:title>
  <dc:creator>Y. Mercier-Brunel</dc:creator>
  <cp:lastModifiedBy>YANN MERCIER-BRUNEL</cp:lastModifiedBy>
  <cp:revision>102</cp:revision>
  <dcterms:created xsi:type="dcterms:W3CDTF">2012-03-24T18:01:25Z</dcterms:created>
  <dcterms:modified xsi:type="dcterms:W3CDTF">2021-12-16T13:31:26Z</dcterms:modified>
</cp:coreProperties>
</file>