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85" r:id="rId7"/>
    <p:sldId id="259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595"/>
  </p:normalViewPr>
  <p:slideViewPr>
    <p:cSldViewPr snapToGrid="0" snapToObjects="1"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Habiter un espace touristique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Avoir des loisirs, se loger, travailler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448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Qu’est-ce que le tourisme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34306"/>
            <a:ext cx="8910811" cy="5623694"/>
          </a:xfrm>
        </p:spPr>
        <p:txBody>
          <a:bodyPr>
            <a:normAutofit lnSpcReduction="10000"/>
          </a:bodyPr>
          <a:lstStyle/>
          <a:p>
            <a:pPr>
              <a:spcBef>
                <a:spcPts val="1968"/>
              </a:spcBef>
            </a:pPr>
            <a:r>
              <a:rPr lang="fr-FR" dirty="0"/>
              <a:t>Un mot récent (XIXème siècle, venant de l’anglais)</a:t>
            </a:r>
          </a:p>
          <a:p>
            <a:pPr algn="just">
              <a:spcBef>
                <a:spcPts val="1968"/>
              </a:spcBef>
            </a:pPr>
            <a:r>
              <a:rPr lang="fr-FR" dirty="0"/>
              <a:t>Une pratique d’origine aristocratique (« grand tour ») devenu majoritaire (« de masse »)</a:t>
            </a:r>
          </a:p>
          <a:p>
            <a:pPr algn="just">
              <a:spcBef>
                <a:spcPts val="1968"/>
              </a:spcBef>
            </a:pPr>
            <a:r>
              <a:rPr lang="fr-FR" dirty="0"/>
              <a:t>Le tourisme implique </a:t>
            </a:r>
            <a:r>
              <a:rPr lang="fr-FR" b="1" dirty="0"/>
              <a:t>une mobilité temporaire hors du domicile à des fins de loisirs.</a:t>
            </a:r>
            <a:endParaRPr lang="fr-FR" dirty="0"/>
          </a:p>
          <a:p>
            <a:pPr algn="just">
              <a:spcBef>
                <a:spcPts val="1968"/>
              </a:spcBef>
            </a:pPr>
            <a:r>
              <a:rPr lang="fr-FR" dirty="0"/>
              <a:t>Le tourisme est « </a:t>
            </a:r>
            <a:r>
              <a:rPr lang="fr-FR" i="1" dirty="0">
                <a:solidFill>
                  <a:srgbClr val="0000FF"/>
                </a:solidFill>
              </a:rPr>
              <a:t>un </a:t>
            </a:r>
            <a:r>
              <a:rPr lang="fr-FR" b="1" i="1" dirty="0">
                <a:solidFill>
                  <a:srgbClr val="0000FF"/>
                </a:solidFill>
              </a:rPr>
              <a:t>système d’acteurs, de pratiques et d’espaces</a:t>
            </a:r>
            <a:r>
              <a:rPr lang="fr-FR" i="1" dirty="0">
                <a:solidFill>
                  <a:srgbClr val="0000FF"/>
                </a:solidFill>
              </a:rPr>
              <a:t> qui participent de la « </a:t>
            </a:r>
            <a:r>
              <a:rPr lang="fr-FR" b="1" i="1" dirty="0">
                <a:solidFill>
                  <a:srgbClr val="0000FF"/>
                </a:solidFill>
              </a:rPr>
              <a:t>recréation » des individu</a:t>
            </a:r>
            <a:r>
              <a:rPr lang="fr-FR" i="1" dirty="0">
                <a:solidFill>
                  <a:srgbClr val="0000FF"/>
                </a:solidFill>
              </a:rPr>
              <a:t>s par </a:t>
            </a:r>
            <a:r>
              <a:rPr lang="fr-FR" b="1" i="1" dirty="0">
                <a:solidFill>
                  <a:srgbClr val="0000FF"/>
                </a:solidFill>
              </a:rPr>
              <a:t>le déplacement</a:t>
            </a:r>
            <a:r>
              <a:rPr lang="fr-FR" i="1" dirty="0">
                <a:solidFill>
                  <a:srgbClr val="0000FF"/>
                </a:solidFill>
              </a:rPr>
              <a:t> et </a:t>
            </a:r>
            <a:r>
              <a:rPr lang="fr-FR" b="1" i="1" dirty="0">
                <a:solidFill>
                  <a:srgbClr val="0000FF"/>
                </a:solidFill>
              </a:rPr>
              <a:t>l’habiter temporaire</a:t>
            </a:r>
            <a:r>
              <a:rPr lang="fr-FR" i="1" dirty="0">
                <a:solidFill>
                  <a:srgbClr val="0000FF"/>
                </a:solidFill>
              </a:rPr>
              <a:t> hors des lieux du quotidien</a:t>
            </a:r>
            <a:r>
              <a:rPr lang="fr-FR" dirty="0"/>
              <a:t> » (Rémy </a:t>
            </a:r>
            <a:r>
              <a:rPr lang="fr-FR" dirty="0" err="1"/>
              <a:t>Knafou</a:t>
            </a:r>
            <a:r>
              <a:rPr lang="fr-FR" dirty="0"/>
              <a:t>).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75582"/>
            <a:ext cx="8485588" cy="5489549"/>
          </a:xfrm>
        </p:spPr>
        <p:txBody>
          <a:bodyPr/>
          <a:lstStyle/>
          <a:p>
            <a:pPr marL="571500" indent="-571500">
              <a:buAutoNum type="romanUcParenR"/>
            </a:pPr>
            <a:r>
              <a:rPr lang="fr-FR" b="1" u="sng" dirty="0"/>
              <a:t>Une activité économique majeure</a:t>
            </a:r>
          </a:p>
          <a:p>
            <a:pPr marL="268288" indent="-268288" algn="just">
              <a:buNone/>
            </a:pPr>
            <a:r>
              <a:rPr lang="fr-FR" dirty="0"/>
              <a:t>• plus de </a:t>
            </a:r>
            <a:r>
              <a:rPr lang="fr-FR" b="1" dirty="0">
                <a:solidFill>
                  <a:srgbClr val="0000FF"/>
                </a:solidFill>
              </a:rPr>
              <a:t>80 M de touristes</a:t>
            </a:r>
            <a:r>
              <a:rPr lang="fr-FR" b="1" dirty="0"/>
              <a:t> </a:t>
            </a:r>
            <a:r>
              <a:rPr lang="fr-FR" dirty="0"/>
              <a:t>en France dont 45 M de longs séjours (4 jours ou plus) avec 80% d’Européens (parmi lesquels 20% de Français)</a:t>
            </a:r>
          </a:p>
          <a:p>
            <a:pPr marL="268288" indent="-268288" algn="just">
              <a:buNone/>
            </a:pPr>
            <a:endParaRPr lang="fr-FR" dirty="0"/>
          </a:p>
          <a:p>
            <a:pPr marL="268288" indent="-268288" algn="just">
              <a:buNone/>
            </a:pPr>
            <a:r>
              <a:rPr lang="fr-FR" dirty="0"/>
              <a:t>• La France : </a:t>
            </a:r>
            <a:r>
              <a:rPr lang="fr-FR" b="1" dirty="0">
                <a:solidFill>
                  <a:srgbClr val="0000FF"/>
                </a:solidFill>
              </a:rPr>
              <a:t>1</a:t>
            </a:r>
            <a:r>
              <a:rPr lang="fr-FR" b="1" baseline="30000" dirty="0">
                <a:solidFill>
                  <a:srgbClr val="0000FF"/>
                </a:solidFill>
              </a:rPr>
              <a:t>ère</a:t>
            </a:r>
            <a:r>
              <a:rPr lang="fr-FR" b="1" dirty="0">
                <a:solidFill>
                  <a:srgbClr val="0000FF"/>
                </a:solidFill>
              </a:rPr>
              <a:t> destination mondiale, 3</a:t>
            </a:r>
            <a:r>
              <a:rPr lang="fr-FR" b="1" baseline="30000" dirty="0">
                <a:solidFill>
                  <a:srgbClr val="0000FF"/>
                </a:solidFill>
              </a:rPr>
              <a:t>ème</a:t>
            </a:r>
            <a:r>
              <a:rPr lang="fr-FR" b="1" dirty="0">
                <a:solidFill>
                  <a:srgbClr val="0000FF"/>
                </a:solidFill>
              </a:rPr>
              <a:t> activité touristique mondiale </a:t>
            </a:r>
            <a:r>
              <a:rPr lang="fr-FR" dirty="0"/>
              <a:t>(10 MM euros, 7% PIB)</a:t>
            </a:r>
          </a:p>
          <a:p>
            <a:pPr marL="268288" indent="-268288" algn="just">
              <a:buNone/>
            </a:pPr>
            <a:endParaRPr lang="fr-FR" dirty="0"/>
          </a:p>
          <a:p>
            <a:pPr marL="268288" indent="-268288" algn="just">
              <a:buNone/>
            </a:pPr>
            <a:r>
              <a:rPr lang="fr-FR" dirty="0"/>
              <a:t>• </a:t>
            </a:r>
            <a:r>
              <a:rPr lang="fr-FR" dirty="0">
                <a:solidFill>
                  <a:srgbClr val="0000FF"/>
                </a:solidFill>
              </a:rPr>
              <a:t>0,8 M </a:t>
            </a:r>
            <a:r>
              <a:rPr lang="fr-FR" b="1" dirty="0">
                <a:solidFill>
                  <a:srgbClr val="0000FF"/>
                </a:solidFill>
              </a:rPr>
              <a:t>emplois directs</a:t>
            </a:r>
            <a:r>
              <a:rPr lang="fr-FR" dirty="0"/>
              <a:t> + 2M emplois </a:t>
            </a:r>
            <a:r>
              <a:rPr lang="fr-FR" b="1" dirty="0"/>
              <a:t>indirects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448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 tourisme 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175582"/>
            <a:ext cx="8485587" cy="5489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/>
              <a:t>II) </a:t>
            </a:r>
            <a:r>
              <a:rPr lang="fr-FR" b="1" u="sng" dirty="0"/>
              <a:t>Des acteurs, des pratiques, des espaces variés</a:t>
            </a:r>
            <a:endParaRPr lang="fr-FR" u="sng" dirty="0"/>
          </a:p>
          <a:p>
            <a:pPr>
              <a:spcBef>
                <a:spcPts val="1968"/>
              </a:spcBef>
              <a:buNone/>
            </a:pPr>
            <a:r>
              <a:rPr lang="fr-FR" dirty="0"/>
              <a:t>• </a:t>
            </a:r>
            <a:r>
              <a:rPr lang="fr-FR" u="sng" dirty="0"/>
              <a:t>Des </a:t>
            </a:r>
            <a:r>
              <a:rPr lang="fr-FR" u="sng" dirty="0">
                <a:solidFill>
                  <a:srgbClr val="0000FF"/>
                </a:solidFill>
              </a:rPr>
              <a:t>acteurs multiples </a:t>
            </a:r>
            <a:r>
              <a:rPr lang="fr-FR" dirty="0"/>
              <a:t>: touristes, entreprises du secteur touristique, acteurs institutionnels (Etat, collectivités territoriales)</a:t>
            </a:r>
          </a:p>
          <a:p>
            <a:pPr>
              <a:spcBef>
                <a:spcPts val="1968"/>
              </a:spcBef>
              <a:buNone/>
            </a:pPr>
            <a:r>
              <a:rPr lang="fr-FR" dirty="0"/>
              <a:t>• Une </a:t>
            </a:r>
            <a:r>
              <a:rPr lang="fr-FR" u="sng" dirty="0">
                <a:solidFill>
                  <a:srgbClr val="0000FF"/>
                </a:solidFill>
              </a:rPr>
              <a:t>logique spatiale </a:t>
            </a:r>
            <a:r>
              <a:rPr lang="fr-FR" u="sng" dirty="0"/>
              <a:t>globalement périphérique</a:t>
            </a:r>
            <a:r>
              <a:rPr lang="fr-FR" dirty="0"/>
              <a:t>, qui peut être </a:t>
            </a:r>
            <a:r>
              <a:rPr lang="fr-FR" dirty="0">
                <a:solidFill>
                  <a:srgbClr val="0000FF"/>
                </a:solidFill>
              </a:rPr>
              <a:t>ponctuelle</a:t>
            </a:r>
            <a:r>
              <a:rPr lang="fr-FR" dirty="0"/>
              <a:t> (Paris), </a:t>
            </a:r>
            <a:r>
              <a:rPr lang="fr-FR" dirty="0">
                <a:solidFill>
                  <a:srgbClr val="0000FF"/>
                </a:solidFill>
              </a:rPr>
              <a:t>linéaire</a:t>
            </a:r>
            <a:r>
              <a:rPr lang="fr-FR" dirty="0"/>
              <a:t> (littoraux) ou </a:t>
            </a:r>
            <a:r>
              <a:rPr lang="fr-FR" dirty="0">
                <a:solidFill>
                  <a:srgbClr val="0000FF"/>
                </a:solidFill>
              </a:rPr>
              <a:t>zonale</a:t>
            </a:r>
            <a:r>
              <a:rPr lang="fr-FR" dirty="0"/>
              <a:t> (Savoie historique)</a:t>
            </a:r>
          </a:p>
          <a:p>
            <a:pPr>
              <a:spcBef>
                <a:spcPts val="1968"/>
              </a:spcBef>
              <a:buNone/>
            </a:pPr>
            <a:r>
              <a:rPr lang="fr-FR" sz="2800" i="1" dirty="0">
                <a:sym typeface="Wingdings"/>
              </a:rPr>
              <a:t> Voir carte diapositive suivante</a:t>
            </a:r>
            <a:endParaRPr lang="fr-FR" sz="2800" i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448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 tourisme 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797280"/>
            <a:ext cx="4008871" cy="62484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b="1" dirty="0"/>
              <a:t>II) </a:t>
            </a:r>
            <a:r>
              <a:rPr lang="fr-FR" b="1" u="sng" dirty="0"/>
              <a:t>Des pratiques, </a:t>
            </a:r>
          </a:p>
          <a:p>
            <a:pPr>
              <a:buNone/>
            </a:pPr>
            <a:r>
              <a:rPr lang="fr-FR" b="1" dirty="0"/>
              <a:t>			</a:t>
            </a:r>
            <a:r>
              <a:rPr lang="fr-FR" b="1" u="sng" dirty="0"/>
              <a:t>des espaces variés</a:t>
            </a:r>
            <a:endParaRPr lang="fr-FR" u="sng" dirty="0"/>
          </a:p>
          <a:p>
            <a:pPr marL="179388" indent="-179388">
              <a:buNone/>
            </a:pPr>
            <a:r>
              <a:rPr lang="fr-FR" dirty="0"/>
              <a:t>• Le </a:t>
            </a:r>
            <a:r>
              <a:rPr lang="fr-FR" dirty="0">
                <a:solidFill>
                  <a:srgbClr val="0000FF"/>
                </a:solidFill>
              </a:rPr>
              <a:t>tourisme balnéaire</a:t>
            </a:r>
          </a:p>
          <a:p>
            <a:pPr marL="179388" indent="-179388">
              <a:buNone/>
            </a:pPr>
            <a:r>
              <a:rPr lang="fr-FR" dirty="0"/>
              <a:t>(stations très anciennes, « intégrées » à partir des    années 1960-1970)</a:t>
            </a:r>
          </a:p>
          <a:p>
            <a:pPr marL="179388" indent="-179388">
              <a:buNone/>
            </a:pPr>
            <a:r>
              <a:rPr lang="fr-FR" dirty="0"/>
              <a:t>• Le </a:t>
            </a:r>
            <a:r>
              <a:rPr lang="fr-FR" dirty="0">
                <a:solidFill>
                  <a:srgbClr val="0000FF"/>
                </a:solidFill>
              </a:rPr>
              <a:t>tourisme de montagne (</a:t>
            </a:r>
            <a:r>
              <a:rPr lang="fr-FR" dirty="0" err="1">
                <a:solidFill>
                  <a:srgbClr val="0000FF"/>
                </a:solidFill>
              </a:rPr>
              <a:t>hiver+été</a:t>
            </a:r>
            <a:r>
              <a:rPr lang="fr-FR" dirty="0">
                <a:solidFill>
                  <a:srgbClr val="0000FF"/>
                </a:solidFill>
              </a:rPr>
              <a:t>)                                       </a:t>
            </a:r>
            <a:r>
              <a:rPr lang="fr-FR" sz="2824" dirty="0"/>
              <a:t>(4 générations de stations)</a:t>
            </a:r>
            <a:endParaRPr lang="fr-FR" dirty="0"/>
          </a:p>
          <a:p>
            <a:pPr marL="179388" indent="-179388">
              <a:buNone/>
            </a:pPr>
            <a:r>
              <a:rPr lang="fr-FR" dirty="0"/>
              <a:t>• Le </a:t>
            </a:r>
            <a:r>
              <a:rPr lang="fr-FR" dirty="0">
                <a:solidFill>
                  <a:srgbClr val="0000FF"/>
                </a:solidFill>
              </a:rPr>
              <a:t>tourisme vert </a:t>
            </a:r>
            <a:r>
              <a:rPr lang="fr-FR" dirty="0"/>
              <a:t>(en              campagne)</a:t>
            </a:r>
          </a:p>
          <a:p>
            <a:pPr marL="179388" indent="-179388">
              <a:buNone/>
            </a:pPr>
            <a:r>
              <a:rPr lang="fr-FR" dirty="0"/>
              <a:t>• Le </a:t>
            </a:r>
            <a:r>
              <a:rPr lang="fr-FR" dirty="0">
                <a:solidFill>
                  <a:srgbClr val="0000FF"/>
                </a:solidFill>
              </a:rPr>
              <a:t>tourisme thématique   </a:t>
            </a:r>
            <a:r>
              <a:rPr lang="fr-FR" dirty="0"/>
              <a:t>(culturel, religieux, </a:t>
            </a:r>
            <a:r>
              <a:rPr lang="fr-FR" dirty="0" err="1"/>
              <a:t>patrimonial,œnologique</a:t>
            </a:r>
            <a:r>
              <a:rPr lang="fr-FR" dirty="0"/>
              <a:t>, sportif, …)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7280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 tourisme en France</a:t>
            </a:r>
          </a:p>
        </p:txBody>
      </p:sp>
      <p:pic>
        <p:nvPicPr>
          <p:cNvPr id="7" name="Image 6" descr="EspacesTouriCM1Hach2016CarteFrance_05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8873" y="1428646"/>
            <a:ext cx="5214510" cy="5085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rteFranceEspacestouristiqu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762"/>
            <a:ext cx="9144000" cy="57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5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8151" y="1175582"/>
            <a:ext cx="8905849" cy="54895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/>
              <a:t>III) </a:t>
            </a:r>
            <a:r>
              <a:rPr lang="fr-FR" b="1" u="sng" dirty="0"/>
              <a:t>L’impact du tourisme sur les espaces</a:t>
            </a:r>
          </a:p>
          <a:p>
            <a:pPr>
              <a:buNone/>
            </a:pPr>
            <a:r>
              <a:rPr lang="fr-FR" dirty="0"/>
              <a:t>* </a:t>
            </a:r>
            <a:r>
              <a:rPr lang="fr-FR" u="sng" dirty="0"/>
              <a:t>Un </a:t>
            </a:r>
            <a:r>
              <a:rPr lang="fr-FR" u="sng" dirty="0">
                <a:solidFill>
                  <a:srgbClr val="0000FF"/>
                </a:solidFill>
              </a:rPr>
              <a:t>fort impact</a:t>
            </a:r>
          </a:p>
          <a:p>
            <a:pPr>
              <a:buNone/>
            </a:pPr>
            <a:r>
              <a:rPr lang="fr-FR" dirty="0">
                <a:solidFill>
                  <a:srgbClr val="000000"/>
                </a:solidFill>
              </a:rPr>
              <a:t>	• sur les </a:t>
            </a:r>
            <a:r>
              <a:rPr lang="fr-FR" dirty="0">
                <a:solidFill>
                  <a:srgbClr val="0000FF"/>
                </a:solidFill>
              </a:rPr>
              <a:t>paysages</a:t>
            </a:r>
          </a:p>
          <a:p>
            <a:pPr>
              <a:buNone/>
            </a:pPr>
            <a:r>
              <a:rPr lang="fr-FR" dirty="0">
                <a:solidFill>
                  <a:srgbClr val="000000"/>
                </a:solidFill>
              </a:rPr>
              <a:t>	• </a:t>
            </a:r>
            <a:r>
              <a:rPr lang="fr-FR" dirty="0"/>
              <a:t>sur </a:t>
            </a:r>
            <a:r>
              <a:rPr lang="fr-FR" dirty="0">
                <a:solidFill>
                  <a:srgbClr val="0000FF"/>
                </a:solidFill>
              </a:rPr>
              <a:t>l’environnement </a:t>
            </a:r>
            <a:r>
              <a:rPr lang="fr-FR" dirty="0"/>
              <a:t>dues au bétonnage, à l’artificialisation, à la fréquentation</a:t>
            </a:r>
          </a:p>
          <a:p>
            <a:pPr>
              <a:buNone/>
            </a:pPr>
            <a:r>
              <a:rPr lang="fr-FR" sz="2400" dirty="0"/>
              <a:t>(glissements, avalanches, crues torrentielles en montagne, érosion et destruction d’écosystème sur les côtes)</a:t>
            </a:r>
          </a:p>
          <a:p>
            <a:pPr>
              <a:buNone/>
            </a:pPr>
            <a:r>
              <a:rPr lang="fr-FR" dirty="0"/>
              <a:t>	• d’un point de vue </a:t>
            </a:r>
            <a:r>
              <a:rPr lang="fr-FR" dirty="0">
                <a:solidFill>
                  <a:srgbClr val="0000FF"/>
                </a:solidFill>
              </a:rPr>
              <a:t>économique </a:t>
            </a:r>
          </a:p>
          <a:p>
            <a:pPr>
              <a:buNone/>
            </a:pPr>
            <a:r>
              <a:rPr lang="fr-FR" sz="2400" dirty="0"/>
              <a:t>(avec des questions récurrentes : retombées sélectives pour les habitants, surdimensionnement et non rentabilité des investissements)</a:t>
            </a:r>
          </a:p>
          <a:p>
            <a:pPr>
              <a:buNone/>
            </a:pPr>
            <a:r>
              <a:rPr lang="fr-FR" dirty="0"/>
              <a:t>	• générant des </a:t>
            </a:r>
            <a:r>
              <a:rPr lang="fr-FR" dirty="0">
                <a:solidFill>
                  <a:srgbClr val="0000FF"/>
                </a:solidFill>
              </a:rPr>
              <a:t>conflits d’usage</a:t>
            </a:r>
            <a:r>
              <a:rPr lang="fr-FR" dirty="0"/>
              <a:t> (entre acteurs)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448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 tourisme 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47589"/>
            <a:ext cx="8686800" cy="581041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3765" b="1" dirty="0"/>
              <a:t>III) </a:t>
            </a:r>
            <a:r>
              <a:rPr lang="fr-FR" sz="3765" b="1" u="sng" dirty="0"/>
              <a:t>L’impact du tourisme sur les espaces</a:t>
            </a:r>
          </a:p>
          <a:p>
            <a:pPr>
              <a:buNone/>
            </a:pPr>
            <a:endParaRPr lang="fr-FR" dirty="0"/>
          </a:p>
          <a:p>
            <a:pPr>
              <a:buFontTx/>
              <a:buChar char="•"/>
            </a:pPr>
            <a:r>
              <a:rPr lang="fr-FR" u="sng" dirty="0"/>
              <a:t>Une législation qui s’oriente </a:t>
            </a:r>
            <a:r>
              <a:rPr lang="fr-FR" dirty="0"/>
              <a:t>: </a:t>
            </a:r>
          </a:p>
          <a:p>
            <a:pPr>
              <a:buFontTx/>
              <a:buChar char="-"/>
            </a:pPr>
            <a:r>
              <a:rPr lang="fr-FR" dirty="0"/>
              <a:t>de la protection vers la </a:t>
            </a:r>
            <a:r>
              <a:rPr lang="fr-FR" dirty="0">
                <a:solidFill>
                  <a:srgbClr val="0000FF"/>
                </a:solidFill>
              </a:rPr>
              <a:t>durabilité</a:t>
            </a:r>
          </a:p>
          <a:p>
            <a:pPr>
              <a:buFontTx/>
              <a:buChar char="-"/>
            </a:pPr>
            <a:r>
              <a:rPr lang="fr-FR" dirty="0"/>
              <a:t>de l’intervention ponctuelle vers une </a:t>
            </a:r>
            <a:r>
              <a:rPr lang="fr-FR" dirty="0">
                <a:solidFill>
                  <a:srgbClr val="0000FF"/>
                </a:solidFill>
              </a:rPr>
              <a:t>logique plus globale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•  </a:t>
            </a:r>
            <a:r>
              <a:rPr lang="fr-FR" u="sng" dirty="0"/>
              <a:t>Des points de repère législatifs</a:t>
            </a:r>
          </a:p>
          <a:p>
            <a:pPr>
              <a:buFontTx/>
              <a:buChar char="-"/>
            </a:pPr>
            <a:r>
              <a:rPr lang="fr-FR" dirty="0"/>
              <a:t>1960 : création des parcs naturels nationaux</a:t>
            </a:r>
          </a:p>
          <a:p>
            <a:pPr>
              <a:buFontTx/>
              <a:buChar char="-"/>
            </a:pPr>
            <a:r>
              <a:rPr lang="fr-FR" dirty="0"/>
              <a:t>1967 : création des parcs naturels régionaux (à ne pas confondre avec les précédents)</a:t>
            </a:r>
          </a:p>
          <a:p>
            <a:pPr>
              <a:buFontTx/>
              <a:buChar char="-"/>
            </a:pPr>
            <a:r>
              <a:rPr lang="fr-FR" dirty="0"/>
              <a:t>1975 : création du Conservatoire du Littoral</a:t>
            </a:r>
          </a:p>
          <a:p>
            <a:pPr>
              <a:buFontTx/>
              <a:buChar char="-"/>
            </a:pPr>
            <a:r>
              <a:rPr lang="fr-FR" dirty="0"/>
              <a:t>1985 : Loi Montagne</a:t>
            </a:r>
          </a:p>
          <a:p>
            <a:pPr>
              <a:buFontTx/>
              <a:buChar char="-"/>
            </a:pPr>
            <a:r>
              <a:rPr lang="fr-FR" dirty="0"/>
              <a:t>1986 : Loi Littoral</a:t>
            </a:r>
          </a:p>
          <a:p>
            <a:pPr>
              <a:buFontTx/>
              <a:buChar char="-"/>
            </a:pPr>
            <a:r>
              <a:rPr lang="fr-FR" dirty="0"/>
              <a:t>1993 : Loi Paysage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448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 tourisme 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470</Words>
  <Application>Microsoft Macintosh PowerPoint</Application>
  <PresentationFormat>Affichage à l'écran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Habiter un espace touristique</vt:lpstr>
      <vt:lpstr>Qu’est-ce que le tourisme ?</vt:lpstr>
      <vt:lpstr>Le tourisme en France</vt:lpstr>
      <vt:lpstr>Le tourisme en France</vt:lpstr>
      <vt:lpstr>Le tourisme en France</vt:lpstr>
      <vt:lpstr>Présentation PowerPoint</vt:lpstr>
      <vt:lpstr>Le tourisme en France</vt:lpstr>
      <vt:lpstr>Le tourisme en France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Habiter un espace touristique</dc:title>
  <dc:creator>Jean-Louis LAUBRY</dc:creator>
  <cp:lastModifiedBy>Jean-Louis Laubry</cp:lastModifiedBy>
  <cp:revision>84</cp:revision>
  <dcterms:created xsi:type="dcterms:W3CDTF">2017-11-06T09:02:12Z</dcterms:created>
  <dcterms:modified xsi:type="dcterms:W3CDTF">2020-11-21T18:55:53Z</dcterms:modified>
</cp:coreProperties>
</file>