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1" r:id="rId5"/>
    <p:sldId id="262" r:id="rId6"/>
    <p:sldId id="289" r:id="rId7"/>
    <p:sldId id="291" r:id="rId8"/>
    <p:sldId id="290" r:id="rId9"/>
    <p:sldId id="293" r:id="rId10"/>
    <p:sldId id="295" r:id="rId11"/>
    <p:sldId id="29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2B4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79853" autoAdjust="0"/>
  </p:normalViewPr>
  <p:slideViewPr>
    <p:cSldViewPr snapToGrid="0">
      <p:cViewPr varScale="1">
        <p:scale>
          <a:sx n="58" d="100"/>
          <a:sy n="58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C5ABD-B494-42E6-8958-AC0BBFF24E15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38C52-AB74-425C-9A84-DD1EA4AD1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6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38C52-AB74-425C-9A84-DD1EA4AD1E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77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A38C52-AB74-425C-9A84-DD1EA4AD1E8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885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smtClean="0"/>
              <a:t>Donner les règles du jeu :</a:t>
            </a:r>
          </a:p>
          <a:p>
            <a:pPr lvl="2"/>
            <a:r>
              <a:rPr lang="fr-FR" dirty="0" smtClean="0"/>
              <a:t>si possible partagées au sein de l’équipe</a:t>
            </a:r>
          </a:p>
          <a:p>
            <a:pPr lvl="2"/>
            <a:r>
              <a:rPr lang="fr-FR" dirty="0" smtClean="0"/>
              <a:t>fixer les limites de ce qui nous semble acceptable ou non…</a:t>
            </a:r>
          </a:p>
          <a:p>
            <a:pPr marL="1168400" lvl="2" indent="0">
              <a:buNone/>
            </a:pPr>
            <a:r>
              <a:rPr lang="fr-FR" dirty="0" smtClean="0"/>
              <a:t>…et les appliquer soi-même : ne pas arriver en retard, ne pas quitter l’amphi précipitamment à la fin ...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38C52-AB74-425C-9A84-DD1EA4AD1E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48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2796988"/>
            <a:ext cx="6099586" cy="4061012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2796988"/>
            <a:ext cx="6099586" cy="4061012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052457" y="474459"/>
            <a:ext cx="10087087" cy="945551"/>
          </a:xfrm>
        </p:spPr>
        <p:txBody>
          <a:bodyPr anchor="b"/>
          <a:lstStyle>
            <a:lvl1pPr algn="ctr">
              <a:defRPr sz="6000" b="1">
                <a:solidFill>
                  <a:srgbClr val="2B475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524000" y="1850774"/>
            <a:ext cx="9144000" cy="515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00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2602453" y="6119681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EBA84CA-59AF-40DA-9406-BE594BED151A}" type="datetime1">
              <a:rPr lang="fr-FR" smtClean="0"/>
              <a:t>26/06/2023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7" y="5739017"/>
            <a:ext cx="1041029" cy="10410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37" y="6092619"/>
            <a:ext cx="1806632" cy="6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7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B214-8633-4EBE-917C-3E80D8BDD933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65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1BA-1149-445A-8180-1330A33B9ECB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5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828000" cy="6866603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4302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038602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10515600" cy="828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BE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3203" y="947491"/>
            <a:ext cx="11120252" cy="49459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80000" y="6270039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6CAFA99-ACDD-412A-8986-C89B58696E82}" type="datetime1">
              <a:rPr lang="fr-FR" smtClean="0"/>
              <a:t>26/06/2023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4200" y="627003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80000" y="62712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48950C2-0196-4495-97B4-9C307AAC403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406"/>
            <a:ext cx="808594" cy="808594"/>
          </a:xfrm>
          <a:prstGeom prst="rect">
            <a:avLst/>
          </a:prstGeom>
        </p:spPr>
      </p:pic>
      <p:sp>
        <p:nvSpPr>
          <p:cNvPr id="12" name="Triangle rectangle 11"/>
          <p:cNvSpPr/>
          <p:nvPr userDrawn="1"/>
        </p:nvSpPr>
        <p:spPr>
          <a:xfrm rot="10800000" flipH="1">
            <a:off x="0" y="816124"/>
            <a:ext cx="828000" cy="828000"/>
          </a:xfrm>
          <a:prstGeom prst="rtTriangle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81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546B-1775-4EF9-8411-0E6649D0A850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828000" cy="6866603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-4302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030000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8355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BE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27265" y="1014960"/>
            <a:ext cx="5390408" cy="48785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31429" y="1014959"/>
            <a:ext cx="5439888" cy="48785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080000" y="627120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904D17D6-A796-4801-9C58-0E1BC797CEA2}" type="datetime1">
              <a:rPr lang="fr-FR" smtClean="0"/>
              <a:t>26/06/2023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44200" y="627120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180000" y="62712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48950C2-0196-4495-97B4-9C307AAC40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riangle rectangle 10"/>
          <p:cNvSpPr/>
          <p:nvPr userDrawn="1"/>
        </p:nvSpPr>
        <p:spPr>
          <a:xfrm rot="10800000" flipH="1">
            <a:off x="0" y="804249"/>
            <a:ext cx="828000" cy="828000"/>
          </a:xfrm>
          <a:prstGeom prst="rtTriangle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406"/>
            <a:ext cx="808594" cy="8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828000" cy="6866603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-4302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6038602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406"/>
            <a:ext cx="808594" cy="808594"/>
          </a:xfrm>
          <a:prstGeom prst="rect">
            <a:avLst/>
          </a:prstGeom>
        </p:spPr>
      </p:pic>
      <p:sp>
        <p:nvSpPr>
          <p:cNvPr id="14" name="Triangle rectangle 13"/>
          <p:cNvSpPr/>
          <p:nvPr userDrawn="1"/>
        </p:nvSpPr>
        <p:spPr>
          <a:xfrm rot="10800000" flipH="1">
            <a:off x="0" y="816124"/>
            <a:ext cx="828000" cy="828000"/>
          </a:xfrm>
          <a:prstGeom prst="rtTriangle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1155878" cy="81612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BE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755" y="959272"/>
            <a:ext cx="5396467" cy="823912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11755" y="1783183"/>
            <a:ext cx="5396467" cy="411029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26431" y="959272"/>
            <a:ext cx="5367647" cy="823912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26431" y="1783184"/>
            <a:ext cx="5367647" cy="41102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80000" y="62712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9C9411B-4EAE-4BED-AFF5-AC9617D01BA4}" type="datetime1">
              <a:rPr lang="fr-FR" smtClean="0"/>
              <a:t>26/06/2023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444200" y="626921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180000" y="62712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48950C2-0196-4495-97B4-9C307AAC40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1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4187-6C49-4704-8CE2-52F84AF8BA78}" type="datetime1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8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828000" cy="6866603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-4302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038602"/>
            <a:ext cx="12192000" cy="828000"/>
          </a:xfrm>
          <a:prstGeom prst="rect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406"/>
            <a:ext cx="808594" cy="808594"/>
          </a:xfrm>
          <a:prstGeom prst="rect">
            <a:avLst/>
          </a:prstGeom>
        </p:spPr>
      </p:pic>
      <p:sp>
        <p:nvSpPr>
          <p:cNvPr id="9" name="Triangle rectangle 8"/>
          <p:cNvSpPr/>
          <p:nvPr userDrawn="1"/>
        </p:nvSpPr>
        <p:spPr>
          <a:xfrm rot="10800000" flipH="1">
            <a:off x="0" y="816124"/>
            <a:ext cx="828000" cy="828000"/>
          </a:xfrm>
          <a:prstGeom prst="rtTriangle">
            <a:avLst/>
          </a:prstGeom>
          <a:solidFill>
            <a:srgbClr val="2B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080000" y="627120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C844A14A-B2DD-4BC7-9D54-725A7F103735}" type="datetime1">
              <a:rPr lang="fr-FR" smtClean="0"/>
              <a:t>26/06/2023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444200" y="627120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180000" y="62712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48950C2-0196-4495-97B4-9C307AAC403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00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217A-2835-4233-8EC2-580DAFB50826}" type="datetime1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8703-B72E-4206-80F8-A04407D04730}" type="datetime1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70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35EC-21A4-4F34-8018-938621EF5FC5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50C2-0196-4495-97B4-9C307AAC4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20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nefrennes.over-blog.com/article-24894920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yllabus%20du%20cours%20sur%20le%20tableau%20p&#233;riodique%20-%20Module%20CHIMIE%201%202022-2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Ressource%203%20-%20Syllabus%20M&#233;thodes%20en%20SH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2457" y="474459"/>
            <a:ext cx="10087087" cy="216815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Entraînement </a:t>
            </a:r>
            <a:r>
              <a:rPr lang="fr-FR" dirty="0"/>
              <a:t>de base d'un enseignant avant son premier </a:t>
            </a:r>
            <a:r>
              <a:rPr lang="fr-FR" dirty="0" smtClean="0"/>
              <a:t>cours… (</a:t>
            </a:r>
            <a:r>
              <a:rPr lang="fr-FR" dirty="0"/>
              <a:t>1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3" y="3165950"/>
            <a:ext cx="4602879" cy="3225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9346" y="6178648"/>
            <a:ext cx="18726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26 juin 2023</a:t>
            </a:r>
            <a:endParaRPr lang="fr-FR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748040" y="5706320"/>
            <a:ext cx="6219463" cy="51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002060"/>
                </a:solidFill>
              </a:rPr>
              <a:t>f</a:t>
            </a:r>
            <a:r>
              <a:rPr lang="fr-FR" sz="1800" dirty="0" smtClean="0">
                <a:solidFill>
                  <a:srgbClr val="002060"/>
                </a:solidFill>
              </a:rPr>
              <a:t>abienne.meducin@univ-orleans.fr</a:t>
            </a: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342927" y="3149949"/>
            <a:ext cx="5721752" cy="1288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rgbClr val="002060"/>
                </a:solidFill>
              </a:rPr>
              <a:t>… Ou </a:t>
            </a:r>
            <a:r>
              <a:rPr lang="fr-FR" dirty="0" smtClean="0">
                <a:solidFill>
                  <a:srgbClr val="002060"/>
                </a:solidFill>
              </a:rPr>
              <a:t>comment construire son cours de façon à se mettre dans les conditions optimales d’enseignement.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6EB5C-B224-4FDD-A25A-98E69F9D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7194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>
              <a:latin typeface="+mj-lt"/>
            </a:endParaRP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36719A-B000-4CF5-98BA-8E77F43E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8950C2-0196-4495-97B4-9C307AAC403A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EC985F-1734-3B47-BC51-AF87625C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34" y="425377"/>
            <a:ext cx="5300132" cy="52027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1964839-9134-B0C0-EC52-3571526D1352}"/>
              </a:ext>
            </a:extLst>
          </p:cNvPr>
          <p:cNvSpPr txBox="1"/>
          <p:nvPr/>
        </p:nvSpPr>
        <p:spPr>
          <a:xfrm>
            <a:off x="3369734" y="55793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C3C3C"/>
                </a:solidFill>
                <a:effectLst/>
                <a:latin typeface="Open Sans" panose="020B0606030504020204" pitchFamily="34" charset="0"/>
              </a:rPr>
              <a:t>Crédits : </a:t>
            </a:r>
            <a:r>
              <a:rPr lang="fr-FR" b="0" i="0" u="none" strike="noStrike" dirty="0">
                <a:solidFill>
                  <a:srgbClr val="0078B0"/>
                </a:solidFill>
                <a:effectLst/>
                <a:latin typeface="Open Sans" panose="020B0606030504020204" pitchFamily="34" charset="0"/>
                <a:hlinkClick r:id="rId3"/>
              </a:rPr>
              <a:t>http://unefrennes.over-blog.com/article-24894920.html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1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95" y="4135912"/>
            <a:ext cx="3136667" cy="18574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amont du cours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4777" y="602234"/>
            <a:ext cx="11120252" cy="4945984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Place du cours dans le programme de formation</a:t>
            </a:r>
          </a:p>
          <a:p>
            <a:pPr lvl="1"/>
            <a:r>
              <a:rPr lang="fr-FR" dirty="0" smtClean="0"/>
              <a:t>travail </a:t>
            </a:r>
            <a:r>
              <a:rPr lang="fr-FR" dirty="0" smtClean="0"/>
              <a:t>en équipe pédagogique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Construire son cours en s’assurant de l’adéquation </a:t>
            </a:r>
            <a:r>
              <a:rPr lang="fr-FR" dirty="0"/>
              <a:t>entre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objectifs </a:t>
            </a:r>
            <a:r>
              <a:rPr lang="fr-FR" dirty="0"/>
              <a:t>d’apprentissage visés (savoirs, savoir-être, savoir-faire), </a:t>
            </a:r>
            <a:endParaRPr lang="fr-FR" dirty="0" smtClean="0"/>
          </a:p>
          <a:p>
            <a:pPr lvl="1"/>
            <a:r>
              <a:rPr lang="fr-FR" dirty="0" smtClean="0"/>
              <a:t>activités </a:t>
            </a:r>
            <a:r>
              <a:rPr lang="fr-FR" dirty="0"/>
              <a:t>pédagogiques réalisées pour les atteindre </a:t>
            </a:r>
            <a:endParaRPr lang="fr-FR" dirty="0" smtClean="0"/>
          </a:p>
          <a:p>
            <a:pPr lvl="1"/>
            <a:r>
              <a:rPr lang="fr-FR" dirty="0" smtClean="0"/>
              <a:t>stratégies </a:t>
            </a:r>
            <a:r>
              <a:rPr lang="fr-FR" dirty="0"/>
              <a:t>d’évaluation employées pour en valider l’atteinte.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alignement pédagogique</a:t>
            </a:r>
          </a:p>
          <a:p>
            <a:endParaRPr lang="fr-FR" dirty="0" smtClean="0"/>
          </a:p>
          <a:p>
            <a:r>
              <a:rPr lang="fr-FR" dirty="0" smtClean="0"/>
              <a:t>Et ensuite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1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amont du cours </a:t>
            </a:r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3202" y="947490"/>
            <a:ext cx="11258797" cy="5140793"/>
          </a:xfrm>
        </p:spPr>
        <p:txBody>
          <a:bodyPr>
            <a:normAutofit/>
          </a:bodyPr>
          <a:lstStyle/>
          <a:p>
            <a:r>
              <a:rPr lang="fr-FR" dirty="0" smtClean="0"/>
              <a:t>Préparer le syllabus du cours qui présente :</a:t>
            </a:r>
          </a:p>
          <a:p>
            <a:pPr lvl="1"/>
            <a:r>
              <a:rPr lang="fr-FR" dirty="0" smtClean="0"/>
              <a:t>Les objectifs du cours et sa place dans le programme</a:t>
            </a:r>
          </a:p>
          <a:p>
            <a:pPr lvl="1"/>
            <a:r>
              <a:rPr lang="fr-FR" dirty="0" smtClean="0"/>
              <a:t>Modalités et matériel nécessaire :</a:t>
            </a:r>
          </a:p>
          <a:p>
            <a:pPr marL="984250" lvl="2"/>
            <a:r>
              <a:rPr lang="fr-FR" dirty="0" smtClean="0"/>
              <a:t>Cours écrit au tableau ?</a:t>
            </a:r>
            <a:endParaRPr lang="fr-FR" dirty="0"/>
          </a:p>
          <a:p>
            <a:pPr marL="984250" lvl="2"/>
            <a:r>
              <a:rPr lang="fr-FR" dirty="0"/>
              <a:t>Polycopié du cours : oui ou non ? disponible en version papier ou mise à disposition sur plateforme </a:t>
            </a:r>
            <a:r>
              <a:rPr lang="fr-FR" dirty="0" err="1"/>
              <a:t>moodle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fr-FR" dirty="0"/>
          </a:p>
          <a:p>
            <a:pPr marL="984250" lvl="2"/>
            <a:r>
              <a:rPr lang="fr-FR" dirty="0"/>
              <a:t>Utilisation d’un diaporama </a:t>
            </a:r>
            <a:r>
              <a:rPr lang="fr-FR" dirty="0" smtClean="0"/>
              <a:t>?</a:t>
            </a:r>
          </a:p>
          <a:p>
            <a:pPr marL="984250" lvl="2"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 Fournir ou non ce </a:t>
            </a:r>
            <a:r>
              <a:rPr lang="fr-FR" dirty="0">
                <a:sym typeface="Wingdings" panose="05000000000000000000" pitchFamily="2" charset="2"/>
              </a:rPr>
              <a:t>diaporama </a:t>
            </a:r>
            <a:r>
              <a:rPr lang="fr-FR" dirty="0" smtClean="0">
                <a:sym typeface="Wingdings" panose="05000000000000000000" pitchFamily="2" charset="2"/>
              </a:rPr>
              <a:t>à </a:t>
            </a:r>
            <a:r>
              <a:rPr lang="fr-FR" i="1" dirty="0" smtClean="0">
                <a:sym typeface="Wingdings" panose="05000000000000000000" pitchFamily="2" charset="2"/>
              </a:rPr>
              <a:t>tous</a:t>
            </a:r>
            <a:r>
              <a:rPr lang="fr-FR" dirty="0" smtClean="0">
                <a:sym typeface="Wingdings" panose="05000000000000000000" pitchFamily="2" charset="2"/>
              </a:rPr>
              <a:t> les étudiants 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 smtClean="0">
                <a:sym typeface="Wingdings" panose="05000000000000000000" pitchFamily="2" charset="2"/>
              </a:rPr>
              <a:t>complet </a:t>
            </a:r>
            <a:r>
              <a:rPr lang="fr-FR" dirty="0">
                <a:sym typeface="Wingdings" panose="05000000000000000000" pitchFamily="2" charset="2"/>
              </a:rPr>
              <a:t>ou à trous </a:t>
            </a:r>
            <a:r>
              <a:rPr lang="fr-FR" dirty="0" smtClean="0">
                <a:sym typeface="Wingdings" panose="05000000000000000000" pitchFamily="2" charset="2"/>
              </a:rPr>
              <a:t>(prise </a:t>
            </a:r>
            <a:r>
              <a:rPr lang="fr-FR" dirty="0">
                <a:sym typeface="Wingdings" panose="05000000000000000000" pitchFamily="2" charset="2"/>
              </a:rPr>
              <a:t>de </a:t>
            </a:r>
            <a:r>
              <a:rPr lang="fr-FR" dirty="0" smtClean="0">
                <a:sym typeface="Wingdings" panose="05000000000000000000" pitchFamily="2" charset="2"/>
              </a:rPr>
              <a:t>notes) </a:t>
            </a:r>
            <a:r>
              <a:rPr lang="fr-FR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Mode d’évaluation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Ressources complémentaires…</a:t>
            </a:r>
          </a:p>
          <a:p>
            <a:pPr marL="914400" lvl="2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FR" dirty="0" smtClean="0"/>
              <a:t> Version </a:t>
            </a:r>
            <a:r>
              <a:rPr lang="fr-FR" dirty="0"/>
              <a:t>papier ou mis à </a:t>
            </a:r>
            <a:r>
              <a:rPr lang="fr-FR" dirty="0" smtClean="0"/>
              <a:t>disposition </a:t>
            </a:r>
          </a:p>
          <a:p>
            <a:pPr marL="0" indent="0">
              <a:buNone/>
            </a:pPr>
            <a:r>
              <a:rPr lang="fr-FR" dirty="0" smtClean="0"/>
              <a:t>sur </a:t>
            </a:r>
            <a:r>
              <a:rPr lang="fr-FR" dirty="0" err="1" smtClean="0"/>
              <a:t>Célène</a:t>
            </a:r>
            <a:r>
              <a:rPr lang="fr-FR" dirty="0" smtClean="0"/>
              <a:t> </a:t>
            </a:r>
            <a:r>
              <a:rPr lang="fr-FR" dirty="0" smtClean="0"/>
              <a:t>avant le 1</a:t>
            </a:r>
            <a:r>
              <a:rPr lang="fr-FR" baseline="30000" dirty="0" smtClean="0"/>
              <a:t>er</a:t>
            </a:r>
            <a:r>
              <a:rPr lang="fr-FR" dirty="0" smtClean="0"/>
              <a:t> cours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53" y="873645"/>
            <a:ext cx="2315247" cy="927936"/>
          </a:xfrm>
          <a:prstGeom prst="rect">
            <a:avLst/>
          </a:prstGeom>
        </p:spPr>
      </p:pic>
      <p:pic>
        <p:nvPicPr>
          <p:cNvPr id="7" name="Image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506" y="3972857"/>
            <a:ext cx="4389984" cy="192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amont du </a:t>
            </a:r>
            <a:r>
              <a:rPr lang="fr-FR" dirty="0" smtClean="0"/>
              <a:t>cours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son cours en scène :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Prendre en compte les lieux :</a:t>
            </a:r>
          </a:p>
          <a:p>
            <a:pPr lvl="2"/>
            <a:r>
              <a:rPr lang="fr-FR" dirty="0" smtClean="0"/>
              <a:t>Tableau noir ou blanc, </a:t>
            </a:r>
          </a:p>
          <a:p>
            <a:pPr lvl="2"/>
            <a:r>
              <a:rPr lang="fr-FR" dirty="0" smtClean="0"/>
              <a:t>équipement audio-vidéo, </a:t>
            </a:r>
          </a:p>
          <a:p>
            <a:pPr lvl="2"/>
            <a:r>
              <a:rPr lang="fr-FR" dirty="0" smtClean="0"/>
              <a:t>tables et chaises fixes ou mobiles…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06" y="1068255"/>
            <a:ext cx="3169194" cy="21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REPEREZ LES LIEUX …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00" y="947738"/>
            <a:ext cx="3708796" cy="494506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40" y="953654"/>
            <a:ext cx="3704360" cy="4939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9005" y="5355766"/>
            <a:ext cx="280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23 septembre 2020, salle L3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4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amont du </a:t>
            </a:r>
            <a:r>
              <a:rPr lang="fr-FR" dirty="0" smtClean="0"/>
              <a:t>cours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Mettre son cours en scène :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Prendre en compte les lieux :</a:t>
            </a:r>
          </a:p>
          <a:p>
            <a:pPr lvl="2"/>
            <a:r>
              <a:rPr lang="fr-FR" dirty="0" smtClean="0"/>
              <a:t>Tableau noir ou blanc, </a:t>
            </a:r>
          </a:p>
          <a:p>
            <a:pPr lvl="2"/>
            <a:r>
              <a:rPr lang="fr-FR" dirty="0" smtClean="0"/>
              <a:t>équipement audio-vidéo, </a:t>
            </a:r>
          </a:p>
          <a:p>
            <a:pPr lvl="2"/>
            <a:r>
              <a:rPr lang="fr-FR" dirty="0" smtClean="0"/>
              <a:t>tables et chaises fixes ou mobiles…</a:t>
            </a:r>
          </a:p>
          <a:p>
            <a:pPr lvl="1"/>
            <a:endParaRPr lang="fr-FR" dirty="0" smtClean="0"/>
          </a:p>
          <a:p>
            <a:pPr marL="3322638" lvl="1"/>
            <a:r>
              <a:rPr lang="fr-FR" dirty="0" smtClean="0"/>
              <a:t>Définir et planifier les activités en prévoyant leur durée</a:t>
            </a:r>
          </a:p>
          <a:p>
            <a:pPr marL="3587750" lvl="2" indent="0"/>
            <a:r>
              <a:rPr lang="fr-FR" dirty="0" smtClean="0"/>
              <a:t> Pas toujours facile pour un nouveau cours</a:t>
            </a:r>
          </a:p>
          <a:p>
            <a:pPr marL="3587750" lvl="2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Faire une fiche mémo</a:t>
            </a:r>
          </a:p>
          <a:p>
            <a:pPr lvl="2"/>
            <a:endParaRPr lang="fr-FR" dirty="0" smtClean="0"/>
          </a:p>
          <a:p>
            <a:pPr marL="3322638" lvl="1"/>
            <a:r>
              <a:rPr lang="fr-FR" dirty="0" smtClean="0"/>
              <a:t>Prévoir un temps de </a:t>
            </a:r>
            <a:r>
              <a:rPr lang="fr-FR" dirty="0" err="1" smtClean="0"/>
              <a:t>débrief</a:t>
            </a:r>
            <a:r>
              <a:rPr lang="fr-FR" dirty="0" smtClean="0"/>
              <a:t> après chaque cours</a:t>
            </a:r>
          </a:p>
          <a:p>
            <a:pPr marL="3779838" lvl="2"/>
            <a:r>
              <a:rPr lang="fr-FR" dirty="0" smtClean="0"/>
              <a:t>Noter le timing, les difficultés…</a:t>
            </a:r>
          </a:p>
          <a:p>
            <a:pPr marL="3681413" lvl="2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Amélioration continue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950C2-0196-4495-97B4-9C307AAC40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06" y="1068255"/>
            <a:ext cx="3169194" cy="21119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6" y="3420483"/>
            <a:ext cx="3383499" cy="22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séance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2154" y="1348860"/>
            <a:ext cx="7145926" cy="3744001"/>
          </a:xfrm>
        </p:spPr>
        <p:txBody>
          <a:bodyPr/>
          <a:lstStyle/>
          <a:p>
            <a:pPr lvl="0"/>
            <a:r>
              <a:rPr lang="fr-FR" dirty="0" smtClean="0"/>
              <a:t>Au début du 1</a:t>
            </a:r>
            <a:r>
              <a:rPr lang="fr-FR" baseline="30000" dirty="0" smtClean="0"/>
              <a:t>er</a:t>
            </a:r>
            <a:r>
              <a:rPr lang="fr-FR" dirty="0" smtClean="0"/>
              <a:t> cours</a:t>
            </a:r>
            <a:r>
              <a:rPr lang="fr-FR" dirty="0"/>
              <a:t> : </a:t>
            </a:r>
            <a:endParaRPr lang="fr-FR" dirty="0" smtClean="0"/>
          </a:p>
          <a:p>
            <a:pPr lvl="0"/>
            <a:endParaRPr lang="fr-FR" sz="2400" dirty="0"/>
          </a:p>
          <a:p>
            <a:pPr lvl="1"/>
            <a:r>
              <a:rPr lang="fr-FR" dirty="0"/>
              <a:t>Se présenter 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Nom</a:t>
            </a:r>
            <a:r>
              <a:rPr lang="fr-FR" dirty="0"/>
              <a:t>, recherche menée, </a:t>
            </a:r>
            <a:r>
              <a:rPr lang="fr-FR" dirty="0" smtClean="0"/>
              <a:t>contact, bureau… </a:t>
            </a:r>
          </a:p>
          <a:p>
            <a:pPr lvl="2"/>
            <a:endParaRPr lang="fr-FR" sz="1600" dirty="0"/>
          </a:p>
          <a:p>
            <a:pPr lvl="1"/>
            <a:r>
              <a:rPr lang="fr-FR" dirty="0" smtClean="0"/>
              <a:t>Donner les règles </a:t>
            </a:r>
            <a:r>
              <a:rPr lang="fr-FR" dirty="0"/>
              <a:t>du jeu 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si </a:t>
            </a:r>
            <a:r>
              <a:rPr lang="fr-FR" dirty="0"/>
              <a:t>possible partagées au sein de </a:t>
            </a:r>
            <a:r>
              <a:rPr lang="fr-FR" dirty="0" smtClean="0"/>
              <a:t>l’équipe</a:t>
            </a:r>
          </a:p>
          <a:p>
            <a:pPr lvl="2"/>
            <a:r>
              <a:rPr lang="fr-FR" dirty="0" smtClean="0"/>
              <a:t>fixer </a:t>
            </a:r>
            <a:r>
              <a:rPr lang="fr-FR" dirty="0"/>
              <a:t>les </a:t>
            </a:r>
            <a:r>
              <a:rPr lang="fr-FR" dirty="0" smtClean="0"/>
              <a:t>limites </a:t>
            </a:r>
            <a:r>
              <a:rPr lang="fr-FR" dirty="0"/>
              <a:t>de ce qui nous semble acceptable ou </a:t>
            </a:r>
            <a:r>
              <a:rPr lang="fr-FR" dirty="0" smtClean="0"/>
              <a:t>non…</a:t>
            </a:r>
          </a:p>
          <a:p>
            <a:pPr marL="1168400" lvl="2" indent="0">
              <a:buNone/>
            </a:pPr>
            <a:r>
              <a:rPr lang="fr-FR" dirty="0" smtClean="0"/>
              <a:t>…et </a:t>
            </a:r>
            <a:r>
              <a:rPr lang="fr-FR" dirty="0"/>
              <a:t>les appliquer </a:t>
            </a:r>
            <a:r>
              <a:rPr lang="fr-FR" dirty="0" smtClean="0"/>
              <a:t>soi-même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50C2-0196-4495-97B4-9C307AAC403A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5" y="992597"/>
            <a:ext cx="3787616" cy="4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B9E55F9A2C846BD33150B81A6B2C6" ma:contentTypeVersion="9" ma:contentTypeDescription="Crée un document." ma:contentTypeScope="" ma:versionID="a2535fdf5665f22c4dc957793cd9959d">
  <xsd:schema xmlns:xsd="http://www.w3.org/2001/XMLSchema" xmlns:xs="http://www.w3.org/2001/XMLSchema" xmlns:p="http://schemas.microsoft.com/office/2006/metadata/properties" xmlns:ns2="6a6f5579-10d8-470e-8358-dcadbc1ae38a" targetNamespace="http://schemas.microsoft.com/office/2006/metadata/properties" ma:root="true" ma:fieldsID="d403192ac56c53359287b3ead112cbb4" ns2:_="">
    <xsd:import namespace="6a6f5579-10d8-470e-8358-dcadbc1ae3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f5579-10d8-470e-8358-dcadbc1ae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C6AAEF-EF91-49AA-A477-C0FD14729A3C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6a6f5579-10d8-470e-8358-dcadbc1ae38a"/>
  </ds:schemaRefs>
</ds:datastoreItem>
</file>

<file path=customXml/itemProps2.xml><?xml version="1.0" encoding="utf-8"?>
<ds:datastoreItem xmlns:ds="http://schemas.openxmlformats.org/officeDocument/2006/customXml" ds:itemID="{F9DB67EE-BB04-4668-AB86-DBF09F8C4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6F462-285E-49D7-8C35-D7BE0DDCD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f5579-10d8-470e-8358-dcadbc1ae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425</Words>
  <Application>Microsoft Office PowerPoint</Application>
  <PresentationFormat>Grand écran</PresentationFormat>
  <Paragraphs>82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Open Sans</vt:lpstr>
      <vt:lpstr>Wingdings</vt:lpstr>
      <vt:lpstr>Thème Office</vt:lpstr>
      <vt:lpstr>Entraînement de base d'un enseignant avant son premier cours… (1)</vt:lpstr>
      <vt:lpstr>Présentation PowerPoint</vt:lpstr>
      <vt:lpstr>En amont du cours (1)</vt:lpstr>
      <vt:lpstr>En amont du cours (2)</vt:lpstr>
      <vt:lpstr>En amont du cours (3)</vt:lpstr>
      <vt:lpstr>REPEREZ LES LIEUX …</vt:lpstr>
      <vt:lpstr>En amont du cours (3)</vt:lpstr>
      <vt:lpstr>En séance (1)</vt:lpstr>
    </vt:vector>
  </TitlesOfParts>
  <Company>Université d'Orléans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Mairand</dc:creator>
  <cp:lastModifiedBy>meducin fabienne</cp:lastModifiedBy>
  <cp:revision>128</cp:revision>
  <dcterms:created xsi:type="dcterms:W3CDTF">2021-01-27T12:40:07Z</dcterms:created>
  <dcterms:modified xsi:type="dcterms:W3CDTF">2023-06-26T04:17:46Z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0x010100B90B9E55F9A2C846BD33150B81A6B2C6</vt:lpwstr>
  </property>
</Properties>
</file>