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34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aline Bengloan" userId="c048e6d8-1a01-4544-8725-573c85fb2a02" providerId="ADAL" clId="{B1DC0118-7116-450F-8C68-97BECB6AAACD}"/>
    <pc:docChg chg="undo custSel addSld modSld sldOrd">
      <pc:chgData name="Coraline Bengloan" userId="c048e6d8-1a01-4544-8725-573c85fb2a02" providerId="ADAL" clId="{B1DC0118-7116-450F-8C68-97BECB6AAACD}" dt="2026-09-14T12:40:50.222" v="305" actId="20577"/>
      <pc:docMkLst>
        <pc:docMk/>
      </pc:docMkLst>
      <pc:sldChg chg="modSp mod">
        <pc:chgData name="Coraline Bengloan" userId="c048e6d8-1a01-4544-8725-573c85fb2a02" providerId="ADAL" clId="{B1DC0118-7116-450F-8C68-97BECB6AAACD}" dt="2026-09-08T12:04:29.390" v="300" actId="20577"/>
        <pc:sldMkLst>
          <pc:docMk/>
          <pc:sldMk cId="0" sldId="257"/>
        </pc:sldMkLst>
        <pc:spChg chg="mod">
          <ac:chgData name="Coraline Bengloan" userId="c048e6d8-1a01-4544-8725-573c85fb2a02" providerId="ADAL" clId="{B1DC0118-7116-450F-8C68-97BECB6AAACD}" dt="2026-09-08T12:04:29.390" v="300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4:39.734" v="1" actId="403"/>
        <pc:sldMkLst>
          <pc:docMk/>
          <pc:sldMk cId="0" sldId="258"/>
        </pc:sldMkLst>
        <pc:spChg chg="mod">
          <ac:chgData name="Coraline Bengloan" userId="c048e6d8-1a01-4544-8725-573c85fb2a02" providerId="ADAL" clId="{B1DC0118-7116-450F-8C68-97BECB6AAACD}" dt="2026-09-07T09:54:39.734" v="1" actId="403"/>
          <ac:spMkLst>
            <pc:docMk/>
            <pc:sldMk cId="0" sldId="258"/>
            <ac:spMk id="4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5:31.850" v="16" actId="20577"/>
        <pc:sldMkLst>
          <pc:docMk/>
          <pc:sldMk cId="0" sldId="262"/>
        </pc:sldMkLst>
        <pc:spChg chg="mod">
          <ac:chgData name="Coraline Bengloan" userId="c048e6d8-1a01-4544-8725-573c85fb2a02" providerId="ADAL" clId="{B1DC0118-7116-450F-8C68-97BECB6AAACD}" dt="2026-09-07T09:55:31.850" v="16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5:25.691" v="15" actId="20577"/>
        <pc:sldMkLst>
          <pc:docMk/>
          <pc:sldMk cId="0" sldId="263"/>
        </pc:sldMkLst>
        <pc:spChg chg="mod">
          <ac:chgData name="Coraline Bengloan" userId="c048e6d8-1a01-4544-8725-573c85fb2a02" providerId="ADAL" clId="{B1DC0118-7116-450F-8C68-97BECB6AAACD}" dt="2026-09-07T09:55:25.691" v="15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14T12:40:50.222" v="305" actId="20577"/>
        <pc:sldMkLst>
          <pc:docMk/>
          <pc:sldMk cId="0" sldId="265"/>
        </pc:sldMkLst>
        <pc:spChg chg="mod">
          <ac:chgData name="Coraline Bengloan" userId="c048e6d8-1a01-4544-8725-573c85fb2a02" providerId="ADAL" clId="{B1DC0118-7116-450F-8C68-97BECB6AAACD}" dt="2026-09-14T12:40:50.222" v="305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6:10.606" v="20" actId="20577"/>
        <pc:sldMkLst>
          <pc:docMk/>
          <pc:sldMk cId="0" sldId="268"/>
        </pc:sldMkLst>
        <pc:spChg chg="mod">
          <ac:chgData name="Coraline Bengloan" userId="c048e6d8-1a01-4544-8725-573c85fb2a02" providerId="ADAL" clId="{B1DC0118-7116-450F-8C68-97BECB6AAACD}" dt="2026-09-07T09:56:10.606" v="20" actId="20577"/>
          <ac:spMkLst>
            <pc:docMk/>
            <pc:sldMk cId="0" sldId="268"/>
            <ac:spMk id="4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6:49.281" v="22" actId="20577"/>
        <pc:sldMkLst>
          <pc:docMk/>
          <pc:sldMk cId="0" sldId="271"/>
        </pc:sldMkLst>
        <pc:spChg chg="mod">
          <ac:chgData name="Coraline Bengloan" userId="c048e6d8-1a01-4544-8725-573c85fb2a02" providerId="ADAL" clId="{B1DC0118-7116-450F-8C68-97BECB6AAACD}" dt="2026-09-07T09:56:49.281" v="22" actId="20577"/>
          <ac:spMkLst>
            <pc:docMk/>
            <pc:sldMk cId="0" sldId="271"/>
            <ac:spMk id="4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6:59.040" v="23" actId="11"/>
        <pc:sldMkLst>
          <pc:docMk/>
          <pc:sldMk cId="0" sldId="272"/>
        </pc:sldMkLst>
        <pc:spChg chg="mod">
          <ac:chgData name="Coraline Bengloan" userId="c048e6d8-1a01-4544-8725-573c85fb2a02" providerId="ADAL" clId="{B1DC0118-7116-450F-8C68-97BECB6AAACD}" dt="2026-09-07T09:56:59.040" v="23" actId="11"/>
          <ac:spMkLst>
            <pc:docMk/>
            <pc:sldMk cId="0" sldId="272"/>
            <ac:spMk id="4" creationId="{00000000-0000-0000-0000-000000000000}"/>
          </ac:spMkLst>
        </pc:spChg>
      </pc:sldChg>
      <pc:sldChg chg="modSp mod">
        <pc:chgData name="Coraline Bengloan" userId="c048e6d8-1a01-4544-8725-573c85fb2a02" providerId="ADAL" clId="{B1DC0118-7116-450F-8C68-97BECB6AAACD}" dt="2026-09-07T09:57:22.896" v="24" actId="20577"/>
        <pc:sldMkLst>
          <pc:docMk/>
          <pc:sldMk cId="0" sldId="274"/>
        </pc:sldMkLst>
        <pc:spChg chg="mod">
          <ac:chgData name="Coraline Bengloan" userId="c048e6d8-1a01-4544-8725-573c85fb2a02" providerId="ADAL" clId="{B1DC0118-7116-450F-8C68-97BECB6AAACD}" dt="2026-09-07T09:57:22.896" v="24" actId="20577"/>
          <ac:spMkLst>
            <pc:docMk/>
            <pc:sldMk cId="0" sldId="274"/>
            <ac:spMk id="4" creationId="{00000000-0000-0000-0000-000000000000}"/>
          </ac:spMkLst>
        </pc:spChg>
      </pc:sldChg>
      <pc:sldChg chg="modSp add mod ord">
        <pc:chgData name="Coraline Bengloan" userId="c048e6d8-1a01-4544-8725-573c85fb2a02" providerId="ADAL" clId="{B1DC0118-7116-450F-8C68-97BECB6AAACD}" dt="2026-09-07T09:59:16.784" v="294" actId="5793"/>
        <pc:sldMkLst>
          <pc:docMk/>
          <pc:sldMk cId="1428313837" sldId="275"/>
        </pc:sldMkLst>
        <pc:spChg chg="mod">
          <ac:chgData name="Coraline Bengloan" userId="c048e6d8-1a01-4544-8725-573c85fb2a02" providerId="ADAL" clId="{B1DC0118-7116-450F-8C68-97BECB6AAACD}" dt="2026-09-07T09:57:49.928" v="46" actId="20577"/>
          <ac:spMkLst>
            <pc:docMk/>
            <pc:sldMk cId="1428313837" sldId="275"/>
            <ac:spMk id="3" creationId="{E91A948D-2547-04D5-CAC8-E489940FCA9E}"/>
          </ac:spMkLst>
        </pc:spChg>
        <pc:spChg chg="mod">
          <ac:chgData name="Coraline Bengloan" userId="c048e6d8-1a01-4544-8725-573c85fb2a02" providerId="ADAL" clId="{B1DC0118-7116-450F-8C68-97BECB6AAACD}" dt="2026-09-07T09:59:16.784" v="294" actId="5793"/>
          <ac:spMkLst>
            <pc:docMk/>
            <pc:sldMk cId="1428313837" sldId="275"/>
            <ac:spMk id="4" creationId="{C4E7AC35-0BBE-9E83-635C-A3858063B1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30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rPr sz="3200" dirty="0"/>
              <a:t>Scientific English: Class 2</a:t>
            </a:r>
          </a:p>
          <a:p>
            <a:pPr>
              <a:spcBef>
                <a:spcPts val="2000"/>
              </a:spcBef>
              <a:defRPr sz="2400">
                <a:solidFill>
                  <a:srgbClr val="009688"/>
                </a:solidFill>
                <a:latin typeface="Arial"/>
              </a:defRPr>
            </a:pPr>
            <a:r>
              <a:rPr sz="3200" dirty="0"/>
              <a:t>Speaking Topics, Pronunciation &amp; Cover Letters</a:t>
            </a:r>
          </a:p>
          <a:p>
            <a:pPr>
              <a:spcBef>
                <a:spcPts val="3000"/>
              </a:spcBef>
              <a:defRPr sz="1600">
                <a:solidFill>
                  <a:srgbClr val="FFFFFF"/>
                </a:solidFill>
                <a:latin typeface="Arial"/>
              </a:defRPr>
            </a:pPr>
            <a:r>
              <a:rPr sz="2800" dirty="0"/>
              <a:t>Agenda:</a:t>
            </a:r>
            <a:br>
              <a:rPr sz="2800" dirty="0"/>
            </a:br>
            <a:r>
              <a:rPr sz="2800" dirty="0"/>
              <a:t>1. Selection of the Speaking Test Topics</a:t>
            </a:r>
            <a:br>
              <a:rPr sz="2800" dirty="0"/>
            </a:br>
            <a:r>
              <a:rPr sz="2800" dirty="0"/>
              <a:t>2. Warm-up</a:t>
            </a:r>
            <a:br>
              <a:rPr sz="2800" dirty="0"/>
            </a:br>
            <a:r>
              <a:rPr sz="2800" dirty="0"/>
              <a:t>3. Pronunciation reminder: </a:t>
            </a:r>
            <a:r>
              <a:rPr sz="2800" dirty="0" err="1"/>
              <a:t>th</a:t>
            </a:r>
            <a:br>
              <a:rPr sz="2800" dirty="0"/>
            </a:br>
            <a:r>
              <a:rPr sz="2800" dirty="0"/>
              <a:t>4. Writing a cover letter</a:t>
            </a:r>
            <a:br>
              <a:rPr sz="2800" dirty="0"/>
            </a:br>
            <a:r>
              <a:rPr sz="2800" dirty="0"/>
              <a:t>5. Pronunciation reminder: the “</a:t>
            </a:r>
            <a:r>
              <a:rPr sz="2800" dirty="0" err="1"/>
              <a:t>ptk</a:t>
            </a:r>
            <a:r>
              <a:rPr sz="2800" dirty="0"/>
              <a:t>” trick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1. Selection of the Speaking Test Topics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333333"/>
                </a:solidFill>
              </a:defRPr>
            </a:pPr>
            <a:r>
              <a:rPr sz="2400" dirty="0"/>
              <a:t>• Distribution and selection of oral examination topics.</a:t>
            </a:r>
          </a:p>
          <a:p>
            <a:pPr>
              <a:spcBef>
                <a:spcPts val="1500"/>
              </a:spcBef>
              <a:defRPr sz="2200">
                <a:solidFill>
                  <a:srgbClr val="333333"/>
                </a:solidFill>
              </a:defRPr>
            </a:pPr>
            <a:r>
              <a:rPr sz="2400" dirty="0"/>
              <a:t>• Review of expectations, grading criteria, and schedule.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2. 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333333"/>
                </a:solidFill>
              </a:defRPr>
            </a:pPr>
            <a:r>
              <a:rPr sz="2800" dirty="0"/>
              <a:t>• Introductory speaking and interaction activity to start the session.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3. Pronunciation of “th”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How do you read these words?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108200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33333"/>
                </a:solidFill>
              </a:defRPr>
            </a:pPr>
            <a:r>
              <a:t>Mother  -  Thank you  –  third  –  therapy  –  therefore  –  them  –  healthy  –  together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2926080"/>
          <a:ext cx="108191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9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9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/θ/</a:t>
                      </a:r>
                    </a:p>
                  </a:txBody>
                  <a:tcPr>
                    <a:solidFill>
                      <a:srgbClr val="00968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/ð/</a:t>
                      </a:r>
                    </a:p>
                  </a:txBody>
                  <a:tcPr>
                    <a:solidFill>
                      <a:srgbClr val="0096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3. Pronunciation of “th”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Answer Key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011680"/>
          <a:ext cx="1081918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9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9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</a:defRPr>
                      </a:pPr>
                      <a:r>
                        <a:t>/θ/ (Unvoiced - Soft breath)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rgbClr val="FFFFFF"/>
                          </a:solidFill>
                        </a:defRPr>
                      </a:pPr>
                      <a:r>
                        <a:t>/ð/ (Voiced - Vibration)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Thank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Mother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third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therefore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them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together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Common layout of a formal cover letter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t>• 1) The Name and Address of the person you are writing to.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t>• 2) Your Contact Information (Name, email, phone, and professional LinkedIn link).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t>• 3) Date: Positioned on the right or on the left.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t>• 4) Salutations &amp; Greetings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t>• 5) Structural Content (Body paragraphs)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t>• 6 &amp; 7) Sign-off, Closing &amp; Signature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89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rPr dirty="0"/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rPr dirty="0"/>
              <a:t>The Date (Practice)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i="1">
                <a:solidFill>
                  <a:srgbClr val="009688"/>
                </a:solidFill>
              </a:defRPr>
            </a:pPr>
            <a:r>
              <a:rPr dirty="0"/>
              <a:t>Rule: Always write the month as a word to avoid international confusion (DD/MM/YYYY vs MM/DD/YYYY).</a:t>
            </a:r>
          </a:p>
          <a:p>
            <a:pPr>
              <a:spcBef>
                <a:spcPts val="1500"/>
              </a:spcBef>
              <a:defRPr sz="2000">
                <a:solidFill>
                  <a:srgbClr val="333333"/>
                </a:solidFill>
              </a:defRPr>
            </a:pPr>
            <a:r>
              <a:rPr dirty="0"/>
              <a:t>12 </a:t>
            </a:r>
            <a:r>
              <a:rPr dirty="0" err="1"/>
              <a:t>octobre</a:t>
            </a:r>
            <a:r>
              <a:rPr dirty="0"/>
              <a:t> 2021: _____________________</a:t>
            </a:r>
          </a:p>
          <a:p>
            <a:pPr>
              <a:spcBef>
                <a:spcPts val="1500"/>
              </a:spcBef>
              <a:defRPr sz="2000">
                <a:solidFill>
                  <a:srgbClr val="333333"/>
                </a:solidFill>
              </a:defRPr>
            </a:pPr>
            <a:r>
              <a:rPr dirty="0"/>
              <a:t>Mardi 5 </a:t>
            </a:r>
            <a:r>
              <a:rPr dirty="0" err="1"/>
              <a:t>juillet</a:t>
            </a:r>
            <a:r>
              <a:rPr dirty="0"/>
              <a:t> 2020: _____________________</a:t>
            </a:r>
          </a:p>
          <a:p>
            <a:pPr>
              <a:spcBef>
                <a:spcPts val="1500"/>
              </a:spcBef>
              <a:defRPr sz="2000">
                <a:solidFill>
                  <a:srgbClr val="333333"/>
                </a:solidFill>
              </a:defRPr>
            </a:pPr>
            <a:r>
              <a:rPr dirty="0"/>
              <a:t>21 </a:t>
            </a:r>
            <a:r>
              <a:rPr dirty="0" err="1"/>
              <a:t>février</a:t>
            </a:r>
            <a:r>
              <a:rPr dirty="0"/>
              <a:t> 1999: _____________________</a:t>
            </a:r>
          </a:p>
          <a:p>
            <a:pPr>
              <a:spcBef>
                <a:spcPts val="1500"/>
              </a:spcBef>
              <a:defRPr sz="2000">
                <a:solidFill>
                  <a:srgbClr val="333333"/>
                </a:solidFill>
              </a:defRPr>
            </a:pPr>
            <a:r>
              <a:rPr dirty="0"/>
              <a:t>Mercredi 16 </a:t>
            </a:r>
            <a:r>
              <a:rPr dirty="0" err="1"/>
              <a:t>juin</a:t>
            </a:r>
            <a:r>
              <a:rPr dirty="0"/>
              <a:t>: _____________________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89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rPr dirty="0"/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rPr dirty="0"/>
              <a:t>The Date (Answers)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sz="2000" dirty="0"/>
              <a:t>• 12 </a:t>
            </a:r>
            <a:r>
              <a:rPr sz="2000" dirty="0" err="1"/>
              <a:t>octobre</a:t>
            </a:r>
            <a:r>
              <a:rPr sz="2000" dirty="0"/>
              <a:t> 2021:</a:t>
            </a:r>
            <a:br>
              <a:rPr sz="2000" dirty="0"/>
            </a:br>
            <a:r>
              <a:rPr sz="2000" dirty="0"/>
              <a:t>  → 12 October 2021 (UK)  or  October 12, 2021 (US)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sz="2000" dirty="0"/>
              <a:t>• Mardi 5 </a:t>
            </a:r>
            <a:r>
              <a:rPr sz="2000" dirty="0" err="1"/>
              <a:t>juillet</a:t>
            </a:r>
            <a:r>
              <a:rPr sz="2000" dirty="0"/>
              <a:t> 2020:</a:t>
            </a:r>
            <a:br>
              <a:rPr sz="2000" dirty="0"/>
            </a:br>
            <a:r>
              <a:rPr sz="2000" dirty="0"/>
              <a:t>  → Tuesday, 5 July 2020  or  Tuesday, July 5, 2020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sz="2000" dirty="0"/>
              <a:t>• 21 </a:t>
            </a:r>
            <a:r>
              <a:rPr sz="2000" dirty="0" err="1"/>
              <a:t>février</a:t>
            </a:r>
            <a:r>
              <a:rPr sz="2000" dirty="0"/>
              <a:t> 1999:</a:t>
            </a:r>
            <a:br>
              <a:rPr sz="2000" dirty="0"/>
            </a:br>
            <a:r>
              <a:rPr sz="2000" dirty="0"/>
              <a:t>  → 21 February 1999  or  February 21, 1999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sz="2000" dirty="0"/>
              <a:t>• Mercredi 16 </a:t>
            </a:r>
            <a:r>
              <a:rPr sz="2000" dirty="0" err="1"/>
              <a:t>juin</a:t>
            </a:r>
            <a:r>
              <a:rPr sz="2000" dirty="0"/>
              <a:t>:</a:t>
            </a:r>
            <a:br>
              <a:rPr sz="2000" dirty="0"/>
            </a:br>
            <a:r>
              <a:rPr sz="2000" dirty="0"/>
              <a:t>  → Wednesday, 16 June  or  Wednesday, June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Salutations &amp; Greetings (4)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2875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33333"/>
                </a:solidFill>
              </a:defRPr>
            </a:pPr>
            <a:r>
              <a:rPr sz="2400" dirty="0"/>
              <a:t>A) If you do not know the name of the person hiring, use:</a:t>
            </a:r>
            <a:br>
              <a:rPr sz="2400" dirty="0"/>
            </a:br>
            <a:r>
              <a:rPr sz="2400" dirty="0"/>
              <a:t>     ___________________________</a:t>
            </a:r>
          </a:p>
          <a:p>
            <a:pPr>
              <a:defRPr sz="1600" i="1">
                <a:solidFill>
                  <a:srgbClr val="009688"/>
                </a:solidFill>
              </a:defRPr>
            </a:pPr>
            <a:r>
              <a:rPr dirty="0"/>
              <a:t>Note: In physics and academia, always try to find the Lead PI, Lab Manager, or Head of Department first!</a:t>
            </a:r>
          </a:p>
          <a:p>
            <a:pPr>
              <a:spcBef>
                <a:spcPts val="1500"/>
              </a:spcBef>
              <a:defRPr sz="1800">
                <a:solidFill>
                  <a:srgbClr val="333333"/>
                </a:solidFill>
              </a:defRPr>
            </a:pPr>
            <a:r>
              <a:rPr sz="2400" dirty="0"/>
              <a:t>B) If you know the name, use their professional title and last name only.</a:t>
            </a:r>
            <a:br>
              <a:rPr sz="2400" dirty="0"/>
            </a:br>
            <a:r>
              <a:rPr sz="2400" dirty="0"/>
              <a:t>     In physics, look out for academic titles (Dr, Professor).</a:t>
            </a:r>
            <a:br>
              <a:rPr sz="2400" dirty="0"/>
            </a:br>
            <a:r>
              <a:rPr sz="2400" dirty="0"/>
              <a:t>     If writing to a woman without a doctoral title, use </a:t>
            </a:r>
            <a:r>
              <a:rPr sz="2400" dirty="0" err="1"/>
              <a:t>Ms</a:t>
            </a:r>
            <a:r>
              <a:rPr sz="2400" dirty="0"/>
              <a:t>, which is neutral.</a:t>
            </a:r>
            <a:br>
              <a:rPr sz="2400" dirty="0"/>
            </a:br>
            <a:r>
              <a:rPr sz="2400" dirty="0"/>
              <a:t>     Examples: Dear Dr. Jenkins, Dear Ms. </a:t>
            </a:r>
            <a:r>
              <a:rPr sz="2400" dirty="0" err="1"/>
              <a:t>Hawers</a:t>
            </a:r>
            <a:r>
              <a:rPr sz="2400" dirty="0"/>
              <a:t>, Dear Professor Iverson.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Salutations &amp; Greetings (Answers)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82B49"/>
                </a:solidFill>
              </a:defRPr>
            </a:pPr>
            <a:r>
              <a:rPr sz="2800" dirty="0"/>
              <a:t>A) If the name of the recipient is not known, use:</a:t>
            </a:r>
            <a:br>
              <a:rPr sz="2800" dirty="0"/>
            </a:br>
            <a:r>
              <a:rPr sz="2800" dirty="0"/>
              <a:t>     → Dear Sir</a:t>
            </a:r>
            <a:r>
              <a:rPr lang="fr-FR" sz="2800"/>
              <a:t> or </a:t>
            </a:r>
            <a:r>
              <a:rPr sz="2800"/>
              <a:t>Madam</a:t>
            </a:r>
            <a:r>
              <a:rPr sz="2800" dirty="0"/>
              <a:t>,  or  To Whom It May Concern,</a:t>
            </a:r>
          </a:p>
          <a:p>
            <a:pPr>
              <a:spcBef>
                <a:spcPts val="3000"/>
              </a:spcBef>
              <a:defRPr sz="2000" b="1">
                <a:solidFill>
                  <a:srgbClr val="182B49"/>
                </a:solidFill>
              </a:defRPr>
            </a:pPr>
            <a:r>
              <a:rPr sz="2800" dirty="0"/>
              <a:t>B) If the recipient is known and addressed by name:</a:t>
            </a:r>
            <a:br>
              <a:rPr sz="2800" dirty="0"/>
            </a:br>
            <a:r>
              <a:rPr sz="2800" dirty="0"/>
              <a:t>     → Dear Dr. [Last Name],</a:t>
            </a:r>
            <a:br>
              <a:rPr sz="2800" dirty="0"/>
            </a:br>
            <a:r>
              <a:rPr sz="2800" dirty="0"/>
              <a:t>     → Dear Ms. [Last Name], (Neutral standard)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Structural Content of a Cover Letter (5)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10820095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33333"/>
                </a:solidFill>
              </a:defRPr>
            </a:pPr>
            <a:r>
              <a:rPr sz="2000" dirty="0"/>
              <a:t>Paragraph 1: The Opening</a:t>
            </a:r>
            <a:br>
              <a:rPr sz="2000" dirty="0"/>
            </a:br>
            <a:r>
              <a:rPr sz="2000" dirty="0"/>
              <a:t>Briefly identify who you are (e.g., a third-year physics undergraduate) and the specific position or research internship you are applying for. Mention how you found out about the vacancy.</a:t>
            </a:r>
          </a:p>
          <a:p>
            <a:pPr>
              <a:spcBef>
                <a:spcPts val="1000"/>
              </a:spcBef>
              <a:defRPr sz="1500">
                <a:solidFill>
                  <a:srgbClr val="333333"/>
                </a:solidFill>
              </a:defRPr>
            </a:pPr>
            <a:r>
              <a:rPr sz="2000" dirty="0"/>
              <a:t>Paragraph 2: Your Physics Profile &amp; Suitability</a:t>
            </a:r>
            <a:br>
              <a:rPr sz="2000" dirty="0"/>
            </a:br>
            <a:r>
              <a:rPr sz="2000" dirty="0"/>
              <a:t>Explain why you are qualified. Connect your academic background to the position. Mention relevant coursework (e.g., quantum mechanics, thermodynamics), laboratory techniques, data analysis skills (Python, MATLAB, LaTeX).</a:t>
            </a:r>
          </a:p>
          <a:p>
            <a:pPr>
              <a:spcBef>
                <a:spcPts val="1000"/>
              </a:spcBef>
              <a:defRPr sz="1500">
                <a:solidFill>
                  <a:srgbClr val="333333"/>
                </a:solidFill>
              </a:defRPr>
            </a:pPr>
            <a:r>
              <a:rPr sz="2000" dirty="0"/>
              <a:t>Paragraph 3: Motivation &amp; Alignment</a:t>
            </a:r>
            <a:br>
              <a:rPr sz="2000" dirty="0"/>
            </a:br>
            <a:r>
              <a:rPr sz="2000" dirty="0"/>
              <a:t>Give specific reasons why you want to work for this particular lab or company. Mention their recent publications, specific experiments, or projects that align with your career goals.</a:t>
            </a:r>
          </a:p>
          <a:p>
            <a:pPr>
              <a:spcBef>
                <a:spcPts val="1000"/>
              </a:spcBef>
              <a:defRPr sz="1500">
                <a:solidFill>
                  <a:srgbClr val="333333"/>
                </a:solidFill>
              </a:defRPr>
            </a:pPr>
            <a:r>
              <a:rPr sz="2000" dirty="0"/>
              <a:t>Paragraph 4: Enclosures &amp; Next Steps</a:t>
            </a:r>
            <a:br>
              <a:rPr sz="2000" dirty="0"/>
            </a:br>
            <a:r>
              <a:rPr sz="2000" dirty="0"/>
              <a:t>Inform them that you have attached your CV / resume and academic transcripts. State your availability for an interview.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Sign-off &amp; Closing (6 &amp; 7) -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333333"/>
                </a:solidFill>
              </a:defRPr>
            </a:pPr>
            <a:r>
              <a:t>_____________________ is used if the recipient is known and addressed by the name.</a:t>
            </a:r>
          </a:p>
          <a:p>
            <a:pPr>
              <a:spcBef>
                <a:spcPts val="2000"/>
              </a:spcBef>
              <a:defRPr sz="1800">
                <a:solidFill>
                  <a:srgbClr val="333333"/>
                </a:solidFill>
              </a:defRPr>
            </a:pPr>
            <a:r>
              <a:t>_____________________ is used if the name of the recipient is not known.</a:t>
            </a:r>
          </a:p>
          <a:p>
            <a:pPr>
              <a:spcBef>
                <a:spcPts val="3000"/>
              </a:spcBef>
              <a:defRPr sz="1800" i="1">
                <a:solidFill>
                  <a:srgbClr val="009688"/>
                </a:solidFill>
              </a:defRPr>
            </a:pPr>
            <a:r>
              <a:t>Signature (7): Sign your name, then type your full name underneath.</a:t>
            </a:r>
            <a:br/>
            <a:r>
              <a:t>Rule: In English, always write your First name first, Last name second.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Sign-off &amp; Closing (6 &amp; 7) -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82B49"/>
                </a:solidFill>
              </a:defRPr>
            </a:pPr>
            <a:r>
              <a:rPr sz="2400" dirty="0"/>
              <a:t>• Yours </a:t>
            </a:r>
            <a:r>
              <a:rPr lang="fr-FR" sz="2400" dirty="0"/>
              <a:t>S</a:t>
            </a:r>
            <a:r>
              <a:rPr sz="2400" dirty="0" err="1"/>
              <a:t>incerely</a:t>
            </a:r>
            <a:r>
              <a:rPr lang="fr-FR" sz="2400" dirty="0"/>
              <a:t> / </a:t>
            </a:r>
            <a:r>
              <a:rPr lang="fr-FR" sz="2400" dirty="0" err="1"/>
              <a:t>sincerely</a:t>
            </a:r>
            <a:r>
              <a:rPr sz="2400" dirty="0"/>
              <a:t>, (used if recipient is known by name, e.g., Dear Dr. Green)</a:t>
            </a:r>
          </a:p>
          <a:p>
            <a:pPr>
              <a:spcBef>
                <a:spcPts val="2000"/>
              </a:spcBef>
              <a:defRPr sz="2000" b="1">
                <a:solidFill>
                  <a:srgbClr val="182B49"/>
                </a:solidFill>
              </a:defRPr>
            </a:pPr>
            <a:r>
              <a:rPr sz="2400" dirty="0"/>
              <a:t>• Yours </a:t>
            </a:r>
            <a:r>
              <a:rPr lang="fr-FR" sz="2400" dirty="0"/>
              <a:t>F</a:t>
            </a:r>
            <a:r>
              <a:rPr sz="2400" dirty="0" err="1"/>
              <a:t>aithfully</a:t>
            </a:r>
            <a:r>
              <a:rPr lang="fr-FR" sz="2400" dirty="0"/>
              <a:t>/ </a:t>
            </a:r>
            <a:r>
              <a:rPr lang="fr-FR" sz="2400" dirty="0" err="1"/>
              <a:t>faithfully</a:t>
            </a:r>
            <a:r>
              <a:rPr sz="2400" dirty="0"/>
              <a:t>, (used if recipient is unknown, e.g., Dear Sir/Madam)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Useful Business &amp; Academic Abbreviations (Practice)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i="1">
                <a:solidFill>
                  <a:srgbClr val="009688"/>
                </a:solidFill>
              </a:defRPr>
            </a:pPr>
            <a:r>
              <a:rPr dirty="0"/>
              <a:t>Match the abbreviations to their definitions below: Enc. / p.p. / P.S. / P.T.O. / RSVP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dirty="0"/>
              <a:t>_______________ = Enclosure (when you include your CV, transcripts, or research papers).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dirty="0"/>
              <a:t>_______________ = Per procurationem (signing on someone else's behalf).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dirty="0"/>
              <a:t>_______________ = Postscript (to add something after you have finished and signed the letter).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dirty="0"/>
              <a:t>_______________ = Please turn over (informal; indicates the text continues on the back).</a:t>
            </a:r>
          </a:p>
          <a:p>
            <a:pPr>
              <a:spcBef>
                <a:spcPts val="1000"/>
              </a:spcBef>
              <a:defRPr sz="1800">
                <a:solidFill>
                  <a:srgbClr val="333333"/>
                </a:solidFill>
              </a:defRPr>
            </a:pPr>
            <a:r>
              <a:rPr dirty="0"/>
              <a:t>_______________ = Répondez </a:t>
            </a:r>
            <a:r>
              <a:rPr dirty="0" err="1"/>
              <a:t>s'il</a:t>
            </a:r>
            <a:r>
              <a:rPr dirty="0"/>
              <a:t> vous </a:t>
            </a:r>
            <a:r>
              <a:rPr dirty="0" err="1"/>
              <a:t>plaît</a:t>
            </a:r>
            <a:r>
              <a:rPr dirty="0"/>
              <a:t> (please reply).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Useful Business &amp; Academic Abbreviations (Answers)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2000" b="1">
                <a:solidFill>
                  <a:srgbClr val="182B49"/>
                </a:solidFill>
              </a:defRPr>
            </a:pPr>
            <a:r>
              <a:rPr sz="3200"/>
              <a:t>• Enc. = Enclosure</a:t>
            </a:r>
          </a:p>
          <a:p>
            <a:pPr>
              <a:spcBef>
                <a:spcPts val="1000"/>
              </a:spcBef>
              <a:defRPr sz="2000" b="1">
                <a:solidFill>
                  <a:srgbClr val="182B49"/>
                </a:solidFill>
              </a:defRPr>
            </a:pPr>
            <a:r>
              <a:rPr sz="3200"/>
              <a:t>• p.p. = Per procurationem</a:t>
            </a:r>
          </a:p>
          <a:p>
            <a:pPr>
              <a:spcBef>
                <a:spcPts val="1000"/>
              </a:spcBef>
              <a:defRPr sz="2000" b="1">
                <a:solidFill>
                  <a:srgbClr val="182B49"/>
                </a:solidFill>
              </a:defRPr>
            </a:pPr>
            <a:r>
              <a:rPr sz="3200"/>
              <a:t>• P.S. = Postscript</a:t>
            </a:r>
          </a:p>
          <a:p>
            <a:pPr>
              <a:spcBef>
                <a:spcPts val="1000"/>
              </a:spcBef>
              <a:defRPr sz="2000" b="1">
                <a:solidFill>
                  <a:srgbClr val="182B49"/>
                </a:solidFill>
              </a:defRPr>
            </a:pPr>
            <a:r>
              <a:rPr sz="3200"/>
              <a:t>• P.T.O. = Please turn over</a:t>
            </a:r>
          </a:p>
          <a:p>
            <a:pPr>
              <a:spcBef>
                <a:spcPts val="1000"/>
              </a:spcBef>
              <a:defRPr sz="2000" b="1">
                <a:solidFill>
                  <a:srgbClr val="182B49"/>
                </a:solidFill>
              </a:defRPr>
            </a:pPr>
            <a:r>
              <a:rPr sz="3200"/>
              <a:t>• RSVP = Please reply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Translation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1082009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sz="2400" dirty="0"/>
              <a:t>1. Je me </a:t>
            </a:r>
            <a:r>
              <a:rPr sz="2400" dirty="0" err="1"/>
              <a:t>permets</a:t>
            </a:r>
            <a:r>
              <a:rPr sz="2400" dirty="0"/>
              <a:t> de vous </a:t>
            </a:r>
            <a:r>
              <a:rPr sz="2400" dirty="0" err="1"/>
              <a:t>écrire</a:t>
            </a:r>
            <a:r>
              <a:rPr sz="2400" dirty="0"/>
              <a:t> :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sz="2400" dirty="0"/>
              <a:t>2. Je </a:t>
            </a:r>
            <a:r>
              <a:rPr sz="2400" dirty="0" err="1"/>
              <a:t>souhaite</a:t>
            </a:r>
            <a:r>
              <a:rPr sz="2400" dirty="0"/>
              <a:t> </a:t>
            </a:r>
            <a:r>
              <a:rPr sz="2400" dirty="0" err="1"/>
              <a:t>postuler</a:t>
            </a:r>
            <a:r>
              <a:rPr sz="2400" dirty="0"/>
              <a:t> pour le stage de (…) </a:t>
            </a:r>
            <a:r>
              <a:rPr sz="2400" dirty="0" err="1"/>
              <a:t>dont</a:t>
            </a:r>
            <a:r>
              <a:rPr sz="2400" dirty="0"/>
              <a:t> vous </a:t>
            </a:r>
            <a:r>
              <a:rPr sz="2400" dirty="0" err="1"/>
              <a:t>avez</a:t>
            </a:r>
            <a:r>
              <a:rPr sz="2400" dirty="0"/>
              <a:t> </a:t>
            </a:r>
            <a:r>
              <a:rPr sz="2400" dirty="0" err="1"/>
              <a:t>publié</a:t>
            </a:r>
            <a:r>
              <a:rPr sz="2400" dirty="0"/>
              <a:t> </a:t>
            </a:r>
            <a:r>
              <a:rPr sz="2400" dirty="0" err="1"/>
              <a:t>l’annonce</a:t>
            </a:r>
            <a:r>
              <a:rPr sz="2400" dirty="0"/>
              <a:t> dans…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sz="2400" dirty="0"/>
              <a:t>3. Je suis disponible pour </a:t>
            </a:r>
            <a:r>
              <a:rPr sz="2400" dirty="0" err="1"/>
              <a:t>entretien</a:t>
            </a:r>
            <a:r>
              <a:rPr sz="2400" dirty="0"/>
              <a:t> le … :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sz="2400" dirty="0"/>
              <a:t>4. </a:t>
            </a:r>
            <a:r>
              <a:rPr lang="fr-FR" sz="2400" dirty="0"/>
              <a:t>Je suis en troisième année de Licence de Physique à Orléans :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lang="fr-FR" sz="2400" dirty="0"/>
              <a:t>5. </a:t>
            </a:r>
            <a:r>
              <a:rPr sz="2400" dirty="0" err="1"/>
              <a:t>Veuillez</a:t>
            </a:r>
            <a:r>
              <a:rPr sz="2400" dirty="0"/>
              <a:t> </a:t>
            </a:r>
            <a:r>
              <a:rPr sz="2400" dirty="0" err="1"/>
              <a:t>trouver</a:t>
            </a:r>
            <a:r>
              <a:rPr sz="2400" dirty="0"/>
              <a:t> </a:t>
            </a:r>
            <a:r>
              <a:rPr sz="2400" dirty="0" err="1"/>
              <a:t>mon</a:t>
            </a:r>
            <a:r>
              <a:rPr sz="2400" dirty="0"/>
              <a:t> CV ci-joint :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lang="fr-FR" sz="2400" dirty="0"/>
              <a:t>6</a:t>
            </a:r>
            <a:r>
              <a:rPr sz="2400" dirty="0"/>
              <a:t>. </a:t>
            </a:r>
            <a:r>
              <a:rPr sz="2400" dirty="0" err="1"/>
              <a:t>J'attends</a:t>
            </a:r>
            <a:r>
              <a:rPr sz="2400" dirty="0"/>
              <a:t> avec impatience la </a:t>
            </a:r>
            <a:r>
              <a:rPr sz="2400" dirty="0" err="1"/>
              <a:t>possibilité</a:t>
            </a:r>
            <a:r>
              <a:rPr sz="2400" dirty="0"/>
              <a:t> de </a:t>
            </a:r>
            <a:r>
              <a:rPr sz="2400" dirty="0" err="1"/>
              <a:t>pouvoir</a:t>
            </a:r>
            <a:r>
              <a:rPr sz="2400" dirty="0"/>
              <a:t> </a:t>
            </a:r>
            <a:r>
              <a:rPr sz="2400" dirty="0" err="1"/>
              <a:t>discuter</a:t>
            </a:r>
            <a:r>
              <a:rPr sz="2400" dirty="0"/>
              <a:t> avec vous :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>
                <a:solidFill>
                  <a:srgbClr val="333333"/>
                </a:solidFill>
              </a:defRPr>
            </a:pPr>
            <a:r>
              <a:rPr lang="fr-FR" sz="2400" dirty="0"/>
              <a:t>7</a:t>
            </a:r>
            <a:r>
              <a:rPr sz="2400" dirty="0"/>
              <a:t>. Dans </a:t>
            </a:r>
            <a:r>
              <a:rPr sz="2400" dirty="0" err="1"/>
              <a:t>l’attente</a:t>
            </a:r>
            <a:r>
              <a:rPr sz="2400" dirty="0"/>
              <a:t> </a:t>
            </a:r>
            <a:r>
              <a:rPr sz="2400" dirty="0" err="1"/>
              <a:t>d’une</a:t>
            </a:r>
            <a:r>
              <a:rPr sz="2400" dirty="0"/>
              <a:t> </a:t>
            </a:r>
            <a:r>
              <a:rPr sz="2400" dirty="0" err="1"/>
              <a:t>réponse</a:t>
            </a:r>
            <a:r>
              <a:rPr sz="2400" dirty="0"/>
              <a:t> de </a:t>
            </a:r>
            <a:r>
              <a:rPr sz="2400" dirty="0" err="1"/>
              <a:t>votre</a:t>
            </a:r>
            <a:r>
              <a:rPr sz="2400" dirty="0"/>
              <a:t> part 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Translation Practice -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108200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sz="2400" dirty="0"/>
              <a:t>1. I am writing to you regarding... / I am writing to express my interest in...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sz="2400" dirty="0"/>
              <a:t>2. I would like to apply for the (...) internship advertised in...</a:t>
            </a:r>
            <a:endParaRPr lang="fr-FR" sz="2400" dirty="0"/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lang="fr-FR" sz="2400" dirty="0"/>
              <a:t>3. </a:t>
            </a:r>
            <a:r>
              <a:rPr lang="fr-FR" sz="2400" b="1" dirty="0">
                <a:solidFill>
                  <a:srgbClr val="182B49"/>
                </a:solidFill>
              </a:rPr>
              <a:t>I </a:t>
            </a:r>
            <a:r>
              <a:rPr lang="fr-FR" sz="2400" b="1" dirty="0" err="1">
                <a:solidFill>
                  <a:srgbClr val="182B49"/>
                </a:solidFill>
              </a:rPr>
              <a:t>am</a:t>
            </a:r>
            <a:r>
              <a:rPr lang="fr-FR" sz="2400" b="1" dirty="0">
                <a:solidFill>
                  <a:srgbClr val="182B49"/>
                </a:solidFill>
              </a:rPr>
              <a:t> in </a:t>
            </a:r>
            <a:r>
              <a:rPr lang="fr-FR" sz="2400" b="1" dirty="0" err="1">
                <a:solidFill>
                  <a:srgbClr val="182B49"/>
                </a:solidFill>
              </a:rPr>
              <a:t>my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third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year</a:t>
            </a:r>
            <a:r>
              <a:rPr lang="fr-FR" sz="2400" b="1" dirty="0">
                <a:solidFill>
                  <a:srgbClr val="182B49"/>
                </a:solidFill>
              </a:rPr>
              <a:t> of a </a:t>
            </a:r>
            <a:r>
              <a:rPr lang="fr-FR" sz="2400" b="1" dirty="0" err="1">
                <a:solidFill>
                  <a:srgbClr val="182B49"/>
                </a:solidFill>
              </a:rPr>
              <a:t>Physics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Bachelor's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degree</a:t>
            </a:r>
            <a:r>
              <a:rPr lang="fr-FR" sz="2400" b="1" dirty="0">
                <a:solidFill>
                  <a:srgbClr val="182B49"/>
                </a:solidFill>
              </a:rPr>
              <a:t> in Orléans./ I </a:t>
            </a:r>
            <a:r>
              <a:rPr lang="fr-FR" sz="2400" b="1" dirty="0" err="1">
                <a:solidFill>
                  <a:srgbClr val="182B49"/>
                </a:solidFill>
              </a:rPr>
              <a:t>am</a:t>
            </a:r>
            <a:r>
              <a:rPr lang="fr-FR" sz="2400" b="1" dirty="0">
                <a:solidFill>
                  <a:srgbClr val="182B49"/>
                </a:solidFill>
              </a:rPr>
              <a:t> a </a:t>
            </a:r>
            <a:r>
              <a:rPr lang="fr-FR" sz="2400" b="1" dirty="0" err="1">
                <a:solidFill>
                  <a:srgbClr val="182B49"/>
                </a:solidFill>
              </a:rPr>
              <a:t>third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year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Physics</a:t>
            </a:r>
            <a:r>
              <a:rPr lang="fr-FR" sz="2400" b="1" dirty="0">
                <a:solidFill>
                  <a:srgbClr val="182B49"/>
                </a:solidFill>
              </a:rPr>
              <a:t> </a:t>
            </a:r>
            <a:r>
              <a:rPr lang="fr-FR" sz="2400" b="1" dirty="0" err="1">
                <a:solidFill>
                  <a:srgbClr val="182B49"/>
                </a:solidFill>
              </a:rPr>
              <a:t>student</a:t>
            </a:r>
            <a:r>
              <a:rPr lang="fr-FR" sz="2400" b="1" dirty="0">
                <a:solidFill>
                  <a:srgbClr val="182B49"/>
                </a:solidFill>
              </a:rPr>
              <a:t> in Orléans. 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lang="fr-FR" sz="2400" dirty="0"/>
              <a:t>4</a:t>
            </a:r>
            <a:r>
              <a:rPr sz="2400" dirty="0"/>
              <a:t>. I am available for an interview on...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lang="fr-FR" sz="2400" dirty="0"/>
              <a:t>5</a:t>
            </a:r>
            <a:r>
              <a:rPr sz="2400" dirty="0"/>
              <a:t>. Please find my CV attached. / I have enclosed my CV for your review.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lang="fr-FR" sz="2400" dirty="0"/>
              <a:t>6</a:t>
            </a:r>
            <a:r>
              <a:rPr sz="2400" dirty="0"/>
              <a:t>. I look forward to the opportunity to discuss this with you.</a:t>
            </a:r>
          </a:p>
          <a:p>
            <a:pPr marL="457200" indent="-457200">
              <a:spcBef>
                <a:spcPts val="1200"/>
              </a:spcBef>
              <a:buFont typeface="+mj-lt"/>
              <a:buAutoNum type="alphaLcPeriod"/>
              <a:defRPr sz="1600" b="1">
                <a:solidFill>
                  <a:srgbClr val="182B49"/>
                </a:solidFill>
              </a:defRPr>
            </a:pPr>
            <a:r>
              <a:rPr lang="fr-FR" sz="2400" dirty="0"/>
              <a:t>7</a:t>
            </a:r>
            <a:r>
              <a:rPr sz="2400" dirty="0"/>
              <a:t>. I look forward to hearing from you.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4. Writing a cover letter</a:t>
            </a:r>
          </a:p>
          <a:p>
            <a:pPr>
              <a:spcBef>
                <a:spcPts val="500"/>
              </a:spcBef>
              <a:defRPr sz="1600">
                <a:solidFill>
                  <a:srgbClr val="009688"/>
                </a:solidFill>
                <a:latin typeface="Arial"/>
              </a:defRPr>
            </a:pPr>
            <a:r>
              <a:t>Important vocabulary &amp; Group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333333"/>
                </a:solidFill>
              </a:defRPr>
            </a:pPr>
            <a:r>
              <a:rPr sz="2400" dirty="0"/>
              <a:t>• Group work: Brainstorm and compile useful adjectives you can write in your letter to highlight your scientific profile and skills.</a:t>
            </a:r>
            <a:endParaRPr lang="fr-FR" sz="2400" dirty="0"/>
          </a:p>
          <a:p>
            <a:pPr>
              <a:defRPr sz="2200">
                <a:solidFill>
                  <a:srgbClr val="333333"/>
                </a:solidFill>
              </a:defRPr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333333"/>
                </a:solidFill>
              </a:defRPr>
            </a:pPr>
            <a:r>
              <a:rPr lang="fr-FR" sz="2400" dirty="0"/>
              <a:t>THINK / PAIR / SHARE</a:t>
            </a:r>
            <a:endParaRPr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5. Pronunciation reminder: the “ptk” trick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11680"/>
            <a:ext cx="10820095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333333"/>
                </a:solidFill>
              </a:defRPr>
            </a:pPr>
            <a:r>
              <a:rPr dirty="0"/>
              <a:t>• Introduction to aspiration rules for voiceless plosives /p/, /t/, and /k/ in stressed syllables.</a:t>
            </a:r>
          </a:p>
          <a:p>
            <a:pPr>
              <a:spcBef>
                <a:spcPts val="1500"/>
              </a:spcBef>
              <a:defRPr sz="2200">
                <a:solidFill>
                  <a:srgbClr val="333333"/>
                </a:solidFill>
              </a:defRPr>
            </a:pPr>
            <a:r>
              <a:rPr dirty="0"/>
              <a:t>• Practicing explosive airflow to improve native-sounding cadence and clarity during presentations.</a:t>
            </a:r>
            <a:endParaRPr lang="fr-FR" dirty="0"/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  <a:defRPr sz="2200">
                <a:solidFill>
                  <a:srgbClr val="333333"/>
                </a:solidFill>
              </a:defRPr>
            </a:pPr>
            <a:r>
              <a:rPr lang="fr-FR" dirty="0"/>
              <a:t>THINK / PAIR / SHARE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1C2D-4897-0760-7BEB-7365238E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6A7F07-3993-FBE8-4C65-BDC7AE2A8C9A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A948D-2547-04D5-CAC8-E489940FCA9E}"/>
              </a:ext>
            </a:extLst>
          </p:cNvPr>
          <p:cNvSpPr txBox="1"/>
          <p:nvPr/>
        </p:nvSpPr>
        <p:spPr>
          <a:xfrm>
            <a:off x="685800" y="457200"/>
            <a:ext cx="108200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rPr lang="fr-FR" dirty="0"/>
              <a:t>6</a:t>
            </a:r>
            <a:r>
              <a:rPr dirty="0"/>
              <a:t>. </a:t>
            </a:r>
            <a:r>
              <a:rPr lang="fr-FR" dirty="0"/>
              <a:t>Extra </a:t>
            </a:r>
            <a:r>
              <a:rPr lang="fr-FR" dirty="0" err="1"/>
              <a:t>vocabulary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7AC35-0BBE-9E83-635C-A3858063B152}"/>
              </a:ext>
            </a:extLst>
          </p:cNvPr>
          <p:cNvSpPr txBox="1"/>
          <p:nvPr/>
        </p:nvSpPr>
        <p:spPr>
          <a:xfrm>
            <a:off x="685800" y="2011680"/>
            <a:ext cx="1082009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333333"/>
                </a:solidFill>
              </a:defRPr>
            </a:pPr>
            <a:r>
              <a:rPr lang="fr-FR" sz="2400" dirty="0"/>
              <a:t>How </a:t>
            </a:r>
            <a:r>
              <a:rPr lang="fr-FR" sz="2400" dirty="0" err="1"/>
              <a:t>many</a:t>
            </a:r>
            <a:r>
              <a:rPr lang="fr-FR" sz="2400" dirty="0"/>
              <a:t> action </a:t>
            </a:r>
            <a:r>
              <a:rPr lang="fr-FR" sz="2400" dirty="0" err="1"/>
              <a:t>verbs</a:t>
            </a:r>
            <a:r>
              <a:rPr lang="fr-FR" sz="2400" dirty="0"/>
              <a:t> can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list</a:t>
            </a:r>
            <a:r>
              <a:rPr lang="fr-FR" sz="2400" dirty="0"/>
              <a:t>?</a:t>
            </a:r>
          </a:p>
          <a:p>
            <a:pPr>
              <a:defRPr sz="2200">
                <a:solidFill>
                  <a:srgbClr val="333333"/>
                </a:solidFill>
              </a:defRPr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333333"/>
                </a:solidFill>
              </a:defRPr>
            </a:pPr>
            <a:r>
              <a:rPr lang="fr-FR" sz="2400" dirty="0" err="1"/>
              <a:t>Verbs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you</a:t>
            </a:r>
            <a:r>
              <a:rPr lang="fr-FR" sz="2400" dirty="0"/>
              <a:t> can use in </a:t>
            </a:r>
            <a:r>
              <a:rPr lang="fr-FR" sz="2400" dirty="0" err="1"/>
              <a:t>your</a:t>
            </a:r>
            <a:r>
              <a:rPr lang="fr-FR" sz="2400" dirty="0"/>
              <a:t> cover </a:t>
            </a:r>
            <a:r>
              <a:rPr lang="fr-FR" sz="2400" dirty="0" err="1"/>
              <a:t>letter</a:t>
            </a:r>
            <a:r>
              <a:rPr lang="fr-FR" sz="2400" dirty="0"/>
              <a:t>, </a:t>
            </a:r>
            <a:r>
              <a:rPr lang="fr-FR" sz="2400" dirty="0" err="1"/>
              <a:t>when</a:t>
            </a:r>
            <a:r>
              <a:rPr lang="fr-FR" sz="2400" dirty="0"/>
              <a:t> </a:t>
            </a:r>
            <a:r>
              <a:rPr lang="fr-FR" sz="2400" dirty="0" err="1"/>
              <a:t>giving</a:t>
            </a:r>
            <a:r>
              <a:rPr lang="fr-FR" sz="2400" dirty="0"/>
              <a:t> </a:t>
            </a:r>
            <a:r>
              <a:rPr lang="fr-FR" sz="2400" dirty="0" err="1"/>
              <a:t>details</a:t>
            </a:r>
            <a:r>
              <a:rPr lang="fr-FR" sz="2400" dirty="0"/>
              <a:t> on </a:t>
            </a:r>
            <a:r>
              <a:rPr lang="fr-FR" sz="2400" dirty="0" err="1"/>
              <a:t>your</a:t>
            </a:r>
            <a:r>
              <a:rPr lang="fr-FR" sz="2400" dirty="0"/>
              <a:t> </a:t>
            </a:r>
            <a:r>
              <a:rPr lang="fr-FR" sz="2400" dirty="0" err="1"/>
              <a:t>personal</a:t>
            </a:r>
            <a:r>
              <a:rPr lang="fr-FR" sz="2400" dirty="0"/>
              <a:t> and </a:t>
            </a:r>
            <a:r>
              <a:rPr lang="fr-FR" sz="2400" dirty="0" err="1"/>
              <a:t>professional</a:t>
            </a:r>
            <a:r>
              <a:rPr lang="fr-FR" sz="2400" dirty="0"/>
              <a:t> </a:t>
            </a:r>
            <a:r>
              <a:rPr lang="fr-FR" sz="2400" dirty="0" err="1"/>
              <a:t>experience</a:t>
            </a:r>
            <a:r>
              <a:rPr lang="fr-FR" sz="2400"/>
              <a:t>. </a:t>
            </a:r>
          </a:p>
          <a:p>
            <a:pPr>
              <a:defRPr sz="2200">
                <a:solidFill>
                  <a:srgbClr val="333333"/>
                </a:solidFill>
              </a:defRPr>
            </a:pPr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  <a:defRPr sz="2200">
                <a:solidFill>
                  <a:srgbClr val="333333"/>
                </a:solidFill>
              </a:defRPr>
            </a:pPr>
            <a:r>
              <a:rPr lang="fr-FR" sz="2400" dirty="0"/>
              <a:t>THINK / PAIR / SHARE</a:t>
            </a:r>
          </a:p>
          <a:p>
            <a:pPr>
              <a:defRPr sz="2200">
                <a:solidFill>
                  <a:srgbClr val="333333"/>
                </a:solidFill>
              </a:defRPr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28313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1407</Words>
  <Application>Microsoft Office PowerPoint</Application>
  <PresentationFormat>Grand écran</PresentationFormat>
  <Paragraphs>118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Coraline Bengloan</cp:lastModifiedBy>
  <cp:revision>4</cp:revision>
  <dcterms:created xsi:type="dcterms:W3CDTF">2013-01-27T09:14:16Z</dcterms:created>
  <dcterms:modified xsi:type="dcterms:W3CDTF">2026-09-15T05:51:16Z</dcterms:modified>
  <cp:category/>
</cp:coreProperties>
</file>