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257" r:id="rId4"/>
    <p:sldId id="261" r:id="rId5"/>
    <p:sldId id="289" r:id="rId6"/>
    <p:sldId id="290" r:id="rId7"/>
    <p:sldId id="258" r:id="rId8"/>
    <p:sldId id="262" r:id="rId9"/>
    <p:sldId id="287" r:id="rId10"/>
    <p:sldId id="283" r:id="rId11"/>
    <p:sldId id="285" r:id="rId12"/>
    <p:sldId id="263" r:id="rId13"/>
    <p:sldId id="279" r:id="rId14"/>
    <p:sldId id="264" r:id="rId15"/>
    <p:sldId id="265" r:id="rId16"/>
    <p:sldId id="266" r:id="rId17"/>
    <p:sldId id="284" r:id="rId18"/>
    <p:sldId id="267" r:id="rId19"/>
    <p:sldId id="286" r:id="rId20"/>
    <p:sldId id="268" r:id="rId21"/>
    <p:sldId id="269" r:id="rId22"/>
    <p:sldId id="280" r:id="rId23"/>
    <p:sldId id="270" r:id="rId24"/>
    <p:sldId id="273" r:id="rId25"/>
    <p:sldId id="274" r:id="rId26"/>
    <p:sldId id="275" r:id="rId27"/>
    <p:sldId id="276" r:id="rId28"/>
    <p:sldId id="288" r:id="rId29"/>
    <p:sldId id="292" r:id="rId30"/>
    <p:sldId id="277" r:id="rId31"/>
    <p:sldId id="271" r:id="rId32"/>
    <p:sldId id="282" r:id="rId33"/>
    <p:sldId id="281" r:id="rId34"/>
    <p:sldId id="259" r:id="rId35"/>
  </p:sldIdLst>
  <p:sldSz cx="9034463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6"/>
    <p:restoredTop sz="96405"/>
  </p:normalViewPr>
  <p:slideViewPr>
    <p:cSldViewPr>
      <p:cViewPr varScale="1">
        <p:scale>
          <a:sx n="108" d="100"/>
          <a:sy n="108" d="100"/>
        </p:scale>
        <p:origin x="824" y="192"/>
      </p:cViewPr>
      <p:guideLst>
        <p:guide orient="horz" pos="216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08EF36-C585-3D48-A335-9F093C084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68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022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73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9BB2C1-488E-4749-A00E-FFD1E7A2A0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A19305-34A7-1E4B-BD52-21FE91F649A3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534EE4-B16A-1147-B79F-1CDB37F757A5}" type="slidenum">
              <a:rPr lang="fr-FR" sz="1200"/>
              <a:pPr/>
              <a:t>15</a:t>
            </a:fld>
            <a:endParaRPr lang="fr-FR" sz="1200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872AA-B322-E742-800B-DFAADEBEA562}" type="slidenum">
              <a:rPr lang="fr-FR" sz="1200"/>
              <a:pPr/>
              <a:t>16</a:t>
            </a:fld>
            <a:endParaRPr lang="fr-FR" sz="120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872AA-B322-E742-800B-DFAADEBEA562}" type="slidenum">
              <a:rPr lang="fr-FR" sz="1200"/>
              <a:pPr/>
              <a:t>17</a:t>
            </a:fld>
            <a:endParaRPr lang="fr-FR" sz="120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AB054-DAEB-E943-B3FE-F0C8E3AFB461}" type="slidenum">
              <a:rPr lang="fr-FR" sz="1200"/>
              <a:pPr/>
              <a:t>18</a:t>
            </a:fld>
            <a:endParaRPr lang="fr-F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AB054-DAEB-E943-B3FE-F0C8E3AFB461}" type="slidenum">
              <a:rPr lang="fr-FR" sz="1200"/>
              <a:pPr/>
              <a:t>19</a:t>
            </a:fld>
            <a:endParaRPr lang="fr-F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FFF601-7CFF-0941-8DA1-EE4CDDC48247}" type="slidenum">
              <a:rPr lang="fr-FR" sz="1200"/>
              <a:pPr/>
              <a:t>20</a:t>
            </a:fld>
            <a:endParaRPr lang="fr-FR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5F2AC4-2F90-9D4F-BA34-41D2B256521D}" type="slidenum">
              <a:rPr lang="fr-FR" sz="1200"/>
              <a:pPr/>
              <a:t>21</a:t>
            </a:fld>
            <a:endParaRPr lang="fr-F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389AD3-8759-6B42-A3AD-3140009A9CDE}" type="slidenum">
              <a:rPr lang="fr-FR" sz="1200"/>
              <a:pPr/>
              <a:t>22</a:t>
            </a:fld>
            <a:endParaRPr lang="fr-F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582D06-C7F0-3F4D-BE80-C967611E8934}" type="slidenum">
              <a:rPr lang="fr-FR" sz="1200"/>
              <a:pPr/>
              <a:t>23</a:t>
            </a:fld>
            <a:endParaRPr lang="fr-FR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51D874-166B-FB43-8CEF-B499ED428723}" type="slidenum">
              <a:rPr lang="fr-FR" sz="1200"/>
              <a:pPr/>
              <a:t>24</a:t>
            </a:fld>
            <a:endParaRPr lang="fr-F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2DB945-23EB-D04C-8451-90B128237F67}" type="slidenum">
              <a:rPr lang="fr-FR" sz="1200"/>
              <a:pPr/>
              <a:t>3</a:t>
            </a:fld>
            <a:endParaRPr lang="fr-FR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CE9055-2E9F-6C4A-97B2-02767A99E452}" type="slidenum">
              <a:rPr lang="fr-FR" sz="1200"/>
              <a:pPr/>
              <a:t>25</a:t>
            </a:fld>
            <a:endParaRPr 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633B95-2850-B046-982C-0CA149785EC1}" type="slidenum">
              <a:rPr lang="fr-FR" sz="1200"/>
              <a:pPr/>
              <a:t>26</a:t>
            </a:fld>
            <a:endParaRPr lang="fr-FR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ACC2B7-B0B6-004F-B5C2-ECA846923919}" type="slidenum">
              <a:rPr lang="fr-FR" sz="1200"/>
              <a:pPr/>
              <a:t>27</a:t>
            </a:fld>
            <a:endParaRPr lang="fr-FR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037F6-9BC8-D440-A899-99D2EFBD745B}" type="slidenum">
              <a:rPr lang="fr-FR" sz="1200"/>
              <a:pPr/>
              <a:t>30</a:t>
            </a:fld>
            <a:endParaRPr lang="fr-FR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874FE5-F5F7-4648-8A9C-BA8C4F8CA705}" type="slidenum">
              <a:rPr lang="fr-FR" sz="1200"/>
              <a:pPr/>
              <a:t>31</a:t>
            </a:fld>
            <a:endParaRPr lang="fr-FR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A26231-9786-EF4D-8C51-20D6F66709E8}" type="slidenum">
              <a:rPr lang="fr-FR" sz="1200"/>
              <a:pPr/>
              <a:t>32</a:t>
            </a:fld>
            <a:endParaRPr lang="fr-FR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E79553-F284-034B-A3A9-E0BD6B157D3A}" type="slidenum">
              <a:rPr lang="fr-FR" sz="1200"/>
              <a:pPr/>
              <a:t>33</a:t>
            </a:fld>
            <a:endParaRPr lang="fr-FR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416E7D-C0EE-0C45-ADDF-9F8898AD1135}" type="slidenum">
              <a:rPr lang="fr-FR" sz="1200"/>
              <a:pPr/>
              <a:t>34</a:t>
            </a:fld>
            <a:endParaRPr 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98181A-226D-BA4A-A80D-5DA9504E6191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F03141-26DC-0D48-98DB-BEE2421BC06F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2BCE0F-7F8E-DA41-8A0A-BB93D9AB648B}" type="slidenum">
              <a:rPr lang="fr-FR" sz="1200"/>
              <a:pPr/>
              <a:t>8</a:t>
            </a:fld>
            <a:endParaRPr lang="fr-FR" sz="1200"/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7E08B-4701-A34D-B0FC-A6B6A1B8A85B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7E08B-4701-A34D-B0FC-A6B6A1B8A85B}" type="slidenum">
              <a:rPr lang="fr-FR" sz="1200"/>
              <a:pPr/>
              <a:t>12</a:t>
            </a:fld>
            <a:endParaRPr 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B263BD-F580-CE4A-8DBD-937A62CE16BE}" type="slidenum">
              <a:rPr lang="fr-FR" sz="1200"/>
              <a:pPr/>
              <a:t>13</a:t>
            </a:fld>
            <a:endParaRPr lang="fr-FR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DA1BD0-97ED-5343-AF11-F3795867A529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2286000"/>
            <a:ext cx="7678737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8238" y="3886200"/>
            <a:ext cx="4214812" cy="2057400"/>
          </a:xfrm>
        </p:spPr>
        <p:txBody>
          <a:bodyPr/>
          <a:lstStyle>
            <a:lvl1pPr marL="0" indent="0" algn="ctr">
              <a:buFont typeface="Monotype Sorts" pitchFamily="-105" charset="2"/>
              <a:buNone/>
              <a:defRPr sz="2800"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-10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itchFamily="-10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3F926A8-ED31-C242-B3AF-FB205B27D16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17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CD81-CDFB-F64C-9FA7-5A7F07F75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63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37313" y="1371600"/>
            <a:ext cx="1919287" cy="4724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7863" y="1371600"/>
            <a:ext cx="5607050" cy="4724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6BC4-FA16-8249-B687-45D72274A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38E6-D8AB-4F4E-8540-09ED8BE93D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43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4406900"/>
            <a:ext cx="76787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75" y="2906713"/>
            <a:ext cx="76787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5639B-52FE-DC4D-9E91-D4F856B9EF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2590800"/>
            <a:ext cx="37623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2638" y="2590800"/>
            <a:ext cx="3763962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4F-31F6-3940-BD74-3CCB0D35F6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6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1295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2438" y="1535113"/>
            <a:ext cx="3990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2438" y="2174875"/>
            <a:ext cx="3990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89463" y="1535113"/>
            <a:ext cx="3992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9463" y="2174875"/>
            <a:ext cx="3992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2510-1FB8-124D-9060-3294B3A562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3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3190-BF66-1242-932E-4CCABFE68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60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A917-CC7D-6649-A02F-D906EB29C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1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8" y="273050"/>
            <a:ext cx="2971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2188" y="273050"/>
            <a:ext cx="50498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2438" y="1435100"/>
            <a:ext cx="2971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12FF-1F25-F743-8654-83340381B7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61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0063" y="4800600"/>
            <a:ext cx="54213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0063" y="612775"/>
            <a:ext cx="54213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70063" y="5367338"/>
            <a:ext cx="54213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A147-C6E5-9449-8F7D-18E8819C02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0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1371600"/>
            <a:ext cx="7678737" cy="11430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590800"/>
            <a:ext cx="7678737" cy="3505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7863" y="64008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6100" y="6400800"/>
            <a:ext cx="286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400800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F195C05-C3A5-CB43-BD51-416E3DF01B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0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0"/>
        <a:buChar char="/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0"/>
        <a:buChar char="/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77863" y="2057400"/>
            <a:ext cx="7678737" cy="1981200"/>
          </a:xfrm>
          <a:ln w="63500">
            <a:solidFill>
              <a:srgbClr val="CCFFCC"/>
            </a:solidFill>
          </a:ln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Approche philosophique </a:t>
            </a:r>
            <a:br>
              <a:rPr lang="fr-FR" b="1" dirty="0">
                <a:latin typeface="Arial" charset="0"/>
                <a:ea typeface="Osaka" charset="0"/>
                <a:cs typeface="Osaka" charset="0"/>
              </a:rPr>
            </a:br>
            <a:r>
              <a:rPr lang="fr-FR" b="1" dirty="0">
                <a:latin typeface="Arial" charset="0"/>
                <a:ea typeface="Osaka" charset="0"/>
                <a:cs typeface="Osaka" charset="0"/>
              </a:rPr>
              <a:t>du concept d’éducation</a:t>
            </a:r>
          </a:p>
        </p:txBody>
      </p:sp>
      <p:sp>
        <p:nvSpPr>
          <p:cNvPr id="205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4818063" y="4368800"/>
            <a:ext cx="4208462" cy="7429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CM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C29DFAB-0EC5-834B-BBA6-AF175AE4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51" y="4381316"/>
            <a:ext cx="4208462" cy="74295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5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66"/>
              </a:buClr>
              <a:buSzPct val="75000"/>
              <a:buFont typeface="Monotype Sorts" charset="0"/>
              <a:buChar char="/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Monotype Sorts" charset="0"/>
              <a:buChar char="/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FF00"/>
              </a:buClr>
              <a:buSzPct val="75000"/>
              <a:buFont typeface="Monotype Sorts" charset="0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charset="0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kern="0" dirty="0"/>
              <a:t>UE13EC3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3352800"/>
            <a:ext cx="4310063" cy="3429000"/>
          </a:xfrm>
        </p:spPr>
        <p:txBody>
          <a:bodyPr/>
          <a:lstStyle/>
          <a:p>
            <a:pPr eaLnBrk="1" hangingPunct="1">
              <a:buFont typeface="Monotype Sorts" pitchFamily="-105" charset="2"/>
              <a:buNone/>
              <a:defRPr/>
            </a:pPr>
            <a:r>
              <a:rPr lang="fr-FR" dirty="0"/>
              <a:t>L’enfant sauvage</a:t>
            </a:r>
          </a:p>
        </p:txBody>
      </p:sp>
      <p:pic>
        <p:nvPicPr>
          <p:cNvPr id="29698" name="Picture 5" descr="enfant sauvage photo de press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9196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Enfant Sauvage Truffaut Carg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40386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enfant-sauvage-1969-09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3025"/>
            <a:ext cx="42338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aint-Sernin-sur-Rance_1268_L-enfant-Sauvage-de-l-Aveyron-sculpture-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686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807" y="1340768"/>
            <a:ext cx="8333656" cy="3505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3000" dirty="0"/>
              <a:t>Enfant sauvage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Itard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Débat entre Itard et son collègue Pinel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 du dortoir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 du repas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Scènes d’apprentissage des lettres et mots 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Rapport oral/écrit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Le maître/ réussite ou échec de l’élève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L’expérience de la bonne réponse « punie » ?</a:t>
            </a:r>
          </a:p>
          <a:p>
            <a:pPr marL="0" indent="0">
              <a:spcBef>
                <a:spcPts val="300"/>
              </a:spcBef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09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829550" cy="4191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Education, homme et société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L’éducation entre nature et culture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L’être humain nait inachevé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«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 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L’homme n’est ce qu’il est que par l’éducation.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 » (KANT)</a:t>
            </a: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>
                <a:latin typeface="Arial" charset="0"/>
                <a:ea typeface="Osaka" charset="0"/>
                <a:cs typeface="Osaka" charset="0"/>
              </a:rPr>
              <a:t>La définition d’Olivier Reboul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b="1" dirty="0"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« 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L’éducation est l’ensemble des processus et des procédés qui permettent à tout enfant humain d’accéder progressivement à la culture, </a:t>
            </a:r>
            <a:r>
              <a:rPr lang="fr-FR" b="1" i="1" dirty="0">
                <a:solidFill>
                  <a:srgbClr val="FFE0E0"/>
                </a:solidFill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l’accès à la culture étant ce qui distingue l’homme de l’animal</a:t>
            </a:r>
            <a:r>
              <a:rPr lang="fr-FR" b="1" dirty="0"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  ».</a:t>
            </a:r>
          </a:p>
          <a:p>
            <a:pPr marL="0" indent="0" eaLnBrk="1" hangingPunct="1"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678738" cy="3429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les formes d’éducation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 spontanée 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(acculturation)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 réfléchie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980363" cy="43434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d) Les institutions éducatives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La famille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L’école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L’université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…</a:t>
            </a: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49896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815" y="2348880"/>
            <a:ext cx="8261648" cy="43434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ANTINOMIE</a:t>
            </a:r>
            <a:r>
              <a:rPr lang="fr-FR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: </a:t>
            </a: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contradiction entre deux principes dont chacun peut être en soi légitime</a:t>
            </a:r>
            <a:r>
              <a:rPr lang="fr-FR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et dont le dépassement est la synthèse qualitativement différente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980363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ANTINOMIE(S)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a)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Les fins de l’éducation </a:t>
            </a: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n°1 : pour la société ou pour l’enfant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799" y="2514600"/>
            <a:ext cx="8496944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9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PEDAGOGIE : </a:t>
            </a:r>
          </a:p>
          <a:p>
            <a:pPr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900" dirty="0">
                <a:solidFill>
                  <a:srgbClr val="FFE0E0"/>
                </a:solidFill>
                <a:latin typeface="Arial" charset="0"/>
                <a:ea typeface="Osaka" charset="0"/>
                <a:cs typeface="Osaka" charset="0"/>
              </a:rPr>
              <a:t>science de l’éducation des jeunes</a:t>
            </a:r>
          </a:p>
          <a:p>
            <a:pPr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900" dirty="0">
                <a:solidFill>
                  <a:srgbClr val="FFFF00"/>
                </a:solidFill>
              </a:rPr>
              <a:t>effort pour penser l'activité éducative, c’est-à-dire l’agir éducatif</a:t>
            </a:r>
            <a:r>
              <a:rPr lang="fr-FR" sz="2900" dirty="0">
                <a:solidFill>
                  <a:srgbClr val="FFE0E0"/>
                </a:solidFill>
              </a:rPr>
              <a:t>, "théorie pratique" (Durkheim)</a:t>
            </a:r>
            <a:endParaRPr lang="fr-FR" sz="2900" dirty="0">
              <a:solidFill>
                <a:srgbClr val="FFE0E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514600"/>
            <a:ext cx="8333656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PEDAGOGIE</a:t>
            </a:r>
            <a:r>
              <a:rPr lang="fr-FR" sz="3600" dirty="0">
                <a:solidFill>
                  <a:srgbClr val="FFE0E0"/>
                </a:solidFill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-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n°2 : la contrainte ou l’envie (le désir)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D9D34-B9FE-F3DD-3DBA-F49D15C3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US" dirty="0"/>
              <a:t>Tableau des séances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6B4DD6A-6E24-1771-E3D1-BB0F7BDEC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5007"/>
              </p:ext>
            </p:extLst>
          </p:nvPr>
        </p:nvGraphicFramePr>
        <p:xfrm>
          <a:off x="1" y="2491184"/>
          <a:ext cx="9034462" cy="350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25">
                  <a:extLst>
                    <a:ext uri="{9D8B030D-6E8A-4147-A177-3AD203B41FA5}">
                      <a16:colId xmlns:a16="http://schemas.microsoft.com/office/drawing/2014/main" val="626528714"/>
                    </a:ext>
                  </a:extLst>
                </a:gridCol>
                <a:gridCol w="1045310">
                  <a:extLst>
                    <a:ext uri="{9D8B030D-6E8A-4147-A177-3AD203B41FA5}">
                      <a16:colId xmlns:a16="http://schemas.microsoft.com/office/drawing/2014/main" val="3241019036"/>
                    </a:ext>
                  </a:extLst>
                </a:gridCol>
                <a:gridCol w="3210594">
                  <a:extLst>
                    <a:ext uri="{9D8B030D-6E8A-4147-A177-3AD203B41FA5}">
                      <a16:colId xmlns:a16="http://schemas.microsoft.com/office/drawing/2014/main" val="3911850058"/>
                    </a:ext>
                  </a:extLst>
                </a:gridCol>
                <a:gridCol w="1791959">
                  <a:extLst>
                    <a:ext uri="{9D8B030D-6E8A-4147-A177-3AD203B41FA5}">
                      <a16:colId xmlns:a16="http://schemas.microsoft.com/office/drawing/2014/main" val="1762769867"/>
                    </a:ext>
                  </a:extLst>
                </a:gridCol>
                <a:gridCol w="2613274">
                  <a:extLst>
                    <a:ext uri="{9D8B030D-6E8A-4147-A177-3AD203B41FA5}">
                      <a16:colId xmlns:a16="http://schemas.microsoft.com/office/drawing/2014/main" val="467474188"/>
                    </a:ext>
                  </a:extLst>
                </a:gridCol>
              </a:tblGrid>
              <a:tr h="700499">
                <a:tc>
                  <a:txBody>
                    <a:bodyPr/>
                    <a:lstStyle/>
                    <a:p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Séance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PROGRAMMATION</a:t>
                      </a:r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Notions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310342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Qu’est-ce que l’éducation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 19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/11/202</a:t>
                      </a: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10h15-12h15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É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ducation(s), instruction, formation, antinomie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76924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 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Des points de vue divergents sur l’éducation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 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Dix aphorismes de Fernand Deligny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 26/11/2024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autorité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posture de l’enseignant/élève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05987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TD</a:t>
                      </a: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Le pari de l’éducabilité (Meirieu)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 2/12/2024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éducabilité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2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72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8081044" cy="4343400"/>
          </a:xfrm>
        </p:spPr>
        <p:txBody>
          <a:bodyPr/>
          <a:lstStyle/>
          <a:p>
            <a:pPr marL="609600" indent="-609600" eaLnBrk="1" hangingPunct="1">
              <a:lnSpc>
                <a:spcPts val="6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n°3 : la transmission ou la spontanéité ?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n°4 : la technicité ou l’incertitude ?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n°5 : la rupture ou la continuité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Qu’est-ce que </a:t>
            </a:r>
            <a:r>
              <a:rPr lang="fr-FR" sz="28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?</a:t>
            </a:r>
            <a:endParaRPr lang="fr-FR" sz="2800" b="1" dirty="0">
              <a:latin typeface="Times New Roman" charset="0"/>
              <a:ea typeface="Osaka" charset="0"/>
              <a:cs typeface="Osaka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pouvoir qu’a quelqu’un de faire faire à d’autres ce qu’il veut sans avoir recours à la violence</a:t>
            </a:r>
            <a:r>
              <a:rPr lang="fr-FR" sz="2800" b="1" dirty="0">
                <a:latin typeface="Arial" charset="0"/>
                <a:ea typeface="Osaka" charset="0"/>
                <a:cs typeface="Osaka" charset="0"/>
              </a:rPr>
              <a:t>.</a:t>
            </a: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Toute autorité se fonde sur une </a:t>
            </a:r>
            <a:r>
              <a:rPr lang="fr-FR" sz="2800" dirty="0">
                <a:solidFill>
                  <a:srgbClr val="F5BEBE"/>
                </a:solidFill>
                <a:latin typeface="Arial" charset="0"/>
                <a:ea typeface="Osaka" charset="0"/>
                <a:cs typeface="Osaka" charset="0"/>
              </a:rPr>
              <a:t>légitimité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qui est d’un tout autre ordre que la force physique.</a:t>
            </a:r>
            <a:r>
              <a:rPr lang="fr-FR" sz="2800" b="1" dirty="0">
                <a:latin typeface="Times New Roman" charset="0"/>
                <a:ea typeface="Osaka" charset="0"/>
                <a:cs typeface="Osaka" charset="0"/>
              </a:rPr>
              <a:t> </a:t>
            </a: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</a:t>
            </a: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Les figures de l’autorité</a:t>
            </a:r>
          </a:p>
          <a:p>
            <a:pPr marL="609600" indent="-609600" eaLnBrk="1" hangingPunct="1">
              <a:lnSpc>
                <a:spcPct val="130000"/>
              </a:lnSpc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leader			Le Roi-père</a:t>
            </a:r>
            <a:endParaRPr lang="fr-FR" sz="24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L’arbitre			Le modèle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contractant		L’expert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362200"/>
            <a:ext cx="8405664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solidFill>
                  <a:srgbClr val="92D050"/>
                </a:solidFill>
                <a:latin typeface="Arial" charset="0"/>
                <a:ea typeface="Osaka" charset="0"/>
                <a:cs typeface="Osaka" charset="0"/>
              </a:rPr>
              <a:t>Le débat sur l’autorité en éducation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: liberté ou autorité ?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Quelle autorité ?</a:t>
            </a:r>
          </a:p>
          <a:p>
            <a:pPr marL="609600" indent="-609600" eaLnBrk="1" hangingPunct="1">
              <a:lnSpc>
                <a:spcPts val="6000"/>
              </a:lnSpc>
              <a:buFontTx/>
              <a:buNone/>
              <a:defRPr/>
            </a:pPr>
            <a:r>
              <a:rPr lang="fr-FR" sz="2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Chez les classiques : l’expert, l’arbitre et le </a:t>
            </a:r>
            <a:r>
              <a:rPr lang="fr-FR" sz="2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modèle</a:t>
            </a:r>
          </a:p>
          <a:p>
            <a:pPr marL="609600" indent="-609600" eaLnBrk="1" hangingPunct="1">
              <a:lnSpc>
                <a:spcPts val="6000"/>
              </a:lnSpc>
              <a:buFontTx/>
              <a:buNone/>
              <a:defRPr/>
            </a:pPr>
            <a:r>
              <a:rPr lang="fr-FR" sz="2600" dirty="0">
                <a:solidFill>
                  <a:srgbClr val="FFC000"/>
                </a:solidFill>
                <a:latin typeface="Arial" charset="0"/>
                <a:ea typeface="Osaka" charset="0"/>
                <a:cs typeface="Osaka" charset="0"/>
              </a:rPr>
              <a:t>Chez les novateurs : l’expert, l’arbitre et le </a:t>
            </a:r>
            <a:r>
              <a:rPr lang="fr-FR" sz="2600" b="1" dirty="0">
                <a:solidFill>
                  <a:srgbClr val="FFC000"/>
                </a:solidFill>
                <a:latin typeface="Arial" charset="0"/>
                <a:ea typeface="Osaka" charset="0"/>
                <a:cs typeface="Osaka" charset="0"/>
              </a:rPr>
              <a:t>contractant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AutoNum type="alphaLcParenR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L’instruction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Instruire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, c’est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mettre quelqu’un en possession de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(transmettre à quelqu’un des) </a:t>
            </a: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connaissances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nouvelles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b) « </a:t>
            </a:r>
            <a:r>
              <a:rPr lang="fr-FR" sz="2800" i="1" u="sng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est une relation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dissymétrique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nécessaire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et provisoire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visant à l’émergence du sujet 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» (</a:t>
            </a:r>
            <a:r>
              <a:rPr lang="fr-FR" sz="2800" dirty="0" err="1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Meirieu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2362200"/>
            <a:ext cx="8207375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La </a:t>
            </a:r>
            <a:r>
              <a:rPr lang="fr-FR" sz="2800" u="sng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formation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est une </a:t>
            </a:r>
            <a:r>
              <a:rPr lang="fr-FR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forme particulière d’activité éducative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inscrite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dans une perspective contractuelle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visant à l’acquisition de compétences spécifiques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et se donnant pour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projet la progression maximale de chaque participant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6" y="2362200"/>
            <a:ext cx="7648996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Les valeurs et l’éducation</a:t>
            </a:r>
          </a:p>
          <a:p>
            <a:pPr marL="0" indent="0" algn="just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Tout acte éducatif repose sur mais aussi véhicule des valeurs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: la manière d’</a:t>
            </a:r>
            <a:r>
              <a:rPr lang="fr-FR" altLang="ja-JP" sz="2800" dirty="0">
                <a:latin typeface="Arial" charset="0"/>
                <a:ea typeface="Osaka" charset="0"/>
                <a:cs typeface="Osaka" charset="0"/>
              </a:rPr>
              <a:t>être de l’enseignant, le savoir à enseigner et enseigné, la démarche d’enseignement…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 Ce qui unit</a:t>
            </a:r>
            <a:r>
              <a:rPr lang="fr-FR" altLang="ja-JP" sz="2800" dirty="0"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		</a:t>
            </a: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 Ce qui libère</a:t>
            </a:r>
            <a:endParaRPr lang="fr-FR" altLang="ja-JP" sz="28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624FB4-AFDA-4547-943D-1FA1DAEEF3B0}"/>
              </a:ext>
            </a:extLst>
          </p:cNvPr>
          <p:cNvSpPr txBox="1"/>
          <p:nvPr/>
        </p:nvSpPr>
        <p:spPr>
          <a:xfrm>
            <a:off x="2933055" y="1844824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Finalités, valeurs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43C90AB-AB9A-D946-BE59-A27D84FB1B25}"/>
              </a:ext>
            </a:extLst>
          </p:cNvPr>
          <p:cNvCxnSpPr>
            <a:cxnSpLocks/>
          </p:cNvCxnSpPr>
          <p:nvPr/>
        </p:nvCxnSpPr>
        <p:spPr bwMode="auto">
          <a:xfrm flipH="1">
            <a:off x="2356991" y="2348880"/>
            <a:ext cx="1656184" cy="22026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555641F-A127-074C-A1FF-8474CC40CF50}"/>
              </a:ext>
            </a:extLst>
          </p:cNvPr>
          <p:cNvCxnSpPr>
            <a:cxnSpLocks/>
          </p:cNvCxnSpPr>
          <p:nvPr/>
        </p:nvCxnSpPr>
        <p:spPr bwMode="auto">
          <a:xfrm>
            <a:off x="2501007" y="4797152"/>
            <a:ext cx="338434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688850A-505D-D64B-A730-27175A7BCE03}"/>
              </a:ext>
            </a:extLst>
          </p:cNvPr>
          <p:cNvCxnSpPr>
            <a:cxnSpLocks/>
          </p:cNvCxnSpPr>
          <p:nvPr/>
        </p:nvCxnSpPr>
        <p:spPr bwMode="auto">
          <a:xfrm>
            <a:off x="4517231" y="2420888"/>
            <a:ext cx="1440160" cy="2130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3B3C60E-ADEE-B349-838B-CD7562510E62}"/>
              </a:ext>
            </a:extLst>
          </p:cNvPr>
          <p:cNvSpPr txBox="1"/>
          <p:nvPr/>
        </p:nvSpPr>
        <p:spPr>
          <a:xfrm>
            <a:off x="844823" y="4797152"/>
            <a:ext cx="2853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Apports, étayages</a:t>
            </a:r>
          </a:p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scientifiques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797F51-0000-A44A-AB9B-E3F07FE93698}"/>
              </a:ext>
            </a:extLst>
          </p:cNvPr>
          <p:cNvSpPr txBox="1"/>
          <p:nvPr/>
        </p:nvSpPr>
        <p:spPr>
          <a:xfrm>
            <a:off x="5237311" y="4820423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Pratiques, actions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30D6B9-E19E-C240-8F69-2E23B8EED1E3}"/>
              </a:ext>
            </a:extLst>
          </p:cNvPr>
          <p:cNvSpPr txBox="1"/>
          <p:nvPr/>
        </p:nvSpPr>
        <p:spPr>
          <a:xfrm>
            <a:off x="3252939" y="3735323"/>
            <a:ext cx="197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07607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D2584-1ABD-F517-C2BF-7483316D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548680"/>
            <a:ext cx="7678737" cy="689248"/>
          </a:xfrm>
        </p:spPr>
        <p:txBody>
          <a:bodyPr/>
          <a:lstStyle/>
          <a:p>
            <a:r>
              <a:rPr lang="fr-US" dirty="0">
                <a:solidFill>
                  <a:schemeClr val="accent5">
                    <a:lumMod val="10000"/>
                  </a:schemeClr>
                </a:solidFill>
              </a:rPr>
              <a:t>Texte de 2015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28F0C-2474-883A-B2B1-C4A7BFB5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262803"/>
            <a:ext cx="8356600" cy="4539208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1) Quels sont le statut (1) et le sujet (2) principal du texte ?</a:t>
            </a:r>
          </a:p>
          <a:p>
            <a:pPr marL="0" indent="0">
              <a:buNone/>
            </a:pPr>
            <a:r>
              <a:rPr lang="fr-US" sz="2800" dirty="0"/>
              <a:t>2) Quelle est la scolarité obligatoire en 2024?</a:t>
            </a:r>
          </a:p>
          <a:p>
            <a:pPr marL="0" indent="0">
              <a:buNone/>
            </a:pPr>
            <a:r>
              <a:rPr lang="fr-US" sz="2800" dirty="0"/>
              <a:t>3) Relevez dans le texte la définition de « compétence » </a:t>
            </a:r>
          </a:p>
          <a:p>
            <a:pPr marL="0" indent="0">
              <a:buNone/>
            </a:pPr>
            <a:r>
              <a:rPr lang="fr-US" sz="2800" dirty="0"/>
              <a:t>4) Il existe 3 finalités assignées à l’Ecole. Trouvez au moins une expression/passage du texte pour chacune : </a:t>
            </a:r>
          </a:p>
          <a:p>
            <a:pPr>
              <a:buFontTx/>
              <a:buChar char="-"/>
            </a:pPr>
            <a:r>
              <a:rPr lang="fr-FR" sz="2800" dirty="0"/>
              <a:t>Construire </a:t>
            </a:r>
            <a:r>
              <a:rPr lang="fr-US" sz="2800" dirty="0"/>
              <a:t>un individu autonome </a:t>
            </a:r>
          </a:p>
          <a:p>
            <a:pPr>
              <a:buFontTx/>
              <a:buChar char="-"/>
            </a:pPr>
            <a:r>
              <a:rPr lang="fr-FR" sz="2800" dirty="0"/>
              <a:t>Faire acquérir une </a:t>
            </a:r>
            <a:r>
              <a:rPr lang="fr-US" sz="2800" dirty="0"/>
              <a:t>culture commune</a:t>
            </a:r>
          </a:p>
          <a:p>
            <a:pPr>
              <a:buFontTx/>
              <a:buChar char="-"/>
            </a:pPr>
            <a:r>
              <a:rPr lang="fr-US" sz="2800" dirty="0"/>
              <a:t>Doter chacun de compétences professionnelles</a:t>
            </a:r>
          </a:p>
          <a:p>
            <a:pPr>
              <a:buFontTx/>
              <a:buChar char="-"/>
            </a:pPr>
            <a:endParaRPr lang="fr-US" dirty="0"/>
          </a:p>
          <a:p>
            <a:pPr marL="0" indent="0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443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dirty="0">
                <a:latin typeface="Arial" charset="0"/>
                <a:ea typeface="Osaka" charset="0"/>
                <a:cs typeface="Osaka" charset="0"/>
              </a:rPr>
              <a:t>Introduction : le concept d’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éducation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980363" cy="3505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 concept complexe englobant le terme « enseignement » (et « apprentissage »)</a:t>
            </a:r>
          </a:p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 lien consubstantiel avec la philosophie</a:t>
            </a:r>
          </a:p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Une approche philosophique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823" y="2362200"/>
            <a:ext cx="8189640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e)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Les 3 finalités de l’éducation en France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Faire advenir un </a:t>
            </a: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être pensant (l’individu)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Construire un citoyen (la société)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Préparer un travailleur (l’économie)</a:t>
            </a:r>
            <a:endParaRPr lang="fr-FR" sz="28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94638" cy="4572000"/>
          </a:xfrm>
        </p:spPr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« 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Pour faire un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citoyen</a:t>
            </a:r>
            <a:r>
              <a:rPr lang="fr-FR" b="1" i="1" dirty="0">
                <a:latin typeface="Arial" charset="0"/>
                <a:ea typeface="Osaka" charset="0"/>
                <a:cs typeface="Osaka" charset="0"/>
              </a:rPr>
              <a:t> [républicain]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, il faut prendre l’être humain, si petit et si humble qu’il soit, et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lui donner l’idée qu’il faut penser par lui-même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, qu’il ne doit ni foi ni obéissance à personne, que c’est à lui de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chercher la vérité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et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non pas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à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la recevoir toute faite</a:t>
            </a:r>
            <a:r>
              <a:rPr lang="fr-FR" b="1" i="1" dirty="0">
                <a:latin typeface="Arial" charset="0"/>
                <a:ea typeface="Osaka" charset="0"/>
                <a:cs typeface="Osaka" charset="0"/>
              </a:rPr>
              <a:t> d’un maître, d’un directeur, d’un chef, quel qu’il soit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 ». </a:t>
            </a:r>
          </a:p>
          <a:p>
            <a:pPr marL="0" indent="0" algn="r" eaLnBrk="1" hangingPunct="1"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Ferdinand BUISSON (1841-1932)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052513"/>
            <a:ext cx="7678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CCFFCC"/>
                </a:solidFill>
              </a:rPr>
              <a:t>CONCLUSION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911350"/>
            <a:ext cx="8569325" cy="40386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« Faire » des êtres humains, ce n’est pas décider ce qu’ils seront, mais 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leur donner les moyens de choisir ce qu’ils seront 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;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Si on éduque des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êtres libres, il n’y a </a:t>
            </a: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pas d’éducation sans risque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(d’échec) ;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Une éducation réussie est inachevée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et donne au sujet éduqué les moyens et le désir de la poursuivre : </a:t>
            </a:r>
            <a:r>
              <a:rPr lang="fr-FR" altLang="ja-JP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on n’a jamais fini de devenir un être humain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.</a:t>
            </a: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L’éducation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895600"/>
            <a:ext cx="8159848" cy="3200400"/>
          </a:xfrm>
        </p:spPr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L’éducation « démocratique » repose sur le 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postulat de l’éducabilité </a:t>
            </a:r>
          </a:p>
          <a:p>
            <a:pPr marL="0" indent="0" algn="just" eaLnBrk="1" hangingPunct="1">
              <a:buFont typeface="Monotype Sorts" charset="0"/>
              <a:buNone/>
            </a:pPr>
            <a:endParaRPr lang="fr-FR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0" indent="0" algn="just" eaLnBrk="1" hangingPunct="1">
              <a:buFont typeface="Monotype Sorts" charset="0"/>
              <a:buNone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  <a:sym typeface="Wingdings" charset="0"/>
              </a:rPr>
              <a:t> lire la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retranscription de la conférence de Philippe Meirieu pour le </a:t>
            </a:r>
            <a:r>
              <a:rPr lang="fr-FR" b="1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TD 3</a:t>
            </a:r>
            <a:endParaRPr lang="fr-FR" b="1" dirty="0">
              <a:solidFill>
                <a:schemeClr val="accent6">
                  <a:lumMod val="20000"/>
                  <a:lumOff val="80000"/>
                </a:schemeClr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-105" charset="2"/>
              <a:buChar char="/"/>
              <a:defRPr/>
            </a:pPr>
            <a:endParaRPr lang="fr-FR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034463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1508" name="Picture 6" descr="Ecole2000vueen1910-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91"/>
            <a:ext cx="5648772" cy="31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rostVolIVEnfant-Roi-150">
            <a:extLst>
              <a:ext uri="{FF2B5EF4-FFF2-40B4-BE49-F238E27FC236}">
                <a16:creationId xmlns:a16="http://schemas.microsoft.com/office/drawing/2014/main" id="{A91EF7F4-59C7-5649-BAC5-DF002270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56" y="260648"/>
            <a:ext cx="3406964" cy="50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3C5B6C-C69D-8A4F-8D01-9E1B9F736D90}"/>
              </a:ext>
            </a:extLst>
          </p:cNvPr>
          <p:cNvSpPr txBox="1"/>
          <p:nvPr/>
        </p:nvSpPr>
        <p:spPr>
          <a:xfrm>
            <a:off x="1856107" y="3356992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Image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CD4967-97A2-E04D-B52F-DB2F001B6EDA}"/>
              </a:ext>
            </a:extLst>
          </p:cNvPr>
          <p:cNvSpPr txBox="1"/>
          <p:nvPr/>
        </p:nvSpPr>
        <p:spPr>
          <a:xfrm>
            <a:off x="6698563" y="5317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Image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2B1BC-0D61-404D-8857-819AB3F15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57" y="3735667"/>
            <a:ext cx="5643656" cy="31223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Arial" charset="0"/>
                <a:ea typeface="Osaka" charset="0"/>
                <a:cs typeface="Osaka" charset="0"/>
              </a:rPr>
              <a:t>I) Amorce de la réflexion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815" y="3068960"/>
            <a:ext cx="7632848" cy="28956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1) Choisissez quatre termes pour chacune deux images suivantes </a:t>
            </a:r>
            <a:r>
              <a:rPr lang="fr-FR" dirty="0"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</a:t>
            </a: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cole2000vueen1910-96">
            <a:extLst>
              <a:ext uri="{FF2B5EF4-FFF2-40B4-BE49-F238E27FC236}">
                <a16:creationId xmlns:a16="http://schemas.microsoft.com/office/drawing/2014/main" id="{AF49A40A-50CD-17D3-C8F1-77275EDC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9" y="0"/>
            <a:ext cx="746553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5F0B57-5453-3374-465E-EC06A94CD790}"/>
              </a:ext>
            </a:extLst>
          </p:cNvPr>
          <p:cNvSpPr txBox="1"/>
          <p:nvPr/>
        </p:nvSpPr>
        <p:spPr>
          <a:xfrm>
            <a:off x="257175" y="131445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1.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9463A0-1E23-0EF7-4181-2B4F9464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4905"/>
            <a:ext cx="6173415" cy="26730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E3C3FD-3F5B-FCF7-5810-6B2B5F622CFF}"/>
              </a:ext>
            </a:extLst>
          </p:cNvPr>
          <p:cNvSpPr txBox="1"/>
          <p:nvPr/>
        </p:nvSpPr>
        <p:spPr>
          <a:xfrm>
            <a:off x="6173415" y="4653136"/>
            <a:ext cx="286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/>
              <a:t>4 termes que vous évoque cette image n°1</a:t>
            </a:r>
          </a:p>
        </p:txBody>
      </p:sp>
      <p:pic>
        <p:nvPicPr>
          <p:cNvPr id="4" name="Picture 6" descr="Ecole2000vueen1910-96">
            <a:extLst>
              <a:ext uri="{FF2B5EF4-FFF2-40B4-BE49-F238E27FC236}">
                <a16:creationId xmlns:a16="http://schemas.microsoft.com/office/drawing/2014/main" id="{A8266936-A134-BF1D-FA48-9D540666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9" y="8441"/>
            <a:ext cx="746553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5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9463A0-1E23-0EF7-4181-2B4F9464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" y="4746345"/>
            <a:ext cx="4864341" cy="2106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E3C3FD-3F5B-FCF7-5810-6B2B5F622CFF}"/>
              </a:ext>
            </a:extLst>
          </p:cNvPr>
          <p:cNvSpPr txBox="1"/>
          <p:nvPr/>
        </p:nvSpPr>
        <p:spPr>
          <a:xfrm>
            <a:off x="2026136" y="233532"/>
            <a:ext cx="288333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US" dirty="0">
                <a:solidFill>
                  <a:schemeClr val="bg2">
                    <a:lumMod val="50000"/>
                  </a:schemeClr>
                </a:solidFill>
              </a:rPr>
              <a:t>4 termes que vous évoque cette image n°2</a:t>
            </a:r>
          </a:p>
        </p:txBody>
      </p:sp>
      <p:pic>
        <p:nvPicPr>
          <p:cNvPr id="4" name="Picture 6" descr="ProstVolIVEnfant-Roi-150">
            <a:extLst>
              <a:ext uri="{FF2B5EF4-FFF2-40B4-BE49-F238E27FC236}">
                <a16:creationId xmlns:a16="http://schemas.microsoft.com/office/drawing/2014/main" id="{E4189C3B-0CFD-0879-8478-3659B2E9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71" y="-1"/>
            <a:ext cx="4168741" cy="6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810B07-5FDD-CD8C-6A66-2E9B8E287EE5}"/>
              </a:ext>
            </a:extLst>
          </p:cNvPr>
          <p:cNvSpPr txBox="1"/>
          <p:nvPr/>
        </p:nvSpPr>
        <p:spPr>
          <a:xfrm>
            <a:off x="4446494" y="225910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2.</a:t>
            </a:r>
          </a:p>
        </p:txBody>
      </p:sp>
      <p:pic>
        <p:nvPicPr>
          <p:cNvPr id="2" name="Picture 6" descr="ProstVolIVEnfant-Roi-150">
            <a:extLst>
              <a:ext uri="{FF2B5EF4-FFF2-40B4-BE49-F238E27FC236}">
                <a16:creationId xmlns:a16="http://schemas.microsoft.com/office/drawing/2014/main" id="{929E489C-ACB9-49E8-A163-B03A2867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71" y="0"/>
            <a:ext cx="4168741" cy="6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3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823" y="3891905"/>
            <a:ext cx="4649623" cy="170162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2) En quoi ces deux images concernent-elles l’éducation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6BE99A-918C-BCB1-B00C-2EC09811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US"/>
          </a:p>
        </p:txBody>
      </p:sp>
      <p:pic>
        <p:nvPicPr>
          <p:cNvPr id="4" name="Picture 6" descr="ProstVolIVEnfant-Roi-150">
            <a:extLst>
              <a:ext uri="{FF2B5EF4-FFF2-40B4-BE49-F238E27FC236}">
                <a16:creationId xmlns:a16="http://schemas.microsoft.com/office/drawing/2014/main" id="{FA153707-1A18-CAC2-F5AF-B50D192B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91" y="1799660"/>
            <a:ext cx="3406964" cy="50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cole2000vueen1910-96">
            <a:extLst>
              <a:ext uri="{FF2B5EF4-FFF2-40B4-BE49-F238E27FC236}">
                <a16:creationId xmlns:a16="http://schemas.microsoft.com/office/drawing/2014/main" id="{F693AC22-7C82-E465-6559-858EDD2B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1" y="0"/>
            <a:ext cx="6471757" cy="36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4" y="1234346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118454"/>
            <a:ext cx="8424936" cy="3505200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a)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Une première définition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Etymologie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Définition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AutoNum type="arabicPeriod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Développement méthodique d’une faculté (ex : des « éducatifs » en EPS)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AutoNum type="arabicPeriod"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Mise en œuvre des moyens propres à assurer le développement d’un </a:t>
            </a: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être humain</a:t>
            </a:r>
          </a:p>
          <a:p>
            <a:pPr marL="533400" indent="-5334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3005063" y="6397114"/>
            <a:ext cx="264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dirty="0">
                <a:solidFill>
                  <a:srgbClr val="0432FF"/>
                </a:solidFill>
              </a:rPr>
              <a:t>UN PROCESSUS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uiExpand="1" build="p" autoUpdateAnimBg="0"/>
      <p:bldP spid="276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829550" cy="4191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Education, homme et société</a:t>
            </a: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Le cas de l’« enfant sauvage »</a:t>
            </a:r>
          </a:p>
        </p:txBody>
      </p:sp>
    </p:spTree>
    <p:extLst>
      <p:ext uri="{BB962C8B-B14F-4D97-AF65-F5344CB8AC3E}">
        <p14:creationId xmlns:p14="http://schemas.microsoft.com/office/powerpoint/2010/main" val="7738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utoUpdateAnimBg="0"/>
    </p:bldLst>
  </p:timing>
</p:sld>
</file>

<file path=ppt/theme/theme1.xml><?xml version="1.0" encoding="utf-8"?>
<a:theme xmlns:a="http://schemas.openxmlformats.org/drawingml/2006/main" name="Tableau noir A VOIR">
  <a:themeElements>
    <a:clrScheme name="Tableau noir A VOIR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Tableau noir A VOIR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Tableau noir A VOIR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2004:Modèles:Présentations:Conceptions:Tableau noir A VOIR</Template>
  <TotalTime>919</TotalTime>
  <Words>1134</Words>
  <Application>Microsoft Macintosh PowerPoint</Application>
  <PresentationFormat>Personnalisé</PresentationFormat>
  <Paragraphs>197</Paragraphs>
  <Slides>34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Monotype Sorts</vt:lpstr>
      <vt:lpstr>Times</vt:lpstr>
      <vt:lpstr>Times New Roman</vt:lpstr>
      <vt:lpstr>Tableau noir A VOIR</vt:lpstr>
      <vt:lpstr>Approche philosophique  du concept d’éducation</vt:lpstr>
      <vt:lpstr>Tableau des séances</vt:lpstr>
      <vt:lpstr>Introduction : le concept d’éducation</vt:lpstr>
      <vt:lpstr>I) Amorce de la réflexion </vt:lpstr>
      <vt:lpstr>Présentation PowerPoint</vt:lpstr>
      <vt:lpstr>Présentation PowerPoint</vt:lpstr>
      <vt:lpstr>Présentation PowerPoint</vt:lpstr>
      <vt:lpstr>II) Autour du concept d’éducation </vt:lpstr>
      <vt:lpstr>II) Autour du concept d’éducation </vt:lpstr>
      <vt:lpstr>Présentation PowerPoint</vt:lpstr>
      <vt:lpstr>Présentation PowerPoint</vt:lpstr>
      <vt:lpstr>II) Autour du concept d’éducation </vt:lpstr>
      <vt:lpstr>La définition d’Olivier Reboul</vt:lpstr>
      <vt:lpstr>II) Autour du concept d’éducation </vt:lpstr>
      <vt:lpstr>II) Autour du concept d’éducation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IV) Eduquer, instruire, former</vt:lpstr>
      <vt:lpstr>IV) Eduquer, instruire, former</vt:lpstr>
      <vt:lpstr>IV) Eduquer, instruire, former</vt:lpstr>
      <vt:lpstr>IV) Eduquer, instruire, former</vt:lpstr>
      <vt:lpstr>Présentation PowerPoint</vt:lpstr>
      <vt:lpstr>Texte de 2015</vt:lpstr>
      <vt:lpstr>IV) Eduquer, instruire, former</vt:lpstr>
      <vt:lpstr>Présentation PowerPoint</vt:lpstr>
      <vt:lpstr>CONCLUSION</vt:lpstr>
      <vt:lpstr>L’éducation</vt:lpstr>
      <vt:lpstr>Présentation PowerPoint</vt:lpstr>
    </vt:vector>
  </TitlesOfParts>
  <Manager/>
  <Company>INSPE Centre-Val de Loire Site de Châteauroux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philosophique  de l’éducation</dc:title>
  <dc:subject/>
  <dc:creator>Jean-Louis Laubry</dc:creator>
  <cp:keywords/>
  <dc:description/>
  <cp:lastModifiedBy>Laubry Jean-Louis</cp:lastModifiedBy>
  <cp:revision>185</cp:revision>
  <cp:lastPrinted>2017-09-04T10:51:03Z</cp:lastPrinted>
  <dcterms:created xsi:type="dcterms:W3CDTF">2017-09-03T08:19:26Z</dcterms:created>
  <dcterms:modified xsi:type="dcterms:W3CDTF">2024-11-17T16:40:54Z</dcterms:modified>
  <cp:category/>
</cp:coreProperties>
</file>