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3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9" r:id="rId3"/>
    <p:sldId id="258" r:id="rId4"/>
    <p:sldId id="259" r:id="rId5"/>
    <p:sldId id="260" r:id="rId6"/>
    <p:sldId id="261" r:id="rId7"/>
    <p:sldId id="262" r:id="rId8"/>
    <p:sldId id="263" r:id="rId9"/>
    <p:sldId id="288" r:id="rId10"/>
    <p:sldId id="287" r:id="rId11"/>
    <p:sldId id="264" r:id="rId12"/>
    <p:sldId id="265" r:id="rId13"/>
    <p:sldId id="266" r:id="rId14"/>
    <p:sldId id="268" r:id="rId15"/>
    <p:sldId id="285" r:id="rId16"/>
    <p:sldId id="286" r:id="rId17"/>
    <p:sldId id="267" r:id="rId18"/>
    <p:sldId id="292" r:id="rId19"/>
  </p:sldIdLst>
  <p:sldSz cx="9144000" cy="6858000" type="screen4x3"/>
  <p:notesSz cx="6797675" cy="992663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4" charset="0"/>
        <a:ea typeface="ＭＳ Ｐゴシック" pitchFamily="4" charset="-128"/>
        <a:cs typeface="ＭＳ Ｐゴシック" pitchFamily="4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4" charset="0"/>
        <a:ea typeface="ＭＳ Ｐゴシック" pitchFamily="4" charset="-128"/>
        <a:cs typeface="ＭＳ Ｐゴシック" pitchFamily="4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4" charset="0"/>
        <a:ea typeface="ＭＳ Ｐゴシック" pitchFamily="4" charset="-128"/>
        <a:cs typeface="ＭＳ Ｐゴシック" pitchFamily="4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4" charset="0"/>
        <a:ea typeface="ＭＳ Ｐゴシック" pitchFamily="4" charset="-128"/>
        <a:cs typeface="ＭＳ Ｐゴシック" pitchFamily="4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4" charset="0"/>
        <a:ea typeface="ＭＳ Ｐゴシック" pitchFamily="4" charset="-128"/>
        <a:cs typeface="ＭＳ Ｐゴシック" pitchFamily="4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4" charset="0"/>
        <a:ea typeface="ＭＳ Ｐゴシック" pitchFamily="4" charset="-128"/>
        <a:cs typeface="ＭＳ Ｐゴシック" pitchFamily="4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4" charset="0"/>
        <a:ea typeface="ＭＳ Ｐゴシック" pitchFamily="4" charset="-128"/>
        <a:cs typeface="ＭＳ Ｐゴシック" pitchFamily="4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4" charset="0"/>
        <a:ea typeface="ＭＳ Ｐゴシック" pitchFamily="4" charset="-128"/>
        <a:cs typeface="ＭＳ Ｐゴシック" pitchFamily="4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4" charset="0"/>
        <a:ea typeface="ＭＳ Ｐゴシック" pitchFamily="4" charset="-128"/>
        <a:cs typeface="ＭＳ Ｐゴシック" pitchFamily="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5"/>
  </p:normalViewPr>
  <p:slideViewPr>
    <p:cSldViewPr>
      <p:cViewPr varScale="1">
        <p:scale>
          <a:sx n="139" d="100"/>
          <a:sy n="139" d="100"/>
        </p:scale>
        <p:origin x="176" y="10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0" charset="0"/>
                <a:ea typeface="ＭＳ Ｐゴシック" pitchFamily="-110" charset="-128"/>
                <a:cs typeface="ＭＳ Ｐゴシック" pitchFamily="-110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55B873B-69AD-CD42-8485-B754D3776232}" type="datetime1">
              <a:rPr lang="fr-FR"/>
              <a:pPr/>
              <a:t>07/09/2025</a:t>
            </a:fld>
            <a:endParaRPr lang="fr-FR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0" charset="0"/>
                <a:ea typeface="ＭＳ Ｐゴシック" pitchFamily="-110" charset="-128"/>
                <a:cs typeface="ＭＳ Ｐゴシック" pitchFamily="-110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A6CEE9-A8DB-4346-8664-937FAC4F912C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1456B9A-5246-884B-A2AD-7AA2067DDDF4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9301DF-27D8-B642-9D24-5ED062D0FD5C}" type="slidenum">
              <a:rPr lang="fr-FR"/>
              <a:pPr/>
              <a:t>1</a:t>
            </a:fld>
            <a:endParaRPr lang="fr-FR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90E600-0EF5-4D48-83FA-84245A01DC26}" type="slidenum">
              <a:rPr lang="fr-FR"/>
              <a:pPr/>
              <a:t>10</a:t>
            </a:fld>
            <a:endParaRPr lang="fr-FR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EEDAD8-D619-3C4B-9E6F-A3F5F697CBDF}" type="slidenum">
              <a:rPr lang="fr-FR"/>
              <a:pPr/>
              <a:t>11</a:t>
            </a:fld>
            <a:endParaRPr lang="fr-FR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75D66A-B6CB-B344-89B9-DF90C2D3D9B8}" type="slidenum">
              <a:rPr lang="fr-FR"/>
              <a:pPr/>
              <a:t>12</a:t>
            </a:fld>
            <a:endParaRPr lang="fr-FR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9D2D6B-1C99-7D45-A8E8-D3B0C625001B}" type="slidenum">
              <a:rPr lang="fr-FR"/>
              <a:pPr/>
              <a:t>13</a:t>
            </a:fld>
            <a:endParaRPr lang="fr-FR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4B62CD-D557-5D4B-9E56-ACFD6E3A323D}" type="slidenum">
              <a:rPr lang="fr-FR"/>
              <a:pPr/>
              <a:t>14</a:t>
            </a:fld>
            <a:endParaRPr lang="fr-FR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5D8105-87B6-B240-BEA1-59B69AAB0154}" type="slidenum">
              <a:rPr lang="fr-FR"/>
              <a:pPr/>
              <a:t>15</a:t>
            </a:fld>
            <a:endParaRPr lang="fr-FR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346465-195B-424D-BF01-796D03163107}" type="slidenum">
              <a:rPr lang="fr-FR"/>
              <a:pPr/>
              <a:t>16</a:t>
            </a:fld>
            <a:endParaRPr lang="fr-FR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B460FA-AA8C-8A40-B7AA-4BB36FC10AEC}" type="slidenum">
              <a:rPr lang="fr-FR"/>
              <a:pPr/>
              <a:t>17</a:t>
            </a:fld>
            <a:endParaRPr lang="fr-FR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D0E79A-5EBC-D848-BF2D-9D26E6839330}" type="slidenum">
              <a:rPr lang="fr-FR"/>
              <a:pPr/>
              <a:t>2</a:t>
            </a:fld>
            <a:endParaRPr lang="fr-FR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8ECB07-700E-204E-925F-48D700747AD4}" type="slidenum">
              <a:rPr lang="fr-FR"/>
              <a:pPr/>
              <a:t>3</a:t>
            </a:fld>
            <a:endParaRPr lang="fr-FR"/>
          </a:p>
        </p:txBody>
      </p:sp>
      <p:sp>
        <p:nvSpPr>
          <p:cNvPr id="2355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355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49FC3E-FB5D-354C-A220-492B48C57353}" type="slidenum">
              <a:rPr lang="fr-FR"/>
              <a:pPr/>
              <a:t>4</a:t>
            </a:fld>
            <a:endParaRPr lang="fr-FR"/>
          </a:p>
        </p:txBody>
      </p:sp>
      <p:sp>
        <p:nvSpPr>
          <p:cNvPr id="2560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560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440338-5698-754F-92E8-003CEF268403}" type="slidenum">
              <a:rPr lang="fr-FR"/>
              <a:pPr/>
              <a:t>5</a:t>
            </a:fld>
            <a:endParaRPr lang="fr-FR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512429-85B0-274B-ADB1-4A05E9C90B29}" type="slidenum">
              <a:rPr lang="fr-FR"/>
              <a:pPr/>
              <a:t>6</a:t>
            </a:fld>
            <a:endParaRPr lang="fr-FR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51AC5B-45E2-C040-82DB-2E978308FECC}" type="slidenum">
              <a:rPr lang="fr-FR"/>
              <a:pPr/>
              <a:t>7</a:t>
            </a:fld>
            <a:endParaRPr lang="fr-FR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475BD1-B5EC-3B46-B20E-9C3A4ACF9D50}" type="slidenum">
              <a:rPr lang="fr-FR"/>
              <a:pPr/>
              <a:t>8</a:t>
            </a:fld>
            <a:endParaRPr lang="fr-FR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E949D0-71EC-7D43-925E-B75FCBBA0B2F}" type="slidenum">
              <a:rPr lang="fr-FR"/>
              <a:pPr/>
              <a:t>9</a:t>
            </a:fld>
            <a:endParaRPr lang="fr-FR"/>
          </a:p>
        </p:txBody>
      </p:sp>
      <p:sp>
        <p:nvSpPr>
          <p:cNvPr id="3584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584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3124200"/>
            <a:ext cx="5459413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524000" y="2057400"/>
            <a:ext cx="7162800" cy="1143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altLang="ja-JP"/>
              <a:t>Cliquez et modifiez le titre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352800"/>
            <a:ext cx="70866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 altLang="ja-JP"/>
              <a:t>Cliquez pour modifier le style des sous-titres du masque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2954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de-DE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de-DE" altLang="ja-JP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2FD1BB-22D3-0F4A-B961-B736C6328593}" type="slidenum">
              <a:rPr lang="de-DE" altLang="ja-JP"/>
              <a:pPr/>
              <a:t>‹N°›</a:t>
            </a:fld>
            <a:endParaRPr lang="de-DE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352D26-9064-B14D-A530-1EE45B15B28F}" type="slidenum">
              <a:rPr lang="fr-FR" altLang="ja-JP"/>
              <a:pPr/>
              <a:t>‹N°›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59FA47-14A4-984E-90BA-F3225AEC937E}" type="slidenum">
              <a:rPr lang="fr-FR" altLang="ja-JP"/>
              <a:pPr/>
              <a:t>‹N°›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02FC28-78EB-CB45-8E82-3D2FC693DEDE}" type="slidenum">
              <a:rPr lang="fr-FR" altLang="ja-JP"/>
              <a:pPr/>
              <a:t>‹N°›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63E826-C225-EA4A-8FA7-2C0579E3500E}" type="slidenum">
              <a:rPr lang="fr-FR" altLang="ja-JP"/>
              <a:pPr/>
              <a:t>‹N°›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9FF2ED-9C14-2244-8FE1-DC9E1EE93E8D}" type="slidenum">
              <a:rPr lang="fr-FR" altLang="ja-JP"/>
              <a:pPr/>
              <a:t>‹N°›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CD76A0-6FC8-584B-9AF3-EFB1AA6E854A}" type="slidenum">
              <a:rPr lang="fr-FR" altLang="ja-JP"/>
              <a:pPr/>
              <a:t>‹N°›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D3CF6B-F5AD-454C-977D-4996245FF987}" type="slidenum">
              <a:rPr lang="fr-FR" altLang="ja-JP"/>
              <a:pPr/>
              <a:t>‹N°›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7957D1-74B9-D940-ACE4-1D93DB5EA11A}" type="slidenum">
              <a:rPr lang="fr-FR" altLang="ja-JP"/>
              <a:pPr/>
              <a:t>‹N°›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5A0D63-5BB1-5846-B3AD-C6EB1FAD835F}" type="slidenum">
              <a:rPr lang="fr-FR" altLang="ja-JP"/>
              <a:pPr/>
              <a:t>‹N°›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311803-C1F4-4D4B-ACD3-C7CFCC80A3B5}" type="slidenum">
              <a:rPr lang="fr-FR" altLang="ja-JP"/>
              <a:pPr/>
              <a:t>‹N°›</a:t>
            </a:fld>
            <a:endParaRPr lang="fr-FR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/>
              <a:t>Cliquez et modifiez le titre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/>
              <a:t>Cliquez pour modifier les styles du texte du masque</a:t>
            </a:r>
          </a:p>
          <a:p>
            <a:pPr lvl="1"/>
            <a:r>
              <a:rPr lang="fr-FR" altLang="ja-JP"/>
              <a:t>Deuxième niveau</a:t>
            </a:r>
          </a:p>
          <a:p>
            <a:pPr lvl="2"/>
            <a:r>
              <a:rPr lang="fr-FR" altLang="ja-JP"/>
              <a:t>Troisième niveau</a:t>
            </a:r>
          </a:p>
          <a:p>
            <a:pPr lvl="3"/>
            <a:r>
              <a:rPr lang="fr-FR" altLang="ja-JP"/>
              <a:t>Quatrième niveau</a:t>
            </a:r>
          </a:p>
          <a:p>
            <a:pPr lvl="4"/>
            <a:r>
              <a:rPr lang="fr-FR" altLang="ja-JP"/>
              <a:t>Cinquième niveau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4997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4997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4997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400">
                <a:ea typeface="Osaka" charset="-128"/>
                <a:cs typeface="Osaka" charset="-128"/>
              </a:defRPr>
            </a:lvl1pPr>
          </a:lstStyle>
          <a:p>
            <a:fld id="{A7C47894-637D-1E46-A761-699D3956CF96}" type="slidenum">
              <a:rPr lang="fr-FR" altLang="ja-JP"/>
              <a:pPr/>
              <a:t>‹N°›</a:t>
            </a:fld>
            <a:endParaRPr lang="fr-FR" altLang="ja-JP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143000" y="1704975"/>
            <a:ext cx="6697663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charset="0"/>
          <a:ea typeface="Osaka" charset="-128"/>
          <a:cs typeface="Osaka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charset="0"/>
          <a:ea typeface="Osaka" charset="-128"/>
          <a:cs typeface="Osaka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charset="0"/>
          <a:ea typeface="Osaka" charset="-128"/>
          <a:cs typeface="Osaka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charset="0"/>
          <a:ea typeface="Osaka" charset="-128"/>
          <a:cs typeface="Osaka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charset="0"/>
          <a:ea typeface="Osaka" charset="-128"/>
          <a:cs typeface="Osaka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charset="0"/>
          <a:ea typeface="Osaka" charset="-128"/>
          <a:cs typeface="Osaka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charset="0"/>
          <a:ea typeface="Osaka" charset="-128"/>
          <a:cs typeface="Osaka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charset="0"/>
          <a:ea typeface="Osaka" charset="-128"/>
          <a:cs typeface="Osaka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ZoneTexte 1"/>
          <p:cNvSpPr txBox="1">
            <a:spLocks noChangeArrowheads="1"/>
          </p:cNvSpPr>
          <p:nvPr/>
        </p:nvSpPr>
        <p:spPr bwMode="auto">
          <a:xfrm>
            <a:off x="1689100" y="254000"/>
            <a:ext cx="184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8F506E6-3431-DE43-B985-FAB600C0FC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62064"/>
            <a:ext cx="7162800" cy="1143000"/>
          </a:xfrm>
        </p:spPr>
        <p:txBody>
          <a:bodyPr/>
          <a:lstStyle/>
          <a:p>
            <a:pPr eaLnBrk="1" hangingPunct="1"/>
            <a:r>
              <a:rPr kumimoji="0" lang="fr-FR" dirty="0"/>
              <a:t>La construction laborieuse </a:t>
            </a:r>
            <a:br>
              <a:rPr kumimoji="0" lang="fr-FR" dirty="0"/>
            </a:br>
            <a:r>
              <a:rPr kumimoji="0" lang="fr-FR" dirty="0"/>
              <a:t>d’un</a:t>
            </a:r>
            <a:r>
              <a:rPr kumimoji="0" lang="fr-FR" altLang="ja-JP" dirty="0"/>
              <a:t> « système éducatif » républicain </a:t>
            </a:r>
            <a:br>
              <a:rPr kumimoji="0" lang="fr-FR" dirty="0"/>
            </a:br>
            <a:endParaRPr lang="fr-FR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fr-FR"/>
              <a:t>II) La réalisation du collège unique</a:t>
            </a:r>
          </a:p>
        </p:txBody>
      </p:sp>
      <p:sp>
        <p:nvSpPr>
          <p:cNvPr id="11264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6172200" cy="4114800"/>
          </a:xfrm>
        </p:spPr>
        <p:txBody>
          <a:bodyPr/>
          <a:lstStyle/>
          <a:p>
            <a:pPr eaLnBrk="1" hangingPunct="1">
              <a:spcBef>
                <a:spcPts val="3168"/>
              </a:spcBef>
              <a:buFontTx/>
              <a:buNone/>
            </a:pPr>
            <a:r>
              <a:rPr lang="fr-FR" dirty="0"/>
              <a:t>2.3. </a:t>
            </a:r>
            <a:r>
              <a:rPr lang="fr-FR" u="sng" dirty="0"/>
              <a:t>La gauche au pouvoir : quel « changement » ? (1981-1986)</a:t>
            </a:r>
            <a:endParaRPr lang="fr-FR" altLang="ja-JP" u="sng" dirty="0"/>
          </a:p>
          <a:p>
            <a:pPr eaLnBrk="1" hangingPunct="1">
              <a:spcBef>
                <a:spcPts val="3168"/>
              </a:spcBef>
              <a:buFontTx/>
              <a:buNone/>
            </a:pPr>
            <a:r>
              <a:rPr lang="fr-FR" altLang="ja-JP" dirty="0"/>
              <a:t>• Chevènement et l’ambition des « 80% »</a:t>
            </a:r>
          </a:p>
          <a:p>
            <a:pPr eaLnBrk="1" hangingPunct="1">
              <a:spcBef>
                <a:spcPts val="3168"/>
              </a:spcBef>
              <a:buFontTx/>
              <a:buNone/>
            </a:pPr>
            <a:r>
              <a:rPr lang="fr-FR" altLang="ja-JP" dirty="0"/>
              <a:t>(</a:t>
            </a:r>
            <a:r>
              <a:rPr lang="fr-FR" altLang="ja-JP" dirty="0">
                <a:solidFill>
                  <a:srgbClr val="0432FF"/>
                </a:solidFill>
              </a:rPr>
              <a:t>1985 : création du baccalauréat professionnel</a:t>
            </a:r>
            <a:r>
              <a:rPr lang="fr-FR" altLang="ja-JP" dirty="0"/>
              <a:t>)</a:t>
            </a:r>
          </a:p>
        </p:txBody>
      </p:sp>
      <p:pic>
        <p:nvPicPr>
          <p:cNvPr id="112644" name="Picture 1028" descr="Chevènement_1985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7463" y="3352800"/>
            <a:ext cx="2776537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699704" y="6091535"/>
            <a:ext cx="3777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Jean-Pierre Chevènement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3" grpId="0" uiExpand="1" build="p" autoUpdateAnimBg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fr-FR"/>
              <a:t>III) La démocratisation du baccalauréat ?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813563"/>
            <a:ext cx="8352928" cy="4038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sz="2800" dirty="0"/>
              <a:t>3.1. </a:t>
            </a:r>
            <a:r>
              <a:rPr lang="fr-FR" sz="2800" u="sng" dirty="0"/>
              <a:t>La </a:t>
            </a:r>
            <a:r>
              <a:rPr lang="fr-FR" sz="2800" u="sng" dirty="0">
                <a:solidFill>
                  <a:srgbClr val="0432FF"/>
                </a:solidFill>
              </a:rPr>
              <a:t>2ème explosion scolaire : une massification</a:t>
            </a:r>
          </a:p>
          <a:p>
            <a:pPr eaLnBrk="1" hangingPunct="1">
              <a:buFontTx/>
              <a:buNone/>
            </a:pPr>
            <a:r>
              <a:rPr lang="fr-FR" sz="2800" dirty="0"/>
              <a:t>(% de lauréats au baccalauréat/classe d’âge)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ACB8556-786E-436F-6666-71A44BA49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618" y="2852936"/>
            <a:ext cx="7134764" cy="396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utoUpdateAnimBg="0"/>
      <p:bldP spid="4915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fr-FR"/>
              <a:t>III) La démocratisation du baccalauréat ?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7772400" cy="4038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dirty="0"/>
              <a:t>3.2. </a:t>
            </a:r>
            <a:r>
              <a:rPr lang="fr-FR" u="sng" dirty="0"/>
              <a:t>La </a:t>
            </a:r>
            <a:r>
              <a:rPr lang="fr-FR" u="sng" dirty="0">
                <a:solidFill>
                  <a:srgbClr val="0432FF"/>
                </a:solidFill>
              </a:rPr>
              <a:t>loi d</a:t>
            </a:r>
            <a:r>
              <a:rPr lang="ja-JP" altLang="fr-FR" u="sng" dirty="0">
                <a:solidFill>
                  <a:srgbClr val="0432FF"/>
                </a:solidFill>
              </a:rPr>
              <a:t>’</a:t>
            </a:r>
            <a:r>
              <a:rPr lang="fr-FR" altLang="ja-JP" u="sng" dirty="0">
                <a:solidFill>
                  <a:srgbClr val="0432FF"/>
                </a:solidFill>
              </a:rPr>
              <a:t>orientation Jospin (1989)</a:t>
            </a:r>
            <a:r>
              <a:rPr lang="fr-FR" altLang="ja-JP" u="sng" dirty="0"/>
              <a:t> et son application</a:t>
            </a:r>
            <a:endParaRPr lang="fr-FR" altLang="ja-JP" dirty="0"/>
          </a:p>
          <a:p>
            <a:pPr eaLnBrk="1" hangingPunct="1">
              <a:buFontTx/>
              <a:buNone/>
            </a:pPr>
            <a:r>
              <a:rPr lang="fr-FR" altLang="ja-JP" sz="2800" dirty="0">
                <a:solidFill>
                  <a:srgbClr val="0432FF"/>
                </a:solidFill>
              </a:rPr>
              <a:t>• « l’élève au centre du</a:t>
            </a:r>
          </a:p>
          <a:p>
            <a:pPr eaLnBrk="1" hangingPunct="1">
              <a:buFontTx/>
              <a:buNone/>
            </a:pPr>
            <a:r>
              <a:rPr lang="fr-FR" altLang="ja-JP" sz="2800" dirty="0">
                <a:solidFill>
                  <a:srgbClr val="0432FF"/>
                </a:solidFill>
              </a:rPr>
              <a:t>système éducatif »</a:t>
            </a:r>
          </a:p>
          <a:p>
            <a:pPr eaLnBrk="1" hangingPunct="1">
              <a:buFontTx/>
              <a:buNone/>
            </a:pPr>
            <a:r>
              <a:rPr lang="fr-FR" altLang="ja-JP" sz="2800" dirty="0">
                <a:solidFill>
                  <a:srgbClr val="0432FF"/>
                </a:solidFill>
              </a:rPr>
              <a:t>• création des cycles</a:t>
            </a:r>
            <a:endParaRPr lang="fr-FR" altLang="ja-JP" sz="2800" dirty="0"/>
          </a:p>
          <a:p>
            <a:pPr eaLnBrk="1" hangingPunct="1">
              <a:buFontTx/>
              <a:buNone/>
            </a:pPr>
            <a:r>
              <a:rPr lang="fr-FR" altLang="ja-JP" sz="2800" dirty="0">
                <a:solidFill>
                  <a:srgbClr val="0432FF"/>
                </a:solidFill>
              </a:rPr>
              <a:t>• création des IUFM</a:t>
            </a:r>
            <a:endParaRPr lang="fr-FR" altLang="ja-JP" sz="2800" dirty="0"/>
          </a:p>
          <a:p>
            <a:pPr eaLnBrk="1" hangingPunct="1">
              <a:buFontTx/>
              <a:buNone/>
            </a:pPr>
            <a:r>
              <a:rPr lang="fr-FR" altLang="ja-JP" sz="2800" dirty="0">
                <a:solidFill>
                  <a:srgbClr val="0432FF"/>
                </a:solidFill>
              </a:rPr>
              <a:t>• revalorisation salariale</a:t>
            </a:r>
          </a:p>
          <a:p>
            <a:pPr eaLnBrk="1" hangingPunct="1">
              <a:buFontTx/>
              <a:buNone/>
            </a:pPr>
            <a:endParaRPr lang="fr-FR" dirty="0"/>
          </a:p>
        </p:txBody>
      </p:sp>
      <p:pic>
        <p:nvPicPr>
          <p:cNvPr id="50180" name="Picture 4" descr="C-Jospin-Te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120" y="2916508"/>
            <a:ext cx="4078288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514600" y="5943600"/>
            <a:ext cx="1981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Lionel Jospin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fr-FR"/>
              <a:t>III) La démocratisation du baccalauréat ?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7772400" cy="4038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dirty="0"/>
              <a:t>3.3. </a:t>
            </a:r>
            <a:r>
              <a:rPr lang="fr-FR" u="sng" dirty="0"/>
              <a:t>L</a:t>
            </a:r>
            <a:r>
              <a:rPr lang="ja-JP" altLang="fr-FR" u="sng" dirty="0"/>
              <a:t>’</a:t>
            </a:r>
            <a:r>
              <a:rPr lang="fr-FR" altLang="ja-JP" u="sng" dirty="0"/>
              <a:t>épisode Allègre (1997-2000)</a:t>
            </a:r>
          </a:p>
          <a:p>
            <a:pPr eaLnBrk="1" hangingPunct="1">
              <a:buFontTx/>
              <a:buNone/>
            </a:pPr>
            <a:endParaRPr lang="fr-FR" dirty="0"/>
          </a:p>
        </p:txBody>
      </p:sp>
      <p:pic>
        <p:nvPicPr>
          <p:cNvPr id="51204" name="Picture 4" descr="royal-allegre"/>
          <p:cNvPicPr>
            <a:picLocks noChangeAspect="1" noChangeArrowheads="1"/>
          </p:cNvPicPr>
          <p:nvPr/>
        </p:nvPicPr>
        <p:blipFill>
          <a:blip r:embed="rId3">
            <a:lum bright="11000"/>
          </a:blip>
          <a:srcRect/>
          <a:stretch>
            <a:fillRect/>
          </a:stretch>
        </p:blipFill>
        <p:spPr bwMode="auto">
          <a:xfrm>
            <a:off x="1219200" y="2819400"/>
            <a:ext cx="67913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322039" y="5943600"/>
            <a:ext cx="8669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Claude Allègre (ministre) et Ségolène Royal (secrétaire d’Etat)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077200" cy="1143000"/>
          </a:xfrm>
        </p:spPr>
        <p:txBody>
          <a:bodyPr/>
          <a:lstStyle/>
          <a:p>
            <a:pPr eaLnBrk="1" hangingPunct="1"/>
            <a:r>
              <a:rPr lang="fr-FR"/>
              <a:t>IV) L</a:t>
            </a:r>
            <a:r>
              <a:rPr lang="ja-JP" altLang="fr-FR"/>
              <a:t>’</a:t>
            </a:r>
            <a:r>
              <a:rPr lang="fr-FR" altLang="ja-JP"/>
              <a:t>éducation nationale saisie par le néolibéralisme ?</a:t>
            </a:r>
            <a:endParaRPr lang="fr-FR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8229600" cy="4038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dirty="0"/>
              <a:t>4.1. </a:t>
            </a:r>
            <a:r>
              <a:rPr lang="fr-FR" u="sng" dirty="0"/>
              <a:t>Le tableau noir de l</a:t>
            </a:r>
            <a:r>
              <a:rPr lang="ja-JP" altLang="fr-FR" u="sng" dirty="0"/>
              <a:t>’</a:t>
            </a:r>
            <a:r>
              <a:rPr lang="fr-FR" altLang="ja-JP" u="sng" dirty="0"/>
              <a:t>Ecole au tournant des années 2000</a:t>
            </a:r>
          </a:p>
          <a:p>
            <a:pPr eaLnBrk="1" hangingPunct="1">
              <a:buFontTx/>
              <a:buNone/>
            </a:pPr>
            <a:endParaRPr lang="fr-FR" dirty="0"/>
          </a:p>
          <a:p>
            <a:pPr eaLnBrk="1" hangingPunct="1">
              <a:buFontTx/>
              <a:buNone/>
            </a:pPr>
            <a:endParaRPr lang="fr-FR" dirty="0"/>
          </a:p>
        </p:txBody>
      </p:sp>
      <p:pic>
        <p:nvPicPr>
          <p:cNvPr id="54276" name="Picture 4" descr="education-660x49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3048000"/>
            <a:ext cx="49530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 autoUpdateAnimBg="0"/>
      <p:bldP spid="54275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077200" cy="1143000"/>
          </a:xfrm>
        </p:spPr>
        <p:txBody>
          <a:bodyPr/>
          <a:lstStyle/>
          <a:p>
            <a:pPr eaLnBrk="1" hangingPunct="1"/>
            <a:r>
              <a:rPr lang="fr-FR"/>
              <a:t>IV) L</a:t>
            </a:r>
            <a:r>
              <a:rPr lang="ja-JP" altLang="fr-FR"/>
              <a:t>’</a:t>
            </a:r>
            <a:r>
              <a:rPr lang="fr-FR" altLang="ja-JP"/>
              <a:t>éducation nationale saisie par le néolibéralisme ?</a:t>
            </a:r>
            <a:endParaRPr lang="fr-FR"/>
          </a:p>
        </p:txBody>
      </p:sp>
      <p:sp>
        <p:nvSpPr>
          <p:cNvPr id="1085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7772400" cy="4038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dirty="0"/>
              <a:t>4.2. </a:t>
            </a:r>
            <a:r>
              <a:rPr lang="fr-FR" u="sng" dirty="0"/>
              <a:t>La </a:t>
            </a:r>
            <a:r>
              <a:rPr lang="fr-FR" u="sng" dirty="0">
                <a:solidFill>
                  <a:srgbClr val="0432FF"/>
                </a:solidFill>
              </a:rPr>
              <a:t>loi d</a:t>
            </a:r>
            <a:r>
              <a:rPr lang="ja-JP" altLang="fr-FR" u="sng" dirty="0">
                <a:solidFill>
                  <a:srgbClr val="0432FF"/>
                </a:solidFill>
              </a:rPr>
              <a:t>’</a:t>
            </a:r>
            <a:r>
              <a:rPr lang="fr-FR" altLang="ja-JP" u="sng" dirty="0">
                <a:solidFill>
                  <a:srgbClr val="0432FF"/>
                </a:solidFill>
              </a:rPr>
              <a:t>orientation Fillon (2005)</a:t>
            </a:r>
            <a:r>
              <a:rPr lang="fr-FR" altLang="ja-JP" u="sng" dirty="0"/>
              <a:t> entre changements et continuités</a:t>
            </a:r>
          </a:p>
          <a:p>
            <a:pPr eaLnBrk="1" hangingPunct="1">
              <a:buFontTx/>
              <a:buNone/>
            </a:pPr>
            <a:endParaRPr lang="fr-FR" dirty="0"/>
          </a:p>
          <a:p>
            <a:pPr eaLnBrk="1" hangingPunct="1">
              <a:buFontTx/>
              <a:buNone/>
            </a:pPr>
            <a:endParaRPr lang="fr-FR" dirty="0"/>
          </a:p>
        </p:txBody>
      </p:sp>
      <p:pic>
        <p:nvPicPr>
          <p:cNvPr id="108548" name="Picture 1028" descr="2005_Fill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5727" y="3114551"/>
            <a:ext cx="2771775" cy="346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ZoneTexte 4"/>
          <p:cNvSpPr txBox="1">
            <a:spLocks noChangeArrowheads="1"/>
          </p:cNvSpPr>
          <p:nvPr/>
        </p:nvSpPr>
        <p:spPr bwMode="auto">
          <a:xfrm>
            <a:off x="4572000" y="3716338"/>
            <a:ext cx="417671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b="1" dirty="0">
                <a:solidFill>
                  <a:srgbClr val="0432FF"/>
                </a:solidFill>
              </a:rPr>
              <a:t>Instauration du SCCC 2005</a:t>
            </a:r>
          </a:p>
          <a:p>
            <a:endParaRPr lang="fr-FR" b="1" dirty="0">
              <a:solidFill>
                <a:srgbClr val="0432FF"/>
              </a:solidFill>
            </a:endParaRPr>
          </a:p>
          <a:p>
            <a:endParaRPr lang="fr-FR" b="1" dirty="0">
              <a:solidFill>
                <a:srgbClr val="0432FF"/>
              </a:solidFill>
            </a:endParaRPr>
          </a:p>
          <a:p>
            <a:r>
              <a:rPr lang="fr-FR" b="1" dirty="0">
                <a:solidFill>
                  <a:srgbClr val="0432FF"/>
                </a:solidFill>
              </a:rPr>
              <a:t>Intégration des IUFM dans des Universités (= forme de déclassement)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572000" y="6096000"/>
            <a:ext cx="2185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François Fillon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7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077200" cy="1143000"/>
          </a:xfrm>
        </p:spPr>
        <p:txBody>
          <a:bodyPr/>
          <a:lstStyle/>
          <a:p>
            <a:pPr eaLnBrk="1" hangingPunct="1"/>
            <a:r>
              <a:rPr lang="fr-FR"/>
              <a:t>IV) L</a:t>
            </a:r>
            <a:r>
              <a:rPr lang="ja-JP" altLang="fr-FR"/>
              <a:t>’</a:t>
            </a:r>
            <a:r>
              <a:rPr lang="fr-FR" altLang="ja-JP"/>
              <a:t>éducation nationale saisie par le néolibéralisme ?</a:t>
            </a:r>
            <a:endParaRPr lang="fr-FR"/>
          </a:p>
        </p:txBody>
      </p:sp>
      <p:pic>
        <p:nvPicPr>
          <p:cNvPr id="110596" name="Picture 4" descr="nicolas-sarkozy-et-xavier-darcos_9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3101975"/>
            <a:ext cx="5638800" cy="375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914400" y="5715000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Xavier Darcos et Nicolas Sarkozy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EF244B-9846-CD37-C5FD-908BEE95D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057400"/>
            <a:ext cx="7772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Tx/>
              <a:buNone/>
            </a:pPr>
            <a:r>
              <a:rPr lang="fr-FR" kern="0" dirty="0"/>
              <a:t>4.3. </a:t>
            </a:r>
            <a:r>
              <a:rPr lang="fr-FR" u="sng" kern="0" dirty="0"/>
              <a:t>La politique scolaire sous la présidence Sarkozy : une rupture ? </a:t>
            </a:r>
            <a:r>
              <a:rPr lang="fr-FR" kern="0" dirty="0"/>
              <a:t>(2007-2012)</a:t>
            </a:r>
          </a:p>
          <a:p>
            <a:pPr eaLnBrk="1" hangingPunct="1">
              <a:buFontTx/>
              <a:buNone/>
            </a:pPr>
            <a:r>
              <a:rPr lang="fr-FR" sz="2800" kern="0" dirty="0">
                <a:solidFill>
                  <a:srgbClr val="0432FF"/>
                </a:solidFill>
              </a:rPr>
              <a:t>Masterisation</a:t>
            </a:r>
          </a:p>
          <a:p>
            <a:pPr eaLnBrk="1" hangingPunct="1">
              <a:buFontTx/>
              <a:buNone/>
            </a:pPr>
            <a:r>
              <a:rPr lang="fr-FR" sz="2800" kern="0" dirty="0">
                <a:solidFill>
                  <a:srgbClr val="0432FF"/>
                </a:solidFill>
              </a:rPr>
              <a:t>Assouplissement carte</a:t>
            </a:r>
          </a:p>
          <a:p>
            <a:pPr eaLnBrk="1" hangingPunct="1">
              <a:buFontTx/>
              <a:buNone/>
            </a:pPr>
            <a:r>
              <a:rPr lang="fr-FR" sz="2800" kern="0" dirty="0">
                <a:solidFill>
                  <a:srgbClr val="0432FF"/>
                </a:solidFill>
              </a:rPr>
              <a:t>Loi Carle</a:t>
            </a:r>
          </a:p>
          <a:p>
            <a:pPr eaLnBrk="1" hangingPunct="1">
              <a:buFontTx/>
              <a:buNone/>
            </a:pPr>
            <a:r>
              <a:rPr lang="fr-FR" sz="2800" kern="0" dirty="0">
                <a:solidFill>
                  <a:srgbClr val="0432FF"/>
                </a:solidFill>
              </a:rPr>
              <a:t>Gel des salaires</a:t>
            </a:r>
          </a:p>
          <a:p>
            <a:pPr eaLnBrk="1" hangingPunct="1">
              <a:buFontTx/>
              <a:buNone/>
            </a:pPr>
            <a:endParaRPr lang="fr-FR" kern="0" dirty="0"/>
          </a:p>
          <a:p>
            <a:pPr eaLnBrk="1" hangingPunct="1">
              <a:buFontTx/>
              <a:buNone/>
            </a:pPr>
            <a:endParaRPr lang="fr-FR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686800" cy="2438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dirty="0"/>
              <a:t>4.4. </a:t>
            </a:r>
            <a:r>
              <a:rPr lang="fr-FR" u="sng" dirty="0"/>
              <a:t>La </a:t>
            </a:r>
            <a:r>
              <a:rPr lang="fr-FR" u="sng" dirty="0">
                <a:solidFill>
                  <a:srgbClr val="0432FF"/>
                </a:solidFill>
              </a:rPr>
              <a:t>loi « PEILLON » « de programmation </a:t>
            </a:r>
            <a:r>
              <a:rPr lang="fr-FR" u="sng" dirty="0"/>
              <a:t>et de refondation de l</a:t>
            </a:r>
            <a:r>
              <a:rPr lang="ja-JP" altLang="fr-FR" u="sng" dirty="0"/>
              <a:t>’</a:t>
            </a:r>
            <a:r>
              <a:rPr lang="fr-FR" altLang="ja-JP" u="sng" dirty="0"/>
              <a:t>école de la République » </a:t>
            </a:r>
            <a:r>
              <a:rPr lang="fr-FR" altLang="ja-JP" dirty="0"/>
              <a:t>(JO du 9 juillet 2013)</a:t>
            </a:r>
            <a:endParaRPr lang="fr-FR" dirty="0"/>
          </a:p>
        </p:txBody>
      </p:sp>
      <p:pic>
        <p:nvPicPr>
          <p:cNvPr id="48132" name="Imag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581400"/>
            <a:ext cx="1824038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85800" y="457200"/>
            <a:ext cx="8077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eaLnBrk="1" hangingPunct="1"/>
            <a:r>
              <a:rPr kumimoji="1" lang="fr-FR" sz="4400" b="1">
                <a:ea typeface="Osaka" charset="-128"/>
                <a:cs typeface="Osaka" charset="-128"/>
              </a:rPr>
              <a:t>IV) L</a:t>
            </a:r>
            <a:r>
              <a:rPr kumimoji="1" lang="ja-JP" altLang="fr-FR" sz="4400" b="1">
                <a:ea typeface="Osaka" charset="-128"/>
                <a:cs typeface="Osaka" charset="-128"/>
              </a:rPr>
              <a:t>’</a:t>
            </a:r>
            <a:r>
              <a:rPr kumimoji="1" lang="fr-FR" altLang="ja-JP" sz="4400" b="1">
                <a:ea typeface="Osaka" charset="-128"/>
                <a:cs typeface="Osaka" charset="-128"/>
              </a:rPr>
              <a:t>éducation nationale saisie par le néolibéralisme ?</a:t>
            </a:r>
            <a:endParaRPr kumimoji="1" lang="fr-FR" sz="4400" b="1">
              <a:ea typeface="Osaka" charset="-128"/>
              <a:cs typeface="Osaka" charset="-128"/>
            </a:endParaRP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2433638" y="3884266"/>
            <a:ext cx="6126162" cy="2287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1" hangingPunct="1">
              <a:lnSpc>
                <a:spcPts val="4075"/>
              </a:lnSpc>
              <a:spcBef>
                <a:spcPts val="400"/>
              </a:spcBef>
            </a:pPr>
            <a:r>
              <a:rPr lang="fr-FR" dirty="0">
                <a:solidFill>
                  <a:srgbClr val="0432FF"/>
                </a:solidFill>
              </a:rPr>
              <a:t>- Recrutements programmés, IUFM-&gt;ESPE</a:t>
            </a:r>
          </a:p>
          <a:p>
            <a:pPr eaLnBrk="1" hangingPunct="1">
              <a:lnSpc>
                <a:spcPts val="4075"/>
              </a:lnSpc>
              <a:spcBef>
                <a:spcPts val="400"/>
              </a:spcBef>
              <a:buFontTx/>
              <a:buChar char="-"/>
            </a:pPr>
            <a:r>
              <a:rPr lang="fr-FR" dirty="0">
                <a:solidFill>
                  <a:srgbClr val="0432FF"/>
                </a:solidFill>
              </a:rPr>
              <a:t> Rythmes scolaires, Charte de la Laïcité</a:t>
            </a:r>
            <a:endParaRPr lang="fr-FR" sz="1800" dirty="0">
              <a:solidFill>
                <a:srgbClr val="0432FF"/>
              </a:solidFill>
            </a:endParaRPr>
          </a:p>
          <a:p>
            <a:pPr eaLnBrk="1" hangingPunct="1">
              <a:lnSpc>
                <a:spcPts val="4075"/>
              </a:lnSpc>
              <a:spcBef>
                <a:spcPts val="400"/>
              </a:spcBef>
              <a:buFontTx/>
              <a:buChar char="-"/>
            </a:pPr>
            <a:r>
              <a:rPr lang="fr-FR" dirty="0">
                <a:solidFill>
                  <a:srgbClr val="0432FF"/>
                </a:solidFill>
              </a:rPr>
              <a:t> SCCCC et Programmes (2015)</a:t>
            </a:r>
          </a:p>
          <a:p>
            <a:pPr>
              <a:lnSpc>
                <a:spcPts val="4075"/>
              </a:lnSpc>
              <a:spcBef>
                <a:spcPts val="400"/>
              </a:spcBef>
            </a:pP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57200" y="6172200"/>
            <a:ext cx="2009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François </a:t>
            </a:r>
            <a:r>
              <a:rPr lang="fr-FR" sz="2000" dirty="0" err="1"/>
              <a:t>Peillon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r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53250" name="Espace réservé du contenu 2"/>
          <p:cNvSpPr>
            <a:spLocks noGrp="1"/>
          </p:cNvSpPr>
          <p:nvPr>
            <p:ph idx="1"/>
          </p:nvPr>
        </p:nvSpPr>
        <p:spPr>
          <a:xfrm>
            <a:off x="251520" y="1916832"/>
            <a:ext cx="8663880" cy="1143000"/>
          </a:xfrm>
        </p:spPr>
        <p:txBody>
          <a:bodyPr/>
          <a:lstStyle/>
          <a:p>
            <a:r>
              <a:rPr lang="fr-FR" sz="2600" dirty="0">
                <a:solidFill>
                  <a:srgbClr val="0432FF"/>
                </a:solidFill>
              </a:rPr>
              <a:t>La loi pour une Ecole de la confiance</a:t>
            </a:r>
            <a:r>
              <a:rPr lang="fr-FR" sz="2600" dirty="0"/>
              <a:t> (juillet 2019) : un Etat qui contrôle le système et vise l’efficacité…</a:t>
            </a:r>
          </a:p>
          <a:p>
            <a:endParaRPr lang="fr-FR" sz="2600" dirty="0"/>
          </a:p>
          <a:p>
            <a:endParaRPr lang="fr-FR" sz="2600" dirty="0"/>
          </a:p>
          <a:p>
            <a:endParaRPr lang="fr-FR" sz="2600" dirty="0"/>
          </a:p>
          <a:p>
            <a:endParaRPr lang="fr-FR" sz="2600" dirty="0"/>
          </a:p>
          <a:p>
            <a:endParaRPr lang="fr-FR" sz="2600" dirty="0"/>
          </a:p>
          <a:p>
            <a:pPr marL="0" indent="0">
              <a:buNone/>
            </a:pPr>
            <a:endParaRPr lang="fr-FR" sz="2600" dirty="0">
              <a:sym typeface="Wingdings" pitchFamily="2" charset="2"/>
            </a:endParaRPr>
          </a:p>
          <a:p>
            <a:pPr marL="0" indent="0">
              <a:buNone/>
            </a:pPr>
            <a:r>
              <a:rPr lang="fr-FR" sz="2600" dirty="0">
                <a:sym typeface="Wingdings" pitchFamily="2" charset="2"/>
              </a:rPr>
              <a:t> </a:t>
            </a:r>
            <a:r>
              <a:rPr lang="fr-FR" sz="2800" b="1" dirty="0"/>
              <a:t>L’Ecole demeure-t-elle encore une institution républicaine ?</a:t>
            </a:r>
          </a:p>
        </p:txBody>
      </p:sp>
      <p:pic>
        <p:nvPicPr>
          <p:cNvPr id="53251" name="Imag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2971800"/>
            <a:ext cx="5307012" cy="2259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2" name="ZoneTexte 6"/>
          <p:cNvSpPr txBox="1">
            <a:spLocks noChangeArrowheads="1"/>
          </p:cNvSpPr>
          <p:nvPr/>
        </p:nvSpPr>
        <p:spPr bwMode="auto">
          <a:xfrm>
            <a:off x="423997" y="2856795"/>
            <a:ext cx="31614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dirty="0"/>
              <a:t>Jean-Michel </a:t>
            </a:r>
            <a:r>
              <a:rPr lang="fr-FR" dirty="0" err="1"/>
              <a:t>Blanquer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860032" y="3013501"/>
            <a:ext cx="41801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rgbClr val="0432FF"/>
                </a:solidFill>
              </a:rPr>
              <a:t>Instruction </a:t>
            </a:r>
            <a:r>
              <a:rPr lang="fr-FR" sz="2200" dirty="0" err="1">
                <a:solidFill>
                  <a:srgbClr val="0432FF"/>
                </a:solidFill>
              </a:rPr>
              <a:t>obligoire</a:t>
            </a:r>
            <a:r>
              <a:rPr lang="fr-FR" sz="2200" dirty="0">
                <a:solidFill>
                  <a:srgbClr val="0432FF"/>
                </a:solidFill>
              </a:rPr>
              <a:t> à 3 ans</a:t>
            </a:r>
          </a:p>
          <a:p>
            <a:r>
              <a:rPr lang="fr-FR" sz="2200" dirty="0" err="1">
                <a:solidFill>
                  <a:srgbClr val="0432FF"/>
                </a:solidFill>
              </a:rPr>
              <a:t>Oblig</a:t>
            </a:r>
            <a:r>
              <a:rPr lang="fr-FR" sz="2200" dirty="0">
                <a:solidFill>
                  <a:srgbClr val="0432FF"/>
                </a:solidFill>
              </a:rPr>
              <a:t>. formation jusqu’à 18 ans</a:t>
            </a:r>
          </a:p>
          <a:p>
            <a:r>
              <a:rPr lang="fr-FR" sz="2200" dirty="0">
                <a:solidFill>
                  <a:srgbClr val="0432FF"/>
                </a:solidFill>
              </a:rPr>
              <a:t>ESPE</a:t>
            </a:r>
            <a:r>
              <a:rPr lang="fr-FR" sz="2200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lang="fr-FR" sz="2200" dirty="0">
                <a:solidFill>
                  <a:srgbClr val="0432FF"/>
                </a:solidFill>
              </a:rPr>
              <a:t>INSPE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C93E08F-9A92-0640-A325-16E61A11B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1050" y="4102557"/>
            <a:ext cx="5796136" cy="15586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fr-FR"/>
              <a:t>Introduction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4953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fr-FR" sz="2800" dirty="0"/>
          </a:p>
          <a:p>
            <a:pPr eaLnBrk="1" hangingPunct="1">
              <a:lnSpc>
                <a:spcPct val="90000"/>
              </a:lnSpc>
            </a:pPr>
            <a:r>
              <a:rPr lang="fr-FR" sz="2800" dirty="0"/>
              <a:t>Le contexte de la Libération après la parenthèse vichyste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sz="2800" dirty="0"/>
          </a:p>
          <a:p>
            <a:pPr eaLnBrk="1" hangingPunct="1">
              <a:lnSpc>
                <a:spcPct val="90000"/>
              </a:lnSpc>
            </a:pPr>
            <a:r>
              <a:rPr lang="fr-FR" sz="2800" dirty="0"/>
              <a:t>Les propositions sans lendemain du </a:t>
            </a:r>
            <a:r>
              <a:rPr lang="fr-FR" altLang="ja-JP" sz="2800" dirty="0"/>
              <a:t>plan Langevin-Wallon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sz="2800" dirty="0"/>
              <a:t>    (1944-1947)</a:t>
            </a:r>
          </a:p>
        </p:txBody>
      </p:sp>
      <p:pic>
        <p:nvPicPr>
          <p:cNvPr id="41989" name="Picture 5" descr="PlanLangevinWall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0013" y="1524000"/>
            <a:ext cx="3963987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6" descr="RapportLangevinWall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1520825"/>
            <a:ext cx="341312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utoUpdateAnimBg="0"/>
      <p:bldP spid="4198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fr-FR"/>
              <a:t>I) Les réformes de la République gaullienne</a:t>
            </a:r>
          </a:p>
        </p:txBody>
      </p:sp>
      <p:pic>
        <p:nvPicPr>
          <p:cNvPr id="43013" name="Picture 5" descr="ExplosionScolaireSecondai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984" y="2636912"/>
            <a:ext cx="4716016" cy="3171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23528" y="1916832"/>
            <a:ext cx="5832648" cy="41148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fr-FR" dirty="0"/>
              <a:t>1.1. </a:t>
            </a:r>
            <a:r>
              <a:rPr lang="fr-FR" u="sng" dirty="0"/>
              <a:t>La </a:t>
            </a:r>
            <a:r>
              <a:rPr lang="fr-FR" u="sng" dirty="0">
                <a:solidFill>
                  <a:srgbClr val="0432FF"/>
                </a:solidFill>
              </a:rPr>
              <a:t>1ère</a:t>
            </a:r>
            <a:r>
              <a:rPr lang="fr-FR" u="sng" dirty="0"/>
              <a:t> </a:t>
            </a:r>
            <a:r>
              <a:rPr lang="fr-FR" u="sng" dirty="0">
                <a:solidFill>
                  <a:srgbClr val="0432FF"/>
                </a:solidFill>
              </a:rPr>
              <a:t>explosion scolaire </a:t>
            </a:r>
            <a:r>
              <a:rPr lang="fr-FR" dirty="0"/>
              <a:t>(années 1950-1960)</a:t>
            </a:r>
          </a:p>
          <a:p>
            <a:pPr eaLnBrk="1" hangingPunct="1">
              <a:buFontTx/>
              <a:buNone/>
            </a:pPr>
            <a:r>
              <a:rPr lang="fr-FR" sz="2800" dirty="0"/>
              <a:t>• Un phénomène </a:t>
            </a:r>
          </a:p>
          <a:p>
            <a:pPr eaLnBrk="1" hangingPunct="1">
              <a:buFontTx/>
              <a:buNone/>
            </a:pPr>
            <a:r>
              <a:rPr lang="fr-FR" sz="2800" dirty="0"/>
              <a:t>économique et social</a:t>
            </a:r>
          </a:p>
          <a:p>
            <a:pPr eaLnBrk="1" hangingPunct="1">
              <a:buFontTx/>
              <a:buNone/>
            </a:pPr>
            <a:endParaRPr lang="fr-FR" sz="2800" dirty="0"/>
          </a:p>
          <a:p>
            <a:pPr eaLnBrk="1" hangingPunct="1">
              <a:buFontTx/>
              <a:buNone/>
            </a:pPr>
            <a:r>
              <a:rPr lang="fr-FR" sz="2800" dirty="0"/>
              <a:t>• Un pouvoir politique </a:t>
            </a:r>
          </a:p>
          <a:p>
            <a:pPr eaLnBrk="1" hangingPunct="1">
              <a:buFontTx/>
              <a:buNone/>
            </a:pPr>
            <a:r>
              <a:rPr lang="fr-FR" sz="2800" dirty="0"/>
              <a:t>qui suit le mouvement, </a:t>
            </a:r>
          </a:p>
          <a:p>
            <a:pPr eaLnBrk="1" hangingPunct="1">
              <a:buFontTx/>
              <a:buNone/>
            </a:pPr>
            <a:r>
              <a:rPr lang="fr-FR" sz="2800" dirty="0"/>
              <a:t>  sans réformes possibles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4761AF9-BED6-29B1-59B1-4009FE96A9BF}"/>
              </a:ext>
            </a:extLst>
          </p:cNvPr>
          <p:cNvSpPr txBox="1"/>
          <p:nvPr/>
        </p:nvSpPr>
        <p:spPr>
          <a:xfrm>
            <a:off x="4572000" y="5773669"/>
            <a:ext cx="2339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FF0000"/>
                </a:solidFill>
              </a:rPr>
              <a:t>Nb de naissances/an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BADF23C-6E95-1EEB-0B47-0BF20FFF2E3A}"/>
              </a:ext>
            </a:extLst>
          </p:cNvPr>
          <p:cNvSpPr txBox="1"/>
          <p:nvPr/>
        </p:nvSpPr>
        <p:spPr>
          <a:xfrm>
            <a:off x="4283968" y="3059668"/>
            <a:ext cx="174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FF0000"/>
                </a:solidFill>
              </a:rPr>
              <a:t>Effectif scolaire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4F09FA2-03D9-DBFF-1E34-D375469E9580}"/>
              </a:ext>
            </a:extLst>
          </p:cNvPr>
          <p:cNvSpPr txBox="1"/>
          <p:nvPr/>
        </p:nvSpPr>
        <p:spPr>
          <a:xfrm>
            <a:off x="6327874" y="2414174"/>
            <a:ext cx="2719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FF0000"/>
                </a:solidFill>
              </a:rPr>
              <a:t>Nb enseignants 2</a:t>
            </a:r>
            <a:r>
              <a:rPr lang="fr-FR" sz="1800" baseline="30000" dirty="0">
                <a:solidFill>
                  <a:srgbClr val="FF0000"/>
                </a:solidFill>
              </a:rPr>
              <a:t>e</a:t>
            </a:r>
            <a:r>
              <a:rPr lang="fr-FR" sz="1800" dirty="0">
                <a:solidFill>
                  <a:srgbClr val="FF0000"/>
                </a:solidFill>
              </a:rPr>
              <a:t> degré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0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0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0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30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0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0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5" grpId="0" uiExpand="1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fr-FR"/>
              <a:t>I) Les réformes de la République gaullienne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6553200" cy="3886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dirty="0"/>
              <a:t>1.2. </a:t>
            </a:r>
            <a:r>
              <a:rPr lang="fr-FR" u="sng" dirty="0"/>
              <a:t>Deux leviers accompagnateurs</a:t>
            </a:r>
            <a:endParaRPr lang="fr-FR" altLang="ja-JP" u="sng" dirty="0"/>
          </a:p>
          <a:p>
            <a:pPr eaLnBrk="1" hangingPunct="1">
              <a:buFontTx/>
              <a:buNone/>
            </a:pPr>
            <a:r>
              <a:rPr lang="fr-FR" altLang="ja-JP" dirty="0"/>
              <a:t>• </a:t>
            </a:r>
            <a:r>
              <a:rPr lang="fr-FR" altLang="ja-JP" b="1" dirty="0">
                <a:solidFill>
                  <a:srgbClr val="0432FF"/>
                </a:solidFill>
              </a:rPr>
              <a:t>la réforme </a:t>
            </a:r>
            <a:r>
              <a:rPr lang="fr-FR" altLang="ja-JP" b="1" dirty="0" err="1">
                <a:solidFill>
                  <a:srgbClr val="0432FF"/>
                </a:solidFill>
              </a:rPr>
              <a:t>Berthoin</a:t>
            </a:r>
            <a:r>
              <a:rPr lang="fr-FR" altLang="ja-JP" b="1" dirty="0">
                <a:solidFill>
                  <a:srgbClr val="0432FF"/>
                </a:solidFill>
              </a:rPr>
              <a:t> (1959)</a:t>
            </a:r>
          </a:p>
          <a:p>
            <a:pPr eaLnBrk="1" hangingPunct="1">
              <a:buFontTx/>
              <a:buNone/>
            </a:pPr>
            <a:r>
              <a:rPr lang="fr-FR" altLang="ja-JP" sz="2800" dirty="0"/>
              <a:t>-&gt; âge de la scolarité porté à 16 ans</a:t>
            </a:r>
          </a:p>
          <a:p>
            <a:pPr eaLnBrk="1" hangingPunct="1">
              <a:buFontTx/>
              <a:buNone/>
            </a:pPr>
            <a:r>
              <a:rPr lang="fr-FR" altLang="ja-JP" sz="2800" dirty="0"/>
              <a:t>+ instauration de la carte scolaire</a:t>
            </a:r>
          </a:p>
          <a:p>
            <a:pPr eaLnBrk="1" hangingPunct="1">
              <a:buFontTx/>
              <a:buNone/>
            </a:pPr>
            <a:endParaRPr lang="fr-FR" altLang="ja-JP" dirty="0"/>
          </a:p>
          <a:p>
            <a:pPr eaLnBrk="1" hangingPunct="1">
              <a:buFontTx/>
              <a:buNone/>
            </a:pPr>
            <a:r>
              <a:rPr lang="fr-FR" altLang="ja-JP" dirty="0"/>
              <a:t>• </a:t>
            </a:r>
            <a:r>
              <a:rPr lang="fr-FR" altLang="ja-JP" b="1" dirty="0">
                <a:solidFill>
                  <a:srgbClr val="0432FF"/>
                </a:solidFill>
              </a:rPr>
              <a:t>la réforme Fouché (1963)</a:t>
            </a:r>
          </a:p>
          <a:p>
            <a:pPr eaLnBrk="1" hangingPunct="1">
              <a:buFontTx/>
              <a:buNone/>
            </a:pPr>
            <a:r>
              <a:rPr lang="fr-FR" dirty="0"/>
              <a:t>-&gt; création des CES (tous les élèves vont au collège)</a:t>
            </a:r>
          </a:p>
        </p:txBody>
      </p:sp>
      <p:pic>
        <p:nvPicPr>
          <p:cNvPr id="6" name="Image 5" descr="JeanBerthoin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67263" y="2514600"/>
            <a:ext cx="2176736" cy="3002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hristianFouche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01978" y="3715886"/>
            <a:ext cx="2392233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uiExpand="1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772400" cy="1143000"/>
          </a:xfrm>
        </p:spPr>
        <p:txBody>
          <a:bodyPr/>
          <a:lstStyle/>
          <a:p>
            <a:pPr eaLnBrk="1" hangingPunct="1"/>
            <a:r>
              <a:rPr lang="fr-FR"/>
              <a:t>I) Les réformes de la République gaullienne</a:t>
            </a:r>
          </a:p>
        </p:txBody>
      </p:sp>
      <p:pic>
        <p:nvPicPr>
          <p:cNvPr id="45061" name="Picture 5" descr="Michel_Debré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94488" y="3213100"/>
            <a:ext cx="2425700" cy="363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BE29D92-B171-03BE-14E8-46B52BA88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2060848"/>
            <a:ext cx="532859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sz="2800" kern="0" dirty="0"/>
              <a:t>1.3. </a:t>
            </a:r>
            <a:r>
              <a:rPr lang="fr-FR" sz="2800" u="sng" kern="0" dirty="0"/>
              <a:t>Une réforme structurelle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sz="2800" kern="0" dirty="0"/>
              <a:t>	</a:t>
            </a:r>
            <a:r>
              <a:rPr lang="fr-FR" sz="2800" u="sng" kern="0" dirty="0"/>
              <a:t>aux conséquences durables 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sz="2800" b="1" kern="0" dirty="0">
                <a:solidFill>
                  <a:srgbClr val="0432FF"/>
                </a:solidFill>
              </a:rPr>
              <a:t>	</a:t>
            </a:r>
            <a:r>
              <a:rPr lang="fr-FR" sz="2800" b="1" u="sng" kern="0" dirty="0">
                <a:solidFill>
                  <a:srgbClr val="0432FF"/>
                </a:solidFill>
              </a:rPr>
              <a:t>la loi Debré (1959</a:t>
            </a:r>
            <a:r>
              <a:rPr lang="fr-FR" sz="2800" b="1" kern="0" dirty="0">
                <a:solidFill>
                  <a:srgbClr val="0432FF"/>
                </a:solidFill>
              </a:rPr>
              <a:t>)</a:t>
            </a:r>
            <a:endParaRPr lang="fr-FR" sz="2800" kern="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sz="2800" kern="0" dirty="0"/>
              <a:t>• 	le financement par l</a:t>
            </a:r>
            <a:r>
              <a:rPr lang="ja-JP" altLang="fr-FR" sz="2800" kern="0"/>
              <a:t>’</a:t>
            </a:r>
            <a:r>
              <a:rPr lang="fr-FR" altLang="ja-JP" sz="2800" kern="0" dirty="0"/>
              <a:t>Etat républicain des écoles privées sous contrat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altLang="ja-JP" sz="2800" kern="0" dirty="0"/>
              <a:t>	(75% du budget + aide des                     collectivités locales)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sz="2800" kern="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sz="2800" kern="0" dirty="0"/>
              <a:t>• 	la postérité de la loi Debré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sz="2800" kern="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sz="2800" kern="0" dirty="0"/>
          </a:p>
        </p:txBody>
      </p:sp>
      <p:pic>
        <p:nvPicPr>
          <p:cNvPr id="1026" name="Picture 2" descr="Jaurès et la laïcité scolaire (Jean-Paul Scot) | Jaures – Rallumer tous les  soleils">
            <a:extLst>
              <a:ext uri="{FF2B5EF4-FFF2-40B4-BE49-F238E27FC236}">
                <a16:creationId xmlns:a16="http://schemas.microsoft.com/office/drawing/2014/main" id="{45915906-DF76-7C49-DB62-E36F36B78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00" y="1964243"/>
            <a:ext cx="3563888" cy="4849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fr-FR"/>
              <a:t>II) La réalisation du collège unique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dirty="0"/>
              <a:t>2.1</a:t>
            </a:r>
            <a:r>
              <a:rPr lang="fr-FR" u="sng" dirty="0"/>
              <a:t>. Le « choc » de mai 1968 ?</a:t>
            </a:r>
          </a:p>
          <a:p>
            <a:pPr eaLnBrk="1" hangingPunct="1">
              <a:buFontTx/>
              <a:buNone/>
            </a:pPr>
            <a:endParaRPr lang="fr-FR" dirty="0"/>
          </a:p>
          <a:p>
            <a:pPr eaLnBrk="1" hangingPunct="1">
              <a:buFontTx/>
              <a:buNone/>
            </a:pPr>
            <a:r>
              <a:rPr lang="fr-FR" dirty="0"/>
              <a:t>• Un courant pédagogique novateur longtemps minoritaire</a:t>
            </a:r>
          </a:p>
          <a:p>
            <a:pPr eaLnBrk="1" hangingPunct="1">
              <a:buFontTx/>
              <a:buNone/>
            </a:pPr>
            <a:endParaRPr lang="fr-FR" dirty="0"/>
          </a:p>
          <a:p>
            <a:pPr eaLnBrk="1" hangingPunct="1">
              <a:buFontTx/>
              <a:buNone/>
            </a:pPr>
            <a:r>
              <a:rPr lang="fr-FR" dirty="0"/>
              <a:t>• Des bouleversements dans les différents degrés dans les années post-1968</a:t>
            </a:r>
          </a:p>
        </p:txBody>
      </p:sp>
      <p:pic>
        <p:nvPicPr>
          <p:cNvPr id="46084" name="Picture 4" descr="13czq-mai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62823" y="2805112"/>
            <a:ext cx="5221288" cy="359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5" descr="13czf-affiche_0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8685" y="2852936"/>
            <a:ext cx="2501850" cy="3505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autoUpdateAnimBg="0"/>
      <p:bldP spid="46083" grpId="0" uiExpand="1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fr-FR"/>
              <a:t>II) La réalisation du collège unique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6200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dirty="0"/>
              <a:t>2.2. </a:t>
            </a:r>
            <a:r>
              <a:rPr lang="fr-FR" u="sng" dirty="0"/>
              <a:t>La </a:t>
            </a:r>
            <a:r>
              <a:rPr lang="fr-FR" u="sng" dirty="0">
                <a:solidFill>
                  <a:srgbClr val="0432FF"/>
                </a:solidFill>
              </a:rPr>
              <a:t>réforme </a:t>
            </a:r>
            <a:r>
              <a:rPr lang="fr-FR" u="sng" dirty="0" err="1">
                <a:solidFill>
                  <a:srgbClr val="0432FF"/>
                </a:solidFill>
              </a:rPr>
              <a:t>Haby</a:t>
            </a:r>
            <a:r>
              <a:rPr lang="fr-FR" u="sng" dirty="0"/>
              <a:t> (1975-1978)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dirty="0"/>
              <a:t>• L’</a:t>
            </a:r>
            <a:r>
              <a:rPr lang="fr-FR" altLang="ja-JP" dirty="0"/>
              <a:t>avènement du « </a:t>
            </a:r>
            <a:r>
              <a:rPr lang="fr-FR" altLang="ja-JP" b="1" dirty="0">
                <a:solidFill>
                  <a:srgbClr val="0432FF"/>
                </a:solidFill>
              </a:rPr>
              <a:t>collège unique </a:t>
            </a:r>
            <a:r>
              <a:rPr lang="fr-FR" altLang="ja-JP" dirty="0"/>
              <a:t>»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dirty="0"/>
              <a:t>(classes hétérogènes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dirty="0"/>
              <a:t>+ mixité obligatoire)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dirty="0"/>
              <a:t>• Les limites de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dirty="0"/>
              <a:t>la réforme </a:t>
            </a:r>
            <a:r>
              <a:rPr lang="fr-FR" dirty="0" err="1"/>
              <a:t>Haby</a:t>
            </a:r>
            <a:endParaRPr lang="fr-FR" dirty="0"/>
          </a:p>
        </p:txBody>
      </p:sp>
      <p:pic>
        <p:nvPicPr>
          <p:cNvPr id="5" name="Image 4" descr="RenéHaby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3657600"/>
            <a:ext cx="2451038" cy="32004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7220E38-D2B9-68CA-1159-35565EC95397}"/>
              </a:ext>
            </a:extLst>
          </p:cNvPr>
          <p:cNvSpPr txBox="1"/>
          <p:nvPr/>
        </p:nvSpPr>
        <p:spPr>
          <a:xfrm>
            <a:off x="7265310" y="6096000"/>
            <a:ext cx="1726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René Haby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uiExpand="1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fr-FR"/>
              <a:t>II) La réalisation du collège unique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5562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2400"/>
              </a:spcBef>
              <a:buFontTx/>
              <a:buNone/>
            </a:pPr>
            <a:r>
              <a:rPr lang="fr-FR" dirty="0"/>
              <a:t>2.3. </a:t>
            </a:r>
            <a:r>
              <a:rPr lang="fr-FR" u="sng" dirty="0"/>
              <a:t>La gauche au pouvoir : quel « changement » ? (1981-1986)</a:t>
            </a:r>
          </a:p>
          <a:p>
            <a:pPr eaLnBrk="1" hangingPunct="1">
              <a:lnSpc>
                <a:spcPct val="90000"/>
              </a:lnSpc>
              <a:spcBef>
                <a:spcPts val="2400"/>
              </a:spcBef>
              <a:buFontTx/>
              <a:buNone/>
            </a:pPr>
            <a:r>
              <a:rPr lang="fr-FR" dirty="0"/>
              <a:t>des moyens, des rapports et des expérimentations sous la forme de projets (Savary)</a:t>
            </a:r>
          </a:p>
          <a:p>
            <a:pPr eaLnBrk="1" hangingPunct="1">
              <a:lnSpc>
                <a:spcPct val="90000"/>
              </a:lnSpc>
              <a:spcBef>
                <a:spcPts val="2400"/>
              </a:spcBef>
              <a:buFontTx/>
              <a:buNone/>
            </a:pPr>
            <a:r>
              <a:rPr lang="fr-FR" sz="2400" dirty="0"/>
              <a:t>(ex : </a:t>
            </a:r>
            <a:r>
              <a:rPr lang="fr-FR" sz="2400" b="1" dirty="0">
                <a:solidFill>
                  <a:srgbClr val="0432FF"/>
                </a:solidFill>
              </a:rPr>
              <a:t>création ZEP 1981</a:t>
            </a:r>
            <a:r>
              <a:rPr lang="fr-FR" sz="2400" dirty="0"/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altLang="ja-JP" dirty="0"/>
          </a:p>
        </p:txBody>
      </p:sp>
      <p:pic>
        <p:nvPicPr>
          <p:cNvPr id="48132" name="Picture 4" descr="AlainSavar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2514600"/>
            <a:ext cx="2752725" cy="406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4267200" y="6096000"/>
            <a:ext cx="1925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Alain Savary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uiExpand="1" build="p" autoUpdateAnimBg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334000" y="3733800"/>
            <a:ext cx="3581400" cy="2895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ja-JP"/>
              <a:t>• L’échec du « grand service public d’éducation unifié » (1984)</a:t>
            </a:r>
            <a:endParaRPr lang="fr-FR"/>
          </a:p>
        </p:txBody>
      </p:sp>
      <p:pic>
        <p:nvPicPr>
          <p:cNvPr id="114692" name="Picture 1028" descr="manif84_ecole_lib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0"/>
            <a:ext cx="7772400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3" name="Picture 1029" descr="un-million-de-manifestants-en-faveur-de-l-ecole-priveeun-million-de-manifestants-en-faveur-de-lecole-priveeenseignement-libre-manifestation-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60738"/>
            <a:ext cx="5424488" cy="349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4" name="Picture 1030" descr="ManifestationEcolePublique199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12725"/>
            <a:ext cx="5187950" cy="643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5" name="Picture 1031" descr="1994-Manifestation_des_partisans_de_lécole_laïque_Paris_199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86400" y="1905000"/>
            <a:ext cx="331787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ortfolio">
  <a:themeElements>
    <a:clrScheme name="Portfolio 1">
      <a:dk1>
        <a:srgbClr val="212164"/>
      </a:dk1>
      <a:lt1>
        <a:srgbClr val="E6DED3"/>
      </a:lt1>
      <a:dk2>
        <a:srgbClr val="622405"/>
      </a:dk2>
      <a:lt2>
        <a:srgbClr val="808080"/>
      </a:lt2>
      <a:accent1>
        <a:srgbClr val="D9B18D"/>
      </a:accent1>
      <a:accent2>
        <a:srgbClr val="697B99"/>
      </a:accent2>
      <a:accent3>
        <a:srgbClr val="F0ECE6"/>
      </a:accent3>
      <a:accent4>
        <a:srgbClr val="1B1B54"/>
      </a:accent4>
      <a:accent5>
        <a:srgbClr val="E9D5C5"/>
      </a:accent5>
      <a:accent6>
        <a:srgbClr val="5E6F8A"/>
      </a:accent6>
      <a:hlink>
        <a:srgbClr val="995421"/>
      </a:hlink>
      <a:folHlink>
        <a:srgbClr val="719F68"/>
      </a:folHlink>
    </a:clrScheme>
    <a:fontScheme name="Portfolio">
      <a:majorFont>
        <a:latin typeface="Arial"/>
        <a:ea typeface="Osaka"/>
        <a:cs typeface="Osaka"/>
      </a:majorFont>
      <a:minorFont>
        <a:latin typeface="Arial"/>
        <a:ea typeface="Osaka"/>
        <a:cs typeface="Osak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Portfolio 1">
        <a:dk1>
          <a:srgbClr val="212164"/>
        </a:dk1>
        <a:lt1>
          <a:srgbClr val="E6DED3"/>
        </a:lt1>
        <a:dk2>
          <a:srgbClr val="622405"/>
        </a:dk2>
        <a:lt2>
          <a:srgbClr val="808080"/>
        </a:lt2>
        <a:accent1>
          <a:srgbClr val="D9B18D"/>
        </a:accent1>
        <a:accent2>
          <a:srgbClr val="697B99"/>
        </a:accent2>
        <a:accent3>
          <a:srgbClr val="F0ECE6"/>
        </a:accent3>
        <a:accent4>
          <a:srgbClr val="1B1B54"/>
        </a:accent4>
        <a:accent5>
          <a:srgbClr val="E9D5C5"/>
        </a:accent5>
        <a:accent6>
          <a:srgbClr val="5E6F8A"/>
        </a:accent6>
        <a:hlink>
          <a:srgbClr val="995421"/>
        </a:hlink>
        <a:folHlink>
          <a:srgbClr val="719F6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2004:Modèles:Présentations:Conceptions:Portfolio</Template>
  <TotalTime>1337</TotalTime>
  <Words>689</Words>
  <Application>Microsoft Macintosh PowerPoint</Application>
  <PresentationFormat>Affichage à l'écran (4:3)</PresentationFormat>
  <Paragraphs>127</Paragraphs>
  <Slides>18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0" baseType="lpstr">
      <vt:lpstr>Arial</vt:lpstr>
      <vt:lpstr>Portfolio</vt:lpstr>
      <vt:lpstr>La construction laborieuse  d’un « système éducatif » républicain  </vt:lpstr>
      <vt:lpstr>Introduction</vt:lpstr>
      <vt:lpstr>I) Les réformes de la République gaullienne</vt:lpstr>
      <vt:lpstr>I) Les réformes de la République gaullienne</vt:lpstr>
      <vt:lpstr>I) Les réformes de la République gaullienne</vt:lpstr>
      <vt:lpstr>II) La réalisation du collège unique</vt:lpstr>
      <vt:lpstr>II) La réalisation du collège unique</vt:lpstr>
      <vt:lpstr>II) La réalisation du collège unique</vt:lpstr>
      <vt:lpstr>Présentation PowerPoint</vt:lpstr>
      <vt:lpstr>II) La réalisation du collège unique</vt:lpstr>
      <vt:lpstr>III) La démocratisation du baccalauréat ?</vt:lpstr>
      <vt:lpstr>III) La démocratisation du baccalauréat ?</vt:lpstr>
      <vt:lpstr>III) La démocratisation du baccalauréat ?</vt:lpstr>
      <vt:lpstr>IV) L’éducation nationale saisie par le néolibéralisme ?</vt:lpstr>
      <vt:lpstr>IV) L’éducation nationale saisie par le néolibéralisme ?</vt:lpstr>
      <vt:lpstr>IV) L’éducation nationale saisie par le néolibéralisme ?</vt:lpstr>
      <vt:lpstr>Présentation PowerPoint</vt:lpstr>
      <vt:lpstr>Conclusion</vt:lpstr>
    </vt:vector>
  </TitlesOfParts>
  <Company>IUFM Orléans-Tours Site de Châteauroux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Histoire de l’éducation</dc:title>
  <dc:creator>Jean-Louis Laubry</dc:creator>
  <cp:lastModifiedBy>Laubry Jean-Louis</cp:lastModifiedBy>
  <cp:revision>158</cp:revision>
  <dcterms:created xsi:type="dcterms:W3CDTF">2020-09-22T04:55:23Z</dcterms:created>
  <dcterms:modified xsi:type="dcterms:W3CDTF">2025-09-07T15:57:45Z</dcterms:modified>
</cp:coreProperties>
</file>