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91" r:id="rId2"/>
    <p:sldId id="314" r:id="rId3"/>
    <p:sldId id="299" r:id="rId4"/>
    <p:sldId id="300" r:id="rId5"/>
    <p:sldId id="319" r:id="rId6"/>
    <p:sldId id="306" r:id="rId7"/>
    <p:sldId id="318" r:id="rId8"/>
    <p:sldId id="320" r:id="rId9"/>
    <p:sldId id="302" r:id="rId10"/>
    <p:sldId id="309" r:id="rId11"/>
    <p:sldId id="310" r:id="rId12"/>
    <p:sldId id="316" r:id="rId13"/>
    <p:sldId id="278" r:id="rId14"/>
    <p:sldId id="317" r:id="rId15"/>
    <p:sldId id="311" r:id="rId16"/>
    <p:sldId id="307" r:id="rId17"/>
    <p:sldId id="308" r:id="rId18"/>
    <p:sldId id="304" r:id="rId19"/>
    <p:sldId id="305" r:id="rId20"/>
    <p:sldId id="313" r:id="rId21"/>
    <p:sldId id="312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84"/>
    <p:restoredTop sz="94659"/>
  </p:normalViewPr>
  <p:slideViewPr>
    <p:cSldViewPr snapToGrid="0" snapToObjects="1">
      <p:cViewPr varScale="1">
        <p:scale>
          <a:sx n="121" d="100"/>
          <a:sy n="121" d="100"/>
        </p:scale>
        <p:origin x="168" y="1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Les traces en histoire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TD2</a:t>
            </a:r>
          </a:p>
          <a:p>
            <a:r>
              <a:rPr lang="fr-FR" dirty="0">
                <a:solidFill>
                  <a:schemeClr val="tx1"/>
                </a:solidFill>
              </a:rPr>
              <a:t>UE11EC4</a:t>
            </a: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histCM1Nath2016_150_002Extrait.jpg">
            <a:extLst>
              <a:ext uri="{FF2B5EF4-FFF2-40B4-BE49-F238E27FC236}">
                <a16:creationId xmlns:a16="http://schemas.microsoft.com/office/drawing/2014/main" id="{AD1F808C-16BB-7440-AAD7-60D69ECC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55" y="1"/>
            <a:ext cx="6842534" cy="64656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3639680-0B32-DD41-BA50-D19BF0BB53BE}"/>
              </a:ext>
            </a:extLst>
          </p:cNvPr>
          <p:cNvSpPr txBox="1"/>
          <p:nvPr/>
        </p:nvSpPr>
        <p:spPr>
          <a:xfrm>
            <a:off x="24384" y="6465700"/>
            <a:ext cx="9119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premières traces humaines sur le territoire français (d’après le manuel Hachette, CM1, 2016)</a:t>
            </a:r>
          </a:p>
        </p:txBody>
      </p:sp>
    </p:spTree>
    <p:extLst>
      <p:ext uri="{BB962C8B-B14F-4D97-AF65-F5344CB8AC3E}">
        <p14:creationId xmlns:p14="http://schemas.microsoft.com/office/powerpoint/2010/main" val="104708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732982-9AA8-E448-92B1-FA347AD2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5033"/>
            <a:ext cx="8258537" cy="6041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Questions sur les traces anciennes de l’occupation humaine du territoire français</a:t>
            </a:r>
          </a:p>
          <a:p>
            <a:pPr marL="0" indent="0">
              <a:buNone/>
            </a:pPr>
            <a:endParaRPr lang="fr-FR" sz="180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Présentez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manière ordonnée les 6 documents proposés (PRESENTATION)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2) </a:t>
            </a:r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Décrivez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 document F. Que nous révèle-t-il ? (DESCRIPTION, INTERPRETATION)</a:t>
            </a:r>
          </a:p>
          <a:p>
            <a:pPr marL="0" indent="0">
              <a:buNone/>
            </a:pPr>
            <a:endParaRPr lang="fr-FR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3) </a:t>
            </a:r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Décrivez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les documents B et C. Que nous apprennent-ils ? (DESCRIPTION, INTERPRETATION)</a:t>
            </a:r>
          </a:p>
          <a:p>
            <a:pPr marL="0" indent="0">
              <a:buNone/>
            </a:pPr>
            <a:endParaRPr lang="fr-FR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4) De quel </a:t>
            </a:r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domaine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relèvent les documents A, D et E ? Que nous indiquent-ils sur les mentalités de leurs auteurs ? (INTERPRETATION)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5) Quelles </a:t>
            </a:r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informations principales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ces 6 documents localisés nous apportent-ils sur les premières traces d’occupation humaine du territoire français ? (SYNTHESE, VUE D’ENSEMBLE)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019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BC661638-90C3-AD64-397A-8C30E2C6A52D}"/>
              </a:ext>
            </a:extLst>
          </p:cNvPr>
          <p:cNvSpPr txBox="1"/>
          <p:nvPr/>
        </p:nvSpPr>
        <p:spPr>
          <a:xfrm>
            <a:off x="267916" y="161364"/>
            <a:ext cx="887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00FF"/>
                </a:solidFill>
              </a:rPr>
              <a:t>L’archéologie</a:t>
            </a:r>
            <a:r>
              <a:rPr lang="fr-FR" dirty="0"/>
              <a:t> : étude des restes matériels laissés par les civilisations anciennes </a:t>
            </a:r>
            <a:r>
              <a:rPr lang="fr-FR" dirty="0">
                <a:solidFill>
                  <a:srgbClr val="0432FF"/>
                </a:solidFill>
              </a:rPr>
              <a:t>(précédentes)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2323E36-5357-4D0B-3912-6A7B7D57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12" y="3429000"/>
            <a:ext cx="4876800" cy="32639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A9A32B3-A87E-7028-DE9A-7DAF1D919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47" y="667497"/>
            <a:ext cx="4876800" cy="32639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B08AF7B-4223-49BE-E253-734926B0A23C}"/>
              </a:ext>
            </a:extLst>
          </p:cNvPr>
          <p:cNvSpPr txBox="1"/>
          <p:nvPr/>
        </p:nvSpPr>
        <p:spPr>
          <a:xfrm>
            <a:off x="765457" y="4780429"/>
            <a:ext cx="320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Fouilles d’un village gaulois par l’INRAP à Artenay (Loiret)</a:t>
            </a:r>
          </a:p>
        </p:txBody>
      </p:sp>
    </p:spTree>
    <p:extLst>
      <p:ext uri="{BB962C8B-B14F-4D97-AF65-F5344CB8AC3E}">
        <p14:creationId xmlns:p14="http://schemas.microsoft.com/office/powerpoint/2010/main" val="306930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7. GauloisXIX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562" y="1113015"/>
            <a:ext cx="3463438" cy="4596999"/>
          </a:xfrm>
          <a:prstGeom prst="rect">
            <a:avLst/>
          </a:prstGeom>
        </p:spPr>
      </p:pic>
      <p:pic>
        <p:nvPicPr>
          <p:cNvPr id="3" name="Image 2" descr="038. DessinGuerriersGauloisTDC670-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015"/>
            <a:ext cx="5614262" cy="41671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89766" y="5280190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Image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67897" y="5710014"/>
            <a:ext cx="9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Image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D3B830-C3F0-B1A4-CCD5-838195F7E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61100" cy="4660900"/>
          </a:xfrm>
          <a:prstGeom prst="rect">
            <a:avLst/>
          </a:prstGeom>
        </p:spPr>
      </p:pic>
      <p:pic>
        <p:nvPicPr>
          <p:cNvPr id="4" name="Image 3" descr="PhotoDieuxArgentGuideRéduc-300.jpg">
            <a:extLst>
              <a:ext uri="{FF2B5EF4-FFF2-40B4-BE49-F238E27FC236}">
                <a16:creationId xmlns:a16="http://schemas.microsoft.com/office/drawing/2014/main" id="{C675EAAF-D5D4-9940-374B-41A305199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729" y="3463020"/>
            <a:ext cx="4784271" cy="339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056594-5FBB-5845-A974-ECF8A4F70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473"/>
            <a:ext cx="9144000" cy="640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6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EF6EF0-9775-0049-919B-A842C11C47C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7990"/>
            <a:ext cx="4312920" cy="612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E869C8-3AE1-8C46-B9A9-CC8A6230CBB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2920" y="454977"/>
            <a:ext cx="4831080" cy="59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10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B510EAB-1450-8543-A2C7-46B27930B6D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6694"/>
            <a:ext cx="4449337" cy="62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830615-9952-8C4B-9AEE-CCE85550C45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4355" y="226694"/>
            <a:ext cx="4779645" cy="62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49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30" y="0"/>
            <a:ext cx="8229600" cy="927639"/>
          </a:xfrm>
        </p:spPr>
        <p:txBody>
          <a:bodyPr>
            <a:normAutofit/>
          </a:bodyPr>
          <a:lstStyle/>
          <a:p>
            <a:r>
              <a:rPr lang="fr-FR" b="1" dirty="0"/>
              <a:t>B) Les traces en 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FDA88-AEA8-CA40-B40F-7A4BC80E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737" y="777168"/>
            <a:ext cx="4059263" cy="13271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Voir tableau des notions pour une vue globale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ADA0BA-78C1-4B41-A531-440E0B90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36" y="2104355"/>
            <a:ext cx="3405292" cy="43843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5142A9E-E8AE-8943-83F8-9543C4FF9361}"/>
              </a:ext>
            </a:extLst>
          </p:cNvPr>
          <p:cNvSpPr txBox="1"/>
          <p:nvPr/>
        </p:nvSpPr>
        <p:spPr>
          <a:xfrm>
            <a:off x="5960962" y="6488668"/>
            <a:ext cx="207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Charlot soldat, 1918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CA583A8-5F0E-C844-87E8-B233BBCA4E9D}"/>
              </a:ext>
            </a:extLst>
          </p:cNvPr>
          <p:cNvSpPr txBox="1"/>
          <p:nvPr/>
        </p:nvSpPr>
        <p:spPr>
          <a:xfrm>
            <a:off x="81289" y="729757"/>
            <a:ext cx="49536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Un texte : </a:t>
            </a:r>
          </a:p>
          <a:p>
            <a:r>
              <a:rPr lang="fr-FR" b="1" dirty="0"/>
              <a:t>François Ier</a:t>
            </a:r>
            <a:r>
              <a:rPr lang="fr-FR" dirty="0"/>
              <a:t>, </a:t>
            </a:r>
          </a:p>
          <a:p>
            <a:pPr algn="just"/>
            <a:r>
              <a:rPr lang="fr-FR" b="1" dirty="0"/>
              <a:t>roi de France par la grâce de Dieu</a:t>
            </a:r>
            <a:r>
              <a:rPr lang="fr-FR" dirty="0"/>
              <a:t>,</a:t>
            </a:r>
          </a:p>
          <a:p>
            <a:pPr algn="just"/>
            <a:r>
              <a:rPr lang="fr-FR" dirty="0"/>
              <a:t>nous faisons savoir à tous que nous avons ordonné, de manière définitive ce qui suit : […]</a:t>
            </a:r>
          </a:p>
          <a:p>
            <a:pPr algn="just"/>
            <a:r>
              <a:rPr lang="fr-FR" u="sng" dirty="0"/>
              <a:t>Article 50 </a:t>
            </a:r>
            <a:r>
              <a:rPr lang="fr-FR" dirty="0"/>
              <a:t>: dans chaque paroisse, le curé tiendra un registre des personnes enterrées, en indiquant la jour du décès.</a:t>
            </a:r>
          </a:p>
          <a:p>
            <a:pPr algn="just"/>
            <a:r>
              <a:rPr lang="fr-FR" u="sng" dirty="0"/>
              <a:t>Article 51 </a:t>
            </a:r>
            <a:r>
              <a:rPr lang="fr-FR" dirty="0"/>
              <a:t>: dans que paroisse, le curé tiendra un registre des baptêmes, en indiquant le jour et l’heure de la naissance. Ce registre prouvera l’âge de la personne. […]</a:t>
            </a:r>
          </a:p>
          <a:p>
            <a:pPr algn="just"/>
            <a:r>
              <a:rPr lang="fr-FR" u="sng" dirty="0"/>
              <a:t>Article 111 </a:t>
            </a:r>
            <a:r>
              <a:rPr lang="fr-FR" dirty="0"/>
              <a:t>: comme il arrive parfois qu’on se trompe sur le sens des mots en latin, nous voulons que désormais tous arrêts, contrats, jugements, testaments et autres actes soient faits en français.</a:t>
            </a:r>
          </a:p>
          <a:p>
            <a:pPr algn="just"/>
            <a:r>
              <a:rPr lang="fr-FR" dirty="0"/>
              <a:t>[…]</a:t>
            </a:r>
          </a:p>
          <a:p>
            <a:pPr algn="just"/>
            <a:r>
              <a:rPr lang="fr-FR" dirty="0"/>
              <a:t>Nous ordonnons la publication de cette ordonnance* et qu’elle soit appliquée et respectée.</a:t>
            </a:r>
          </a:p>
          <a:p>
            <a:pPr algn="just"/>
            <a:r>
              <a:rPr lang="fr-FR" b="1" dirty="0"/>
              <a:t>Car tel est notre bon plaisir</a:t>
            </a:r>
            <a:r>
              <a:rPr lang="fr-FR" dirty="0"/>
              <a:t>.</a:t>
            </a:r>
          </a:p>
          <a:p>
            <a:pPr algn="r"/>
            <a:r>
              <a:rPr lang="fr-FR" i="1" dirty="0"/>
              <a:t>D’après l’ordonnance*  de Villers-Cotterêts, 1539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678986-6D5C-C866-18DB-72A3A178A449}"/>
              </a:ext>
            </a:extLst>
          </p:cNvPr>
          <p:cNvSpPr txBox="1"/>
          <p:nvPr/>
        </p:nvSpPr>
        <p:spPr>
          <a:xfrm>
            <a:off x="5096763" y="1788160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Une image : </a:t>
            </a:r>
          </a:p>
        </p:txBody>
      </p:sp>
    </p:spTree>
    <p:extLst>
      <p:ext uri="{BB962C8B-B14F-4D97-AF65-F5344CB8AC3E}">
        <p14:creationId xmlns:p14="http://schemas.microsoft.com/office/powerpoint/2010/main" val="427303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C) Les RV de l’Histoire à Blois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FDA88-AEA8-CA40-B40F-7A4BC80E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165724"/>
          </a:xfrm>
        </p:spPr>
        <p:txBody>
          <a:bodyPr/>
          <a:lstStyle/>
          <a:p>
            <a:pPr marL="0" indent="0">
              <a:buNone/>
            </a:pPr>
            <a:r>
              <a:rPr lang="fr-FR" u="sng" dirty="0"/>
              <a:t>Vendredi 6 octobre 2023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7h 15 </a:t>
            </a:r>
            <a:r>
              <a:rPr lang="fr-FR" dirty="0"/>
              <a:t>- RV parking Centre d’études supérieures – 90 avenue François Mitterrand</a:t>
            </a:r>
          </a:p>
          <a:p>
            <a:pPr marL="0" indent="0">
              <a:buNone/>
            </a:pPr>
            <a:r>
              <a:rPr lang="fr-FR" dirty="0"/>
              <a:t>7 h 30 – départ pour Blois</a:t>
            </a:r>
          </a:p>
          <a:p>
            <a:pPr marL="0" indent="0">
              <a:buNone/>
            </a:pPr>
            <a:r>
              <a:rPr lang="fr-FR" dirty="0"/>
              <a:t>9 h 15 – arrivée à Blois</a:t>
            </a:r>
          </a:p>
          <a:p>
            <a:pPr marL="0" indent="0">
              <a:buNone/>
            </a:pPr>
            <a:r>
              <a:rPr lang="fr-FR" dirty="0"/>
              <a:t>16 h   – RV avenue Maréchal Maunoury Blois</a:t>
            </a:r>
          </a:p>
          <a:p>
            <a:pPr marL="0" indent="0">
              <a:buNone/>
            </a:pPr>
            <a:r>
              <a:rPr lang="fr-FR" dirty="0"/>
              <a:t>16 h 15 – départ de Blois</a:t>
            </a:r>
          </a:p>
          <a:p>
            <a:pPr marL="0" indent="0">
              <a:buNone/>
            </a:pPr>
            <a:r>
              <a:rPr lang="fr-FR" b="1" dirty="0"/>
              <a:t>18 h </a:t>
            </a:r>
            <a:r>
              <a:rPr lang="fr-FR" dirty="0"/>
              <a:t>– retour à Châteauroux</a:t>
            </a:r>
          </a:p>
        </p:txBody>
      </p:sp>
    </p:spTree>
    <p:extLst>
      <p:ext uri="{BB962C8B-B14F-4D97-AF65-F5344CB8AC3E}">
        <p14:creationId xmlns:p14="http://schemas.microsoft.com/office/powerpoint/2010/main" val="229685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9906"/>
          </a:xfrm>
        </p:spPr>
        <p:txBody>
          <a:bodyPr/>
          <a:lstStyle/>
          <a:p>
            <a:r>
              <a:rPr lang="fr-FR" dirty="0"/>
              <a:t>Le calendrier du S1-S7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D9835E-F3E3-8DF6-A114-D515BF769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5">
            <a:extLst>
              <a:ext uri="{FF2B5EF4-FFF2-40B4-BE49-F238E27FC236}">
                <a16:creationId xmlns:a16="http://schemas.microsoft.com/office/drawing/2014/main" id="{1E441A0C-3282-5695-4C73-D4E33812B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036381"/>
              </p:ext>
            </p:extLst>
          </p:nvPr>
        </p:nvGraphicFramePr>
        <p:xfrm>
          <a:off x="380143" y="903766"/>
          <a:ext cx="8229600" cy="5809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25">
                  <a:extLst>
                    <a:ext uri="{9D8B030D-6E8A-4147-A177-3AD203B41FA5}">
                      <a16:colId xmlns:a16="http://schemas.microsoft.com/office/drawing/2014/main" val="3674290312"/>
                    </a:ext>
                  </a:extLst>
                </a:gridCol>
                <a:gridCol w="2279695">
                  <a:extLst>
                    <a:ext uri="{9D8B030D-6E8A-4147-A177-3AD203B41FA5}">
                      <a16:colId xmlns:a16="http://schemas.microsoft.com/office/drawing/2014/main" val="1158433555"/>
                    </a:ext>
                  </a:extLst>
                </a:gridCol>
                <a:gridCol w="2538370">
                  <a:extLst>
                    <a:ext uri="{9D8B030D-6E8A-4147-A177-3AD203B41FA5}">
                      <a16:colId xmlns:a16="http://schemas.microsoft.com/office/drawing/2014/main" val="2325470888"/>
                    </a:ext>
                  </a:extLst>
                </a:gridCol>
                <a:gridCol w="1319507">
                  <a:extLst>
                    <a:ext uri="{9D8B030D-6E8A-4147-A177-3AD203B41FA5}">
                      <a16:colId xmlns:a16="http://schemas.microsoft.com/office/drawing/2014/main" val="584922829"/>
                    </a:ext>
                  </a:extLst>
                </a:gridCol>
                <a:gridCol w="1336003">
                  <a:extLst>
                    <a:ext uri="{9D8B030D-6E8A-4147-A177-3AD203B41FA5}">
                      <a16:colId xmlns:a16="http://schemas.microsoft.com/office/drawing/2014/main" val="1713835432"/>
                    </a:ext>
                  </a:extLst>
                </a:gridCol>
              </a:tblGrid>
              <a:tr h="298958"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Thématiques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Contenus/Programmes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M1 A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M1 B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844902"/>
                  </a:ext>
                </a:extLst>
              </a:tr>
              <a:tr h="507323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TD1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Le repérage dans le temps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Dates, périodes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4/09/2023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AprèsMidi1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0" dirty="0">
                          <a:effectLst/>
                        </a:rPr>
                        <a:t>4/09/2023</a:t>
                      </a:r>
                    </a:p>
                    <a:p>
                      <a:pPr algn="just"/>
                      <a:r>
                        <a:rPr lang="fr-FR" sz="1600" b="0" dirty="0">
                          <a:effectLst/>
                        </a:rPr>
                        <a:t>AprèsMidi2</a:t>
                      </a:r>
                      <a:endParaRPr lang="fr-FR" sz="1600" b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051723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FF00"/>
                          </a:solidFill>
                          <a:effectLst/>
                        </a:rPr>
                        <a:t>TD2</a:t>
                      </a:r>
                      <a:endParaRPr lang="fr-FR" sz="16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Les traces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Préhistoire, Gaulois, Gallo-romains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20/09/2023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Matin2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b="1" dirty="0">
                          <a:effectLst/>
                        </a:rPr>
                        <a:t>20/09/2023</a:t>
                      </a:r>
                    </a:p>
                    <a:p>
                      <a:pPr algn="just"/>
                      <a:r>
                        <a:rPr lang="fr-FR" sz="1600" b="1" dirty="0">
                          <a:effectLst/>
                        </a:rPr>
                        <a:t>AprèsMidi1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764638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 TD3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modes de vie et leur évolution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i="1" dirty="0">
                          <a:effectLst/>
                        </a:rPr>
                        <a:t>Seigneurs et paysans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L'âge industriel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2/10/2022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Après-Midi1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2/10/2022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Après-Midi2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25291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C000"/>
                          </a:solidFill>
                          <a:effectLst/>
                        </a:rPr>
                        <a:t>CM1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L'histoire et son enseignement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4/10/2023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4/10/2023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4834745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pPr algn="just"/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RENDEZ-VOUS DE L’HISTOIRE DE BLOIS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Thème : les vivants et les morts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 6/10/2023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JOURNEE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9766512"/>
                  </a:ext>
                </a:extLst>
              </a:tr>
              <a:tr h="760020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TD4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 pouvoir politique (organisation, idéologie, symboles)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Louis XIV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La Rév fr. et le Ier Empire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Le temps de la République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8/11/2023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Matin1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7/11/2023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007441"/>
                  </a:ext>
                </a:extLst>
              </a:tr>
              <a:tr h="534390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 fait religieux et la laïcité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Louis IX, Henri IV</a:t>
                      </a:r>
                    </a:p>
                    <a:p>
                      <a:pPr algn="just"/>
                      <a:r>
                        <a:rPr lang="fr-FR" sz="1600">
                          <a:effectLst/>
                        </a:rPr>
                        <a:t>L'école de Jules Ferry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22/11/2023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Matin1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22/11/2023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2425104"/>
                  </a:ext>
                </a:extLst>
              </a:tr>
              <a:tr h="546265"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TD6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Les violences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>
                          <a:effectLst/>
                        </a:rPr>
                        <a:t>La France dans les deux guerres mondiales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6/12/2023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6/12/2023</a:t>
                      </a:r>
                    </a:p>
                    <a:p>
                      <a:pPr algn="just"/>
                      <a:r>
                        <a:rPr lang="fr-FR" sz="1600" dirty="0">
                          <a:effectLst/>
                        </a:rPr>
                        <a:t>Matin2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988930"/>
                  </a:ext>
                </a:extLst>
              </a:tr>
              <a:tr h="510639"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FFC000"/>
                          </a:solidFill>
                          <a:effectLst/>
                        </a:rPr>
                        <a:t>CM2</a:t>
                      </a: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La géographie et son enseignement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15/12/2023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15/12/2023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Matin1</a:t>
                      </a: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8457724"/>
                  </a:ext>
                </a:extLst>
              </a:tr>
              <a:tr h="597914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Evaluation de connaissances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 2 questions sur 2 notions</a:t>
                      </a:r>
                    </a:p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Un commentaire de doc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 en fin de semestre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 h en fin de semestre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3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11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2B342-7E7A-C240-AFE5-BD06B90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41725"/>
            <a:ext cx="8229600" cy="58721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C) Les RV de l’Histoire à Blois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C30EADF8-4953-DA4E-ACC3-5D3C0BBDE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423565"/>
              </p:ext>
            </p:extLst>
          </p:nvPr>
        </p:nvGraphicFramePr>
        <p:xfrm>
          <a:off x="347241" y="800971"/>
          <a:ext cx="8339556" cy="5256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542">
                  <a:extLst>
                    <a:ext uri="{9D8B030D-6E8A-4147-A177-3AD203B41FA5}">
                      <a16:colId xmlns:a16="http://schemas.microsoft.com/office/drawing/2014/main" val="3903814718"/>
                    </a:ext>
                  </a:extLst>
                </a:gridCol>
                <a:gridCol w="1389542">
                  <a:extLst>
                    <a:ext uri="{9D8B030D-6E8A-4147-A177-3AD203B41FA5}">
                      <a16:colId xmlns:a16="http://schemas.microsoft.com/office/drawing/2014/main" val="736073213"/>
                    </a:ext>
                  </a:extLst>
                </a:gridCol>
                <a:gridCol w="1389542">
                  <a:extLst>
                    <a:ext uri="{9D8B030D-6E8A-4147-A177-3AD203B41FA5}">
                      <a16:colId xmlns:a16="http://schemas.microsoft.com/office/drawing/2014/main" val="2439624593"/>
                    </a:ext>
                  </a:extLst>
                </a:gridCol>
                <a:gridCol w="1390310">
                  <a:extLst>
                    <a:ext uri="{9D8B030D-6E8A-4147-A177-3AD203B41FA5}">
                      <a16:colId xmlns:a16="http://schemas.microsoft.com/office/drawing/2014/main" val="1533191026"/>
                    </a:ext>
                  </a:extLst>
                </a:gridCol>
                <a:gridCol w="1390310">
                  <a:extLst>
                    <a:ext uri="{9D8B030D-6E8A-4147-A177-3AD203B41FA5}">
                      <a16:colId xmlns:a16="http://schemas.microsoft.com/office/drawing/2014/main" val="1047933966"/>
                    </a:ext>
                  </a:extLst>
                </a:gridCol>
                <a:gridCol w="1390310">
                  <a:extLst>
                    <a:ext uri="{9D8B030D-6E8A-4147-A177-3AD203B41FA5}">
                      <a16:colId xmlns:a16="http://schemas.microsoft.com/office/drawing/2014/main" val="854116569"/>
                    </a:ext>
                  </a:extLst>
                </a:gridCol>
              </a:tblGrid>
              <a:tr h="379257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Conférence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Départ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920860"/>
                  </a:ext>
                </a:extLst>
              </a:tr>
              <a:tr h="2144877"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Groupe 1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Ouverture officielle des 26</a:t>
                      </a:r>
                      <a:r>
                        <a:rPr lang="fr-FR" sz="1600" baseline="300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RV de l’Histoire : « les vivants et les morts » </a:t>
                      </a: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(conférence inaugurale)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Halle au Grains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10h-11h15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REPAS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Salon du livre 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(Halle aux Grains)</a:t>
                      </a:r>
                    </a:p>
                    <a:p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Atelier « 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Naviguer entre Loire et mer </a:t>
                      </a:r>
                      <a:r>
                        <a:rPr lang="fr-FR" sz="1600" dirty="0">
                          <a:effectLst/>
                        </a:rPr>
                        <a:t>», animé par les services du Château de Blois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13h45-14h45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Exposition 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« Adieu Birkenau »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Maison de la BD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RV à 16 h</a:t>
                      </a:r>
                    </a:p>
                    <a:p>
                      <a:endParaRPr lang="fr-FR" sz="1600" dirty="0">
                        <a:effectLst/>
                      </a:endParaRPr>
                    </a:p>
                    <a:p>
                      <a:r>
                        <a:rPr lang="fr-FR" sz="1600" dirty="0">
                          <a:effectLst/>
                        </a:rPr>
                        <a:t>Départ à 16 h 15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2535654"/>
                  </a:ext>
                </a:extLst>
              </a:tr>
              <a:tr h="1896282">
                <a:tc>
                  <a:txBody>
                    <a:bodyPr/>
                    <a:lstStyle/>
                    <a:p>
                      <a:r>
                        <a:rPr lang="fr-FR" sz="1600">
                          <a:effectLst/>
                        </a:rPr>
                        <a:t>Groupe 2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Salon du livre 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(Halle aux Grains)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à partir de 10h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OU 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Exposition 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« Adieu Birkenau »</a:t>
                      </a:r>
                    </a:p>
                    <a:p>
                      <a:r>
                        <a:rPr lang="fr-FR" sz="160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Maison de la BD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« 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Faire parler les morts : les pratiques funéraires </a:t>
                      </a:r>
                      <a:r>
                        <a:rPr lang="fr-FR" sz="1600" dirty="0">
                          <a:effectLst/>
                        </a:rPr>
                        <a:t>»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(atelier)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11h15-12h30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Salle 23, INSPE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REPAS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Salon du Livre (Halle aux Grains)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« </a:t>
                      </a:r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Survivre au travail </a:t>
                      </a:r>
                      <a:r>
                        <a:rPr lang="fr-FR" sz="1600" dirty="0">
                          <a:effectLst/>
                        </a:rPr>
                        <a:t>» </a:t>
                      </a:r>
                    </a:p>
                    <a:p>
                      <a:r>
                        <a:rPr lang="fr-FR" sz="1600" dirty="0">
                          <a:effectLst/>
                        </a:rPr>
                        <a:t>(Table ronde)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Amphi Vert,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Campus de la CCI</a:t>
                      </a:r>
                    </a:p>
                    <a:p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14h-15h30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/>
                        </a:rPr>
                        <a:t>RV à 16 h</a:t>
                      </a:r>
                    </a:p>
                    <a:p>
                      <a:endParaRPr lang="fr-FR" sz="1600" dirty="0">
                        <a:effectLst/>
                      </a:endParaRPr>
                    </a:p>
                    <a:p>
                      <a:r>
                        <a:rPr lang="fr-FR" sz="1600" dirty="0">
                          <a:effectLst/>
                        </a:rPr>
                        <a:t>Départ à 16 h 15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083501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20F9D0C3-AB36-9CBF-CB83-597131DD4202}"/>
              </a:ext>
            </a:extLst>
          </p:cNvPr>
          <p:cNvSpPr txBox="1"/>
          <p:nvPr/>
        </p:nvSpPr>
        <p:spPr>
          <a:xfrm>
            <a:off x="347241" y="6057029"/>
            <a:ext cx="894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IMPERATIF : se trouver sur les lieux au moins 15 min avant </a:t>
            </a:r>
          </a:p>
        </p:txBody>
      </p:sp>
    </p:spTree>
    <p:extLst>
      <p:ext uri="{BB962C8B-B14F-4D97-AF65-F5344CB8AC3E}">
        <p14:creationId xmlns:p14="http://schemas.microsoft.com/office/powerpoint/2010/main" val="736663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D96E1A35-F2EA-7C4A-8389-43CD1290A87A}"/>
              </a:ext>
            </a:extLst>
          </p:cNvPr>
          <p:cNvSpPr txBox="1"/>
          <p:nvPr/>
        </p:nvSpPr>
        <p:spPr>
          <a:xfrm>
            <a:off x="17531" y="4906433"/>
            <a:ext cx="106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Groupe 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C4FD554-13B9-8646-A18A-C69BABAE3ACE}"/>
              </a:ext>
            </a:extLst>
          </p:cNvPr>
          <p:cNvSpPr txBox="1"/>
          <p:nvPr/>
        </p:nvSpPr>
        <p:spPr>
          <a:xfrm>
            <a:off x="-31699" y="2161037"/>
            <a:ext cx="10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Groupe 1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856B4EF-7902-724D-8D44-B903B6A3EEF5}"/>
              </a:ext>
            </a:extLst>
          </p:cNvPr>
          <p:cNvCxnSpPr>
            <a:cxnSpLocks/>
          </p:cNvCxnSpPr>
          <p:nvPr/>
        </p:nvCxnSpPr>
        <p:spPr>
          <a:xfrm>
            <a:off x="4118626" y="1863214"/>
            <a:ext cx="1422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E0CB1C56-40A0-4B83-66D8-AA956A71052D}"/>
              </a:ext>
            </a:extLst>
          </p:cNvPr>
          <p:cNvCxnSpPr>
            <a:cxnSpLocks/>
            <a:stCxn id="31" idx="1"/>
            <a:endCxn id="31" idx="3"/>
          </p:cNvCxnSpPr>
          <p:nvPr/>
        </p:nvCxnSpPr>
        <p:spPr>
          <a:xfrm>
            <a:off x="4118627" y="4913182"/>
            <a:ext cx="17765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4C9B6581-9487-6FD4-DD1F-AE5652AD8864}"/>
              </a:ext>
            </a:extLst>
          </p:cNvPr>
          <p:cNvSpPr txBox="1"/>
          <p:nvPr/>
        </p:nvSpPr>
        <p:spPr>
          <a:xfrm>
            <a:off x="1744679" y="2554537"/>
            <a:ext cx="148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10h (9h45 devant Halle aux Grains)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17FF055-96DC-0165-3DBD-B09F15801733}"/>
              </a:ext>
            </a:extLst>
          </p:cNvPr>
          <p:cNvSpPr txBox="1"/>
          <p:nvPr/>
        </p:nvSpPr>
        <p:spPr>
          <a:xfrm>
            <a:off x="3764514" y="1413858"/>
            <a:ext cx="1776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REPAS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r>
              <a:rPr lang="fr-FR" dirty="0">
                <a:solidFill>
                  <a:srgbClr val="7030A0"/>
                </a:solidFill>
              </a:rPr>
              <a:t>SALON DU LIVRE</a:t>
            </a:r>
          </a:p>
          <a:p>
            <a:r>
              <a:rPr lang="fr-FR" dirty="0">
                <a:solidFill>
                  <a:srgbClr val="7030A0"/>
                </a:solidFill>
              </a:rPr>
              <a:t>(halle aux grains)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AFA4A51-87DB-67D7-6537-A9B32B11CA3C}"/>
              </a:ext>
            </a:extLst>
          </p:cNvPr>
          <p:cNvSpPr txBox="1"/>
          <p:nvPr/>
        </p:nvSpPr>
        <p:spPr>
          <a:xfrm>
            <a:off x="4118627" y="4590016"/>
            <a:ext cx="177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REPAS</a:t>
            </a:r>
          </a:p>
          <a:p>
            <a:r>
              <a:rPr lang="fr-FR" dirty="0">
                <a:solidFill>
                  <a:srgbClr val="7030A0"/>
                </a:solidFill>
              </a:rPr>
              <a:t>SALON DU LIVRE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4563EB8-69D8-4F1C-3790-D27032891A66}"/>
              </a:ext>
            </a:extLst>
          </p:cNvPr>
          <p:cNvSpPr txBox="1"/>
          <p:nvPr/>
        </p:nvSpPr>
        <p:spPr>
          <a:xfrm>
            <a:off x="1017412" y="4620795"/>
            <a:ext cx="1648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7030A0"/>
                </a:solidFill>
              </a:rPr>
              <a:t>SALON DU LIVRE</a:t>
            </a:r>
          </a:p>
          <a:p>
            <a:r>
              <a:rPr lang="fr-FR" sz="1600" dirty="0">
                <a:solidFill>
                  <a:srgbClr val="7030A0"/>
                </a:solidFill>
              </a:rPr>
              <a:t>(halle aux grains)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000ED25-EB61-55E3-D46A-1ADB94C1DC9A}"/>
              </a:ext>
            </a:extLst>
          </p:cNvPr>
          <p:cNvCxnSpPr>
            <a:cxnSpLocks/>
          </p:cNvCxnSpPr>
          <p:nvPr/>
        </p:nvCxnSpPr>
        <p:spPr>
          <a:xfrm>
            <a:off x="550433" y="1932291"/>
            <a:ext cx="72386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AA7BCDBE-5A4E-C921-1E9A-ACC1F99A9AB5}"/>
              </a:ext>
            </a:extLst>
          </p:cNvPr>
          <p:cNvCxnSpPr>
            <a:cxnSpLocks/>
          </p:cNvCxnSpPr>
          <p:nvPr/>
        </p:nvCxnSpPr>
        <p:spPr>
          <a:xfrm>
            <a:off x="1413641" y="5205414"/>
            <a:ext cx="444532" cy="7387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B19635-72A0-4049-02F1-89DA2FB342BE}"/>
              </a:ext>
            </a:extLst>
          </p:cNvPr>
          <p:cNvSpPr txBox="1"/>
          <p:nvPr/>
        </p:nvSpPr>
        <p:spPr>
          <a:xfrm>
            <a:off x="7638243" y="2958940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16H00 RV</a:t>
            </a:r>
          </a:p>
          <a:p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16h15 DEPART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7AD7EB7-E7B9-D122-DABA-2CD33DD55796}"/>
              </a:ext>
            </a:extLst>
          </p:cNvPr>
          <p:cNvCxnSpPr>
            <a:cxnSpLocks/>
          </p:cNvCxnSpPr>
          <p:nvPr/>
        </p:nvCxnSpPr>
        <p:spPr>
          <a:xfrm>
            <a:off x="8202507" y="2580640"/>
            <a:ext cx="629920" cy="4605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231EAB3-6EE8-7616-D3E2-AFE8953C3C60}"/>
              </a:ext>
            </a:extLst>
          </p:cNvPr>
          <p:cNvCxnSpPr>
            <a:cxnSpLocks/>
          </p:cNvCxnSpPr>
          <p:nvPr/>
        </p:nvCxnSpPr>
        <p:spPr>
          <a:xfrm flipV="1">
            <a:off x="8312480" y="3722665"/>
            <a:ext cx="410362" cy="521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ED7B3E34-10DD-326F-8096-191CD04C4B9E}"/>
              </a:ext>
            </a:extLst>
          </p:cNvPr>
          <p:cNvSpPr txBox="1"/>
          <p:nvPr/>
        </p:nvSpPr>
        <p:spPr>
          <a:xfrm>
            <a:off x="5541026" y="2913440"/>
            <a:ext cx="184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13h30 Aître Saint-Saturnin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C6B582-A6FD-5D26-9FE3-CD15D69E1EDA}"/>
              </a:ext>
            </a:extLst>
          </p:cNvPr>
          <p:cNvSpPr txBox="1"/>
          <p:nvPr/>
        </p:nvSpPr>
        <p:spPr>
          <a:xfrm>
            <a:off x="2633011" y="4661099"/>
            <a:ext cx="148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11h15 (11h Site INSPE salle 23)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DC7FD5-1490-C11D-0ADE-87CC27C23EFD}"/>
              </a:ext>
            </a:extLst>
          </p:cNvPr>
          <p:cNvSpPr txBox="1"/>
          <p:nvPr/>
        </p:nvSpPr>
        <p:spPr>
          <a:xfrm>
            <a:off x="5754181" y="3556314"/>
            <a:ext cx="1552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14h (13h45 Campus CCI rue Anne de Bretagne)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F22153-FF57-E438-2AB4-4A6E86B76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26" y="-39789"/>
            <a:ext cx="2175276" cy="29624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665B12-58E2-D31C-056A-95276262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79" y="161341"/>
            <a:ext cx="2474667" cy="23931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21997EC-9A81-5D51-7185-2A8BFBF53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46" y="5144015"/>
            <a:ext cx="2721333" cy="170822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514C05E-616D-7F7F-BFD3-9C1C5C339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210" y="4264451"/>
            <a:ext cx="2236710" cy="26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4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TD2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A) </a:t>
            </a:r>
            <a:r>
              <a:rPr lang="fr-FR" b="1" dirty="0"/>
              <a:t>Le thème "Et avant la France ?"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B)</a:t>
            </a:r>
            <a:r>
              <a:rPr lang="fr-FR" b="1" dirty="0"/>
              <a:t> </a:t>
            </a:r>
            <a:r>
              <a:rPr lang="fr-FR" b="1" u="sng" dirty="0"/>
              <a:t>Les traces en histoire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C) </a:t>
            </a:r>
            <a:r>
              <a:rPr lang="fr-FR" b="1" dirty="0"/>
              <a:t>Les RV de l’Histoire à Blois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0D8FA9EE-42F7-4A49-B410-45010AC03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794720"/>
              </p:ext>
            </p:extLst>
          </p:nvPr>
        </p:nvGraphicFramePr>
        <p:xfrm>
          <a:off x="457200" y="1270127"/>
          <a:ext cx="8049802" cy="5329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0417">
                  <a:extLst>
                    <a:ext uri="{9D8B030D-6E8A-4147-A177-3AD203B41FA5}">
                      <a16:colId xmlns:a16="http://schemas.microsoft.com/office/drawing/2014/main" val="2985867396"/>
                    </a:ext>
                  </a:extLst>
                </a:gridCol>
                <a:gridCol w="5599385">
                  <a:extLst>
                    <a:ext uri="{9D8B030D-6E8A-4147-A177-3AD203B41FA5}">
                      <a16:colId xmlns:a16="http://schemas.microsoft.com/office/drawing/2014/main" val="3500728733"/>
                    </a:ext>
                  </a:extLst>
                </a:gridCol>
              </a:tblGrid>
              <a:tr h="1835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i="1">
                          <a:effectLst/>
                        </a:rPr>
                        <a:t>Classe de CM1</a:t>
                      </a:r>
                      <a:endParaRPr lang="fr-FR" sz="1200" i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08" marR="25822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84593"/>
                  </a:ext>
                </a:extLst>
              </a:tr>
              <a:tr h="380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i="1">
                          <a:effectLst/>
                        </a:rPr>
                        <a:t>Repères annuels de programmation</a:t>
                      </a:r>
                      <a:endParaRPr lang="fr-FR" sz="12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8" marR="258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i="1" dirty="0">
                          <a:effectLst/>
                        </a:rPr>
                        <a:t>Démarches et contenus d’enseignement</a:t>
                      </a:r>
                      <a:endParaRPr lang="fr-FR" sz="1200" i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08" marR="25822" marT="0" marB="0"/>
                </a:tc>
                <a:extLst>
                  <a:ext uri="{0D108BD9-81ED-4DB2-BD59-A6C34878D82A}">
                    <a16:rowId xmlns:a16="http://schemas.microsoft.com/office/drawing/2014/main" val="217027706"/>
                  </a:ext>
                </a:extLst>
              </a:tr>
              <a:tr h="4751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Thème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>
                          <a:effectLst/>
                        </a:rPr>
                        <a:t>Et avant la France 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Quelles </a:t>
                      </a:r>
                      <a:r>
                        <a:rPr lang="fr-FR" sz="1200" dirty="0">
                          <a:solidFill>
                            <a:srgbClr val="0432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traces</a:t>
                      </a:r>
                      <a:r>
                        <a:rPr lang="fr-FR" sz="1200" dirty="0">
                          <a:effectLst/>
                        </a:rPr>
                        <a:t> d’une occupation ancienne du territoire français 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Celtes, Gaulois, Grecs et Romains : quels </a:t>
                      </a:r>
                      <a:r>
                        <a:rPr lang="fr-FR" sz="1200" dirty="0">
                          <a:solidFill>
                            <a:srgbClr val="0432FF"/>
                          </a:solidFill>
                          <a:effectLst/>
                        </a:rPr>
                        <a:t>héritages</a:t>
                      </a:r>
                      <a:r>
                        <a:rPr lang="fr-FR" sz="1200" dirty="0">
                          <a:effectLst/>
                        </a:rPr>
                        <a:t> des mondes anciens 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36560" algn="l"/>
                        </a:tabLst>
                      </a:pPr>
                      <a:r>
                        <a:rPr lang="fr-FR" sz="1200" dirty="0">
                          <a:effectLst/>
                        </a:rPr>
                        <a:t> Les grands </a:t>
                      </a:r>
                      <a:r>
                        <a:rPr lang="fr-FR" sz="1200" b="1" dirty="0">
                          <a:effectLst/>
                        </a:rPr>
                        <a:t>mouvements</a:t>
                      </a:r>
                      <a:r>
                        <a:rPr lang="fr-FR" sz="1200" dirty="0">
                          <a:effectLst/>
                        </a:rPr>
                        <a:t> et déplacements de populations (IV-X</a:t>
                      </a:r>
                      <a:r>
                        <a:rPr lang="fr-FR" sz="1200" baseline="30000" dirty="0">
                          <a:effectLst/>
                        </a:rPr>
                        <a:t>e</a:t>
                      </a:r>
                      <a:r>
                        <a:rPr lang="fr-FR" sz="1200" dirty="0">
                          <a:effectLst/>
                        </a:rPr>
                        <a:t> siècles).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8036560" algn="l"/>
                        </a:tabLst>
                      </a:pPr>
                      <a:r>
                        <a:rPr lang="fr-FR" sz="1200" dirty="0">
                          <a:effectLst/>
                        </a:rPr>
                        <a:t> Clovis et Charlemagne, </a:t>
                      </a:r>
                      <a:r>
                        <a:rPr lang="fr-FR" sz="1200" b="1" dirty="0">
                          <a:effectLst/>
                        </a:rPr>
                        <a:t>Mérovingiens</a:t>
                      </a:r>
                      <a:r>
                        <a:rPr lang="fr-FR" sz="1200" dirty="0">
                          <a:effectLst/>
                        </a:rPr>
                        <a:t> et </a:t>
                      </a:r>
                      <a:r>
                        <a:rPr lang="fr-FR" sz="1200" b="1" dirty="0">
                          <a:effectLst/>
                        </a:rPr>
                        <a:t>Carolingiens</a:t>
                      </a:r>
                      <a:r>
                        <a:rPr lang="fr-FR" sz="1200" dirty="0">
                          <a:effectLst/>
                        </a:rPr>
                        <a:t> dans la continuité de l’empire romain.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08" marR="258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</a:rPr>
                        <a:t>À partir de l’exploration des espaces familiers des élèves déjà réalisée au cycle 2, on identifie des </a:t>
                      </a: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traces</a:t>
                      </a:r>
                      <a:r>
                        <a:rPr lang="fr-FR" sz="1200" b="1" dirty="0">
                          <a:effectLst/>
                        </a:rPr>
                        <a:t> spécifiques de la préhistoire et de l’histoire dans leur environnement proche</a:t>
                      </a:r>
                      <a:r>
                        <a:rPr lang="fr-FR" sz="1200" dirty="0">
                          <a:effectLst/>
                        </a:rPr>
                        <a:t>, pour situer ces traces dans le temps et construire des repères historiques qui leur sont liés. On confronte rapidement ces traces proches à des </a:t>
                      </a:r>
                      <a:r>
                        <a:rPr lang="fr-FR" sz="1200" b="1" dirty="0">
                          <a:effectLst/>
                        </a:rPr>
                        <a:t>traces</a:t>
                      </a:r>
                      <a:r>
                        <a:rPr lang="fr-FR" sz="1200" dirty="0">
                          <a:effectLst/>
                        </a:rPr>
                        <a:t> préhistoriques et historiques différentes relevées dans un autre lieu en France, pour </a:t>
                      </a:r>
                      <a:r>
                        <a:rPr lang="fr-FR" sz="1200" b="1" dirty="0">
                          <a:effectLst/>
                        </a:rPr>
                        <a:t>montrer l’ancienneté du peuplement et la pluralité des </a:t>
                      </a: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héritages</a:t>
                      </a:r>
                      <a:r>
                        <a:rPr lang="fr-FR" sz="1200" dirty="0"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</a:rPr>
                        <a:t>On se centrera ensuite sur </a:t>
                      </a:r>
                      <a:r>
                        <a:rPr lang="fr-FR" sz="1200" b="1" dirty="0">
                          <a:effectLst/>
                        </a:rPr>
                        <a:t>les </a:t>
                      </a: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Gaules</a:t>
                      </a:r>
                      <a:r>
                        <a:rPr lang="fr-FR" sz="1200" dirty="0">
                          <a:effectLst/>
                        </a:rPr>
                        <a:t>, caractérisées par le brassage de leurs populations et les </a:t>
                      </a: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contacts</a:t>
                      </a:r>
                      <a:r>
                        <a:rPr lang="fr-FR" sz="1200" b="1" dirty="0">
                          <a:effectLst/>
                        </a:rPr>
                        <a:t> entre Celtes, Gaulois et civilisations méditerranéennes</a:t>
                      </a:r>
                      <a:r>
                        <a:rPr lang="fr-FR" sz="1200" dirty="0">
                          <a:effectLst/>
                        </a:rPr>
                        <a:t>. L’histoire de la </a:t>
                      </a: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colonisation</a:t>
                      </a:r>
                      <a:r>
                        <a:rPr lang="fr-FR" sz="1200" dirty="0">
                          <a:effectLst/>
                        </a:rPr>
                        <a:t> romaine des Gaules ne doit pas faire oublier que la </a:t>
                      </a: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civilisation</a:t>
                      </a:r>
                      <a:r>
                        <a:rPr lang="fr-FR" sz="1200" dirty="0">
                          <a:effectLst/>
                        </a:rPr>
                        <a:t> gauloise, dont on garde des traces matérielles, ne connait pas de rupture brusque.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effectLst/>
                        </a:rPr>
                        <a:t>Les apports de la </a:t>
                      </a: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romanité</a:t>
                      </a:r>
                      <a:r>
                        <a:rPr lang="fr-FR" sz="1200" b="1" dirty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sont néanmoins nombreux : villes, routes, </a:t>
                      </a: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religion chrétienne </a:t>
                      </a:r>
                      <a:r>
                        <a:rPr lang="fr-FR" sz="1200" dirty="0">
                          <a:effectLst/>
                        </a:rPr>
                        <a:t>(mais aussi judaïsme) en sont des exemples.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</a:rPr>
                        <a:t>On n’oublie pas d’expliquer aux élèves qu’à partir du IV</a:t>
                      </a:r>
                      <a:r>
                        <a:rPr lang="fr-FR" sz="1200" baseline="30000" dirty="0">
                          <a:effectLst/>
                        </a:rPr>
                        <a:t>e</a:t>
                      </a:r>
                      <a:r>
                        <a:rPr lang="fr-FR" sz="1200" dirty="0">
                          <a:effectLst/>
                        </a:rPr>
                        <a:t> siècle, des peuples venus de l'est, notamment </a:t>
                      </a:r>
                      <a:r>
                        <a:rPr lang="fr-FR" sz="1200" b="1" dirty="0">
                          <a:effectLst/>
                        </a:rPr>
                        <a:t>les </a:t>
                      </a: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Francs</a:t>
                      </a:r>
                      <a:r>
                        <a:rPr lang="fr-FR" sz="1200" b="1" dirty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et les Wisigoths, </a:t>
                      </a:r>
                      <a:r>
                        <a:rPr lang="fr-FR" sz="1200" b="1" dirty="0">
                          <a:effectLst/>
                        </a:rPr>
                        <a:t>s'installent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b="1" dirty="0">
                          <a:effectLst/>
                        </a:rPr>
                        <a:t>sur plusieurs siècles dans l'empire romain d'Occident, qui s'effondre définitivement vers la fin du V</a:t>
                      </a:r>
                      <a:r>
                        <a:rPr lang="fr-FR" sz="1200" b="1" baseline="30000" dirty="0">
                          <a:effectLst/>
                        </a:rPr>
                        <a:t>e</a:t>
                      </a:r>
                      <a:r>
                        <a:rPr lang="fr-FR" sz="1200" b="1" dirty="0">
                          <a:effectLst/>
                        </a:rPr>
                        <a:t> siècle</a:t>
                      </a:r>
                      <a:r>
                        <a:rPr lang="fr-FR" sz="12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Clovis</a:t>
                      </a:r>
                      <a:r>
                        <a:rPr lang="fr-FR" sz="1200" b="1" dirty="0">
                          <a:effectLst/>
                        </a:rPr>
                        <a:t>, roi des Francs</a:t>
                      </a:r>
                      <a:r>
                        <a:rPr lang="fr-FR" sz="1200" dirty="0">
                          <a:effectLst/>
                        </a:rPr>
                        <a:t>, est l’occasion de revisiter les relations entre les peuples dits barbares et l’empire romain, de montrer la continuité entre mondes romain et mérovingien, dont atteste le geste politique de son </a:t>
                      </a:r>
                      <a:r>
                        <a:rPr lang="fr-FR" sz="1200" b="1" dirty="0">
                          <a:effectLst/>
                        </a:rPr>
                        <a:t>baptême</a:t>
                      </a:r>
                      <a:r>
                        <a:rPr lang="fr-FR" sz="1200" dirty="0">
                          <a:effectLst/>
                        </a:rPr>
                        <a:t>. </a:t>
                      </a:r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Charlemagne</a:t>
                      </a:r>
                      <a:r>
                        <a:rPr lang="fr-FR" sz="1200" b="1" dirty="0">
                          <a:effectLst/>
                        </a:rPr>
                        <a:t>, couronné empereur en 800</a:t>
                      </a:r>
                      <a:r>
                        <a:rPr lang="fr-FR" sz="1200" dirty="0">
                          <a:effectLst/>
                        </a:rPr>
                        <a:t>, roi des Francs et des Lombards, reconstitue un empire romain et chrétien.</a:t>
                      </a:r>
                      <a:endParaRPr lang="fr-FR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08" marR="25822" marT="0" marB="0"/>
                </a:tc>
                <a:extLst>
                  <a:ext uri="{0D108BD9-81ED-4DB2-BD59-A6C34878D82A}">
                    <a16:rowId xmlns:a16="http://schemas.microsoft.com/office/drawing/2014/main" val="1857839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8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389359-048E-CD8B-1456-F65211DE8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48" y="1168882"/>
            <a:ext cx="4245019" cy="554037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339FA7-A392-C22F-EDD9-49BCDFEE8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82" y="1168882"/>
            <a:ext cx="3819433" cy="56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8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8882"/>
            <a:ext cx="8229600" cy="55401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1) Quelle est la première trace humaine connue sur le territoire français ?</a:t>
            </a:r>
          </a:p>
          <a:p>
            <a:pPr marL="0" indent="0" algn="just">
              <a:buNone/>
            </a:pPr>
            <a:r>
              <a:rPr lang="fr-FR" dirty="0"/>
              <a:t>2) 52 avant J.-C. est-elle une année de rupture ?</a:t>
            </a:r>
          </a:p>
          <a:p>
            <a:pPr marL="0" indent="0" algn="just">
              <a:buNone/>
            </a:pPr>
            <a:r>
              <a:rPr lang="fr-FR" dirty="0"/>
              <a:t>3) Les Gaulois sont-ils devenus des Romains ?</a:t>
            </a:r>
          </a:p>
          <a:p>
            <a:pPr marL="0" indent="0" algn="just">
              <a:buNone/>
            </a:pPr>
            <a:r>
              <a:rPr lang="fr-FR" dirty="0"/>
              <a:t>4) Qu’appelle-t-on la « christianisation » ? Quand est-elle intervenue en Gaule romaine ?</a:t>
            </a:r>
          </a:p>
          <a:p>
            <a:pPr marL="0" indent="0" algn="just">
              <a:buNone/>
            </a:pPr>
            <a:r>
              <a:rPr lang="fr-FR" dirty="0"/>
              <a:t>5) Pourquoi l'expression (longtemps employée) "les invasions barbares" est-elle à éviter ?</a:t>
            </a:r>
          </a:p>
          <a:p>
            <a:pPr marL="0" indent="0" algn="just">
              <a:buNone/>
            </a:pPr>
            <a:r>
              <a:rPr lang="fr-FR" dirty="0"/>
              <a:t>6) Trois siècles après la disparition de l'Empire romain, Charlemagne a-t-il voulu recréer l'empire romain ?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0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101990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1168882"/>
            <a:ext cx="8784772" cy="5540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/>
              <a:t>Thème 1 : Et avant la France ? (10 à 12 séances) : 4 sous-thèmes (rouges) déclinés en 3 séquences (ci-dessous)</a:t>
            </a:r>
            <a:endParaRPr lang="fr-FR" sz="1400" dirty="0"/>
          </a:p>
          <a:p>
            <a:pPr marL="0" lv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Quelles traces d’une occupation ancienne du territoire français ?</a:t>
            </a:r>
          </a:p>
          <a:p>
            <a:pPr marL="0" lv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Celtes, Gaulois, Grecs et Romains : quels héritages des mondes anciens ?</a:t>
            </a:r>
          </a:p>
          <a:p>
            <a:pPr marL="0" lv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Les grands mouvements et déplacements de populations (IV-X</a:t>
            </a:r>
            <a:r>
              <a:rPr lang="fr-FR" sz="1400" baseline="30000" dirty="0">
                <a:solidFill>
                  <a:srgbClr val="FF0000"/>
                </a:solidFill>
              </a:rPr>
              <a:t>e</a:t>
            </a:r>
            <a:r>
              <a:rPr lang="fr-FR" sz="1400" dirty="0">
                <a:solidFill>
                  <a:srgbClr val="FF0000"/>
                </a:solidFill>
              </a:rPr>
              <a:t> siècles).</a:t>
            </a:r>
          </a:p>
          <a:p>
            <a:pPr marL="0" lv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Clovis et Charlemagne, Mérovingiens et Carolingiens dans la continuité de l’empire romain.</a:t>
            </a:r>
          </a:p>
          <a:p>
            <a:pPr marL="0" indent="0" algn="ctr">
              <a:buNone/>
            </a:pPr>
            <a:r>
              <a:rPr lang="fr-FR" sz="1400" u="sng" dirty="0">
                <a:solidFill>
                  <a:srgbClr val="0432FF"/>
                </a:solidFill>
              </a:rPr>
              <a:t>Séquence 1 : les premières traces humaines en France</a:t>
            </a:r>
            <a:endParaRPr lang="fr-FR" sz="14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432FF"/>
                </a:solidFill>
              </a:rPr>
              <a:t>Séance 1 : Se repérer dans l’histoire de France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432FF"/>
                </a:solidFill>
              </a:rPr>
              <a:t>Travail sur 5 traces du passé à replacer dans les 5 grandes périodes « froides » de l’Histoire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432FF"/>
                </a:solidFill>
              </a:rPr>
              <a:t>Séance 2 : La grotte de Lascaux (en relation avec l’histoire des arts)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432FF"/>
                </a:solidFill>
              </a:rPr>
              <a:t>Séance 3 : Les traces anciennes de l’occupation du territoire français</a:t>
            </a:r>
          </a:p>
          <a:p>
            <a:pPr marL="0" indent="0">
              <a:buNone/>
            </a:pPr>
            <a:r>
              <a:rPr lang="fr-FR" sz="1400" i="1" dirty="0">
                <a:sym typeface="Wingdings" pitchFamily="2" charset="2"/>
              </a:rPr>
              <a:t> </a:t>
            </a:r>
            <a:r>
              <a:rPr lang="fr-FR" sz="1400" i="1" dirty="0"/>
              <a:t>évaluation</a:t>
            </a:r>
            <a:endParaRPr lang="fr-FR" sz="1400" dirty="0"/>
          </a:p>
          <a:p>
            <a:pPr marL="0" indent="0" algn="ctr">
              <a:buNone/>
            </a:pPr>
            <a:r>
              <a:rPr lang="fr-FR" sz="1400" u="sng" dirty="0">
                <a:solidFill>
                  <a:srgbClr val="7030A0"/>
                </a:solidFill>
              </a:rPr>
              <a:t>Séquence 2 : les héritages gaulois et romains</a:t>
            </a:r>
            <a:endParaRPr lang="fr-FR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7030A0"/>
                </a:solidFill>
              </a:rPr>
              <a:t>Séance 1 : Qui étaient les Gaulois ?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7030A0"/>
                </a:solidFill>
              </a:rPr>
              <a:t>Séance 2 : Les Gallo-romains (romanisation)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7030A0"/>
                </a:solidFill>
              </a:rPr>
              <a:t>Séance 3 : La christianisation de la Gaule romaine (du polythéisme au monothéisme)</a:t>
            </a:r>
          </a:p>
          <a:p>
            <a:pPr marL="0" indent="0">
              <a:buNone/>
            </a:pPr>
            <a:r>
              <a:rPr lang="fr-FR" sz="1400" i="1" dirty="0">
                <a:sym typeface="Wingdings" pitchFamily="2" charset="2"/>
              </a:rPr>
              <a:t> </a:t>
            </a:r>
            <a:r>
              <a:rPr lang="fr-FR" sz="1400" i="1" dirty="0"/>
              <a:t>évaluation</a:t>
            </a:r>
            <a:endParaRPr lang="fr-FR" sz="1400" dirty="0"/>
          </a:p>
          <a:p>
            <a:pPr marL="0" indent="0" algn="ctr">
              <a:buNone/>
            </a:pPr>
            <a:r>
              <a:rPr lang="fr-FR" sz="1400" u="sng" dirty="0">
                <a:solidFill>
                  <a:srgbClr val="009051"/>
                </a:solidFill>
              </a:rPr>
              <a:t>Séquence 3 : les premiers rois en France</a:t>
            </a:r>
            <a:endParaRPr lang="fr-FR" sz="1400" dirty="0">
              <a:solidFill>
                <a:srgbClr val="009051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9051"/>
                </a:solidFill>
              </a:rPr>
              <a:t>Séance 1 : Clovis et le royaume des Francs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9051"/>
                </a:solidFill>
              </a:rPr>
              <a:t>Séance 2 : Charlemagne : ses conquêtes et son gouvernement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9051"/>
                </a:solidFill>
              </a:rPr>
              <a:t>Séance 3 : Les migrations de la fin de l’Antiquité à l’an Mil (peuples germains et huns, musulmans « sarrasins », Vikings)</a:t>
            </a:r>
          </a:p>
          <a:p>
            <a:pPr marL="0" indent="0">
              <a:buNone/>
            </a:pPr>
            <a:r>
              <a:rPr lang="fr-FR" sz="1400" i="1" dirty="0">
                <a:sym typeface="Wingdings" pitchFamily="2" charset="2"/>
              </a:rPr>
              <a:t> </a:t>
            </a:r>
            <a:r>
              <a:rPr lang="fr-FR" sz="1400" i="1" dirty="0"/>
              <a:t>évaluation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3338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681341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A) Le thème : « Et avant la France 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F27858-154A-9349-B5C6-6CCCE615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830317"/>
            <a:ext cx="8784772" cy="5878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/>
              <a:t>Thème 1 : Et avant la France ? (10 à 12 séances) : 4 sous-thèmes (rouges) déclinés en 3 séquences (ci-dessous)</a:t>
            </a:r>
            <a:endParaRPr lang="fr-FR" sz="1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fr-FR" sz="1400" dirty="0">
                <a:solidFill>
                  <a:srgbClr val="FF0000"/>
                </a:solidFill>
              </a:rPr>
              <a:t>Variante pour les séquences 2 et 3</a:t>
            </a:r>
          </a:p>
          <a:p>
            <a:pPr marL="0" lvl="0" indent="0">
              <a:buNone/>
            </a:pPr>
            <a:endParaRPr lang="fr-FR" sz="1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1400" u="sng" dirty="0">
                <a:solidFill>
                  <a:srgbClr val="0432FF"/>
                </a:solidFill>
              </a:rPr>
              <a:t>Séquence 1 : les premières traces humaines en France</a:t>
            </a:r>
            <a:endParaRPr lang="fr-FR" sz="14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432FF"/>
                </a:solidFill>
              </a:rPr>
              <a:t>Séance 1 : Se repérer dans l’histoire de France (rappel de début d’année)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432FF"/>
                </a:solidFill>
              </a:rPr>
              <a:t>Travail sur 5 traces du passé à replacer dans les 5 grandes périodes « froides » de l’Histoire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432FF"/>
                </a:solidFill>
              </a:rPr>
              <a:t>Séance 2 : Les traces anciennes de l’occupation du territoire français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432FF"/>
                </a:solidFill>
              </a:rPr>
              <a:t>Séance 3 : La grotte de Lascaux (en relation avec l’histoire des arts)</a:t>
            </a:r>
          </a:p>
          <a:p>
            <a:pPr marL="0" indent="0">
              <a:buNone/>
            </a:pPr>
            <a:r>
              <a:rPr lang="fr-FR" sz="1400" i="1" dirty="0">
                <a:sym typeface="Wingdings" pitchFamily="2" charset="2"/>
              </a:rPr>
              <a:t> </a:t>
            </a:r>
            <a:r>
              <a:rPr lang="fr-FR" sz="1400" i="1" dirty="0"/>
              <a:t>évaluation</a:t>
            </a:r>
            <a:endParaRPr lang="fr-FR" sz="1400" dirty="0"/>
          </a:p>
          <a:p>
            <a:pPr marL="0" indent="0" algn="ctr">
              <a:buNone/>
            </a:pPr>
            <a:r>
              <a:rPr lang="fr-FR" sz="1400" u="sng" dirty="0">
                <a:solidFill>
                  <a:srgbClr val="7030A0"/>
                </a:solidFill>
              </a:rPr>
              <a:t>Séquence 2 : les héritages gaulois et romains</a:t>
            </a:r>
            <a:endParaRPr lang="fr-FR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7030A0"/>
                </a:solidFill>
              </a:rPr>
              <a:t>Séance 1 : Qui étaient les Gaulois ?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7030A0"/>
                </a:solidFill>
              </a:rPr>
              <a:t>Séance 2 : La </a:t>
            </a:r>
            <a:r>
              <a:rPr lang="fr-FR" sz="1400" dirty="0" err="1">
                <a:solidFill>
                  <a:srgbClr val="7030A0"/>
                </a:solidFill>
              </a:rPr>
              <a:t>conquète</a:t>
            </a:r>
            <a:r>
              <a:rPr lang="fr-FR" sz="1400" dirty="0">
                <a:solidFill>
                  <a:srgbClr val="7030A0"/>
                </a:solidFill>
              </a:rPr>
              <a:t> romaine de la Gaule 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7030A0"/>
                </a:solidFill>
              </a:rPr>
              <a:t>Séance 3 : Les Gaulois sont-ils devenus des Romains ?  (romanisation) La christianisation de la Gaule romaine (du polythéisme au monothéisme)</a:t>
            </a:r>
          </a:p>
          <a:p>
            <a:pPr marL="0" indent="0">
              <a:buNone/>
            </a:pPr>
            <a:r>
              <a:rPr lang="fr-FR" sz="1400" i="1" dirty="0">
                <a:sym typeface="Wingdings" pitchFamily="2" charset="2"/>
              </a:rPr>
              <a:t> </a:t>
            </a:r>
            <a:r>
              <a:rPr lang="fr-FR" sz="1400" i="1" dirty="0"/>
              <a:t>évaluation</a:t>
            </a:r>
            <a:endParaRPr lang="fr-FR" sz="1400" dirty="0"/>
          </a:p>
          <a:p>
            <a:pPr marL="0" indent="0" algn="ctr">
              <a:buNone/>
            </a:pPr>
            <a:r>
              <a:rPr lang="fr-FR" sz="1400" u="sng" dirty="0">
                <a:solidFill>
                  <a:srgbClr val="009051"/>
                </a:solidFill>
              </a:rPr>
              <a:t>Séquence 3 : Et la Gaule romaine devient le Royaume des Francs</a:t>
            </a:r>
            <a:endParaRPr lang="fr-FR" sz="1400" dirty="0">
              <a:solidFill>
                <a:srgbClr val="009051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9051"/>
                </a:solidFill>
              </a:rPr>
              <a:t>Séance 1 : La Gaule romaine dans l’Empire romain au </a:t>
            </a:r>
            <a:r>
              <a:rPr lang="fr-FR" sz="1400" dirty="0" err="1">
                <a:solidFill>
                  <a:srgbClr val="009051"/>
                </a:solidFill>
              </a:rPr>
              <a:t>Ivème</a:t>
            </a:r>
            <a:r>
              <a:rPr lang="fr-FR" sz="1400" dirty="0">
                <a:solidFill>
                  <a:srgbClr val="009051"/>
                </a:solidFill>
              </a:rPr>
              <a:t> siècle après J-C </a:t>
            </a:r>
            <a:r>
              <a:rPr lang="fr-FR" sz="1400" dirty="0"/>
              <a:t>(christianisation, assise géographique)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9051"/>
                </a:solidFill>
              </a:rPr>
              <a:t>Séance 2 : Clovis et le royaume des Francs </a:t>
            </a:r>
            <a:r>
              <a:rPr lang="fr-FR" sz="1400" dirty="0"/>
              <a:t>(intro carte Europe migrations, conquêtes franques, baptême de Clovis)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9051"/>
                </a:solidFill>
              </a:rPr>
              <a:t>Séance 3 : Charlemagne : ses conquêtes et son gouvernement </a:t>
            </a:r>
            <a:r>
              <a:rPr lang="fr-FR" sz="1400" dirty="0"/>
              <a:t>(intro sur le changement dynastique, conquêtes, organisation du gouvernement avec missi dominici + écriture et école)</a:t>
            </a:r>
            <a:endParaRPr lang="fr-FR" sz="1400" dirty="0">
              <a:solidFill>
                <a:srgbClr val="009051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9051"/>
                </a:solidFill>
              </a:rPr>
              <a:t>Séance 4 : L’empire de Charlemagne et sa disparition </a:t>
            </a:r>
            <a:r>
              <a:rPr lang="fr-FR" sz="1400" dirty="0"/>
              <a:t>(couronnement empereur, partage de Verdun, nouvelles migrations)</a:t>
            </a:r>
          </a:p>
          <a:p>
            <a:pPr marL="0" indent="0">
              <a:buNone/>
            </a:pPr>
            <a:r>
              <a:rPr lang="fr-FR" sz="1400" i="1" dirty="0">
                <a:sym typeface="Wingdings" pitchFamily="2" charset="2"/>
              </a:rPr>
              <a:t> </a:t>
            </a:r>
            <a:r>
              <a:rPr lang="fr-FR" sz="1400" i="1" dirty="0"/>
              <a:t>évaluation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5944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D3F8F-19CA-EB47-9DE6-4DAD963F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4" y="0"/>
            <a:ext cx="8804953" cy="1143000"/>
          </a:xfrm>
        </p:spPr>
        <p:txBody>
          <a:bodyPr>
            <a:normAutofit/>
          </a:bodyPr>
          <a:lstStyle/>
          <a:p>
            <a:r>
              <a:rPr lang="fr-FR" b="1" dirty="0"/>
              <a:t>B) Les traces en histoire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8B1959-3FD7-1B43-8D68-2964EFA9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416" y="1153537"/>
            <a:ext cx="4152190" cy="2542317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Trace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« Document »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Archive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0432FF"/>
                </a:solidFill>
              </a:rPr>
              <a:t>Source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5A45EE-D9FE-1D4E-A1F8-C27CAC39A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14" y="1004466"/>
            <a:ext cx="3960346" cy="25881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93A2A66-ED42-EE19-AEEB-4CF3ADF3796F}"/>
              </a:ext>
            </a:extLst>
          </p:cNvPr>
          <p:cNvSpPr txBox="1"/>
          <p:nvPr/>
        </p:nvSpPr>
        <p:spPr>
          <a:xfrm>
            <a:off x="94760" y="4019860"/>
            <a:ext cx="1889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Traces</a:t>
            </a:r>
            <a:r>
              <a:rPr lang="fr-FR" dirty="0"/>
              <a:t> (humaines du passé)</a:t>
            </a:r>
          </a:p>
          <a:p>
            <a:r>
              <a:rPr lang="fr-FR" sz="1400" dirty="0"/>
              <a:t>(existence objective pas forcément identifiée)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CF5A14-4173-2F79-2A60-ED49653A07D6}"/>
              </a:ext>
            </a:extLst>
          </p:cNvPr>
          <p:cNvSpPr txBox="1"/>
          <p:nvPr/>
        </p:nvSpPr>
        <p:spPr>
          <a:xfrm>
            <a:off x="2293737" y="3982735"/>
            <a:ext cx="17527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</a:t>
            </a:r>
            <a:r>
              <a:rPr lang="fr-FR" b="1" dirty="0"/>
              <a:t> </a:t>
            </a:r>
            <a:r>
              <a:rPr lang="fr-FR" b="1" dirty="0">
                <a:solidFill>
                  <a:srgbClr val="7030A0"/>
                </a:solidFill>
              </a:rPr>
              <a:t>Archives</a:t>
            </a:r>
            <a:r>
              <a:rPr lang="fr-FR" dirty="0"/>
              <a:t> »</a:t>
            </a:r>
          </a:p>
          <a:p>
            <a:r>
              <a:rPr lang="fr-FR" sz="1400" dirty="0">
                <a:sym typeface="Wingdings" pitchFamily="2" charset="2"/>
              </a:rPr>
              <a:t> « </a:t>
            </a:r>
            <a:r>
              <a:rPr lang="fr-FR" sz="1400" i="1" dirty="0">
                <a:sym typeface="Wingdings" pitchFamily="2" charset="2"/>
              </a:rPr>
              <a:t>ensemble des documents qui résultent de l’activité d’une institution ou d’une personne physique et morale </a:t>
            </a:r>
            <a:r>
              <a:rPr lang="fr-FR" sz="1400" dirty="0">
                <a:sym typeface="Wingdings" pitchFamily="2" charset="2"/>
              </a:rPr>
              <a:t>» (Favier)</a:t>
            </a:r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30FF1E-111E-A0BA-7789-51CA81CE93FC}"/>
              </a:ext>
            </a:extLst>
          </p:cNvPr>
          <p:cNvSpPr txBox="1"/>
          <p:nvPr/>
        </p:nvSpPr>
        <p:spPr>
          <a:xfrm>
            <a:off x="4877677" y="4234169"/>
            <a:ext cx="1752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Sources</a:t>
            </a:r>
          </a:p>
          <a:p>
            <a:r>
              <a:rPr lang="fr-FR" sz="1400" dirty="0"/>
              <a:t>(archives identifiées par l’historien comme pouvant être exploitées pour traiter un sujet)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40874C-182F-0BD2-05B1-5E836DE5AD22}"/>
              </a:ext>
            </a:extLst>
          </p:cNvPr>
          <p:cNvSpPr txBox="1"/>
          <p:nvPr/>
        </p:nvSpPr>
        <p:spPr>
          <a:xfrm>
            <a:off x="6944367" y="4266528"/>
            <a:ext cx="2199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Production</a:t>
            </a:r>
            <a:r>
              <a:rPr lang="fr-FR" dirty="0"/>
              <a:t>, discours (récit) </a:t>
            </a:r>
            <a:r>
              <a:rPr lang="fr-FR" b="1" dirty="0">
                <a:solidFill>
                  <a:srgbClr val="7030A0"/>
                </a:solidFill>
              </a:rPr>
              <a:t>historique</a:t>
            </a:r>
          </a:p>
        </p:txBody>
      </p:sp>
      <p:sp>
        <p:nvSpPr>
          <p:cNvPr id="11" name="Demi-tour 10">
            <a:extLst>
              <a:ext uri="{FF2B5EF4-FFF2-40B4-BE49-F238E27FC236}">
                <a16:creationId xmlns:a16="http://schemas.microsoft.com/office/drawing/2014/main" id="{6EA366F0-0196-D443-F1BD-C853140C58B5}"/>
              </a:ext>
            </a:extLst>
          </p:cNvPr>
          <p:cNvSpPr/>
          <p:nvPr/>
        </p:nvSpPr>
        <p:spPr>
          <a:xfrm>
            <a:off x="3767800" y="4019860"/>
            <a:ext cx="1458842" cy="246668"/>
          </a:xfrm>
          <a:prstGeom prst="utur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Demi-tour 11">
            <a:extLst>
              <a:ext uri="{FF2B5EF4-FFF2-40B4-BE49-F238E27FC236}">
                <a16:creationId xmlns:a16="http://schemas.microsoft.com/office/drawing/2014/main" id="{7669AF92-DDF5-C044-65FC-F1CCF39527C8}"/>
              </a:ext>
            </a:extLst>
          </p:cNvPr>
          <p:cNvSpPr/>
          <p:nvPr/>
        </p:nvSpPr>
        <p:spPr>
          <a:xfrm>
            <a:off x="5651919" y="4019860"/>
            <a:ext cx="1458842" cy="246668"/>
          </a:xfrm>
          <a:prstGeom prst="uturn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F50B7C-0B04-EEE6-E7E4-A2312E84A01D}"/>
              </a:ext>
            </a:extLst>
          </p:cNvPr>
          <p:cNvCxnSpPr>
            <a:cxnSpLocks/>
          </p:cNvCxnSpPr>
          <p:nvPr/>
        </p:nvCxnSpPr>
        <p:spPr>
          <a:xfrm>
            <a:off x="231198" y="3264129"/>
            <a:ext cx="2109548" cy="1002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0F00F28-0D05-3057-A4A8-3D7E724F4187}"/>
              </a:ext>
            </a:extLst>
          </p:cNvPr>
          <p:cNvCxnSpPr>
            <a:cxnSpLocks/>
          </p:cNvCxnSpPr>
          <p:nvPr/>
        </p:nvCxnSpPr>
        <p:spPr>
          <a:xfrm flipV="1">
            <a:off x="231198" y="4635860"/>
            <a:ext cx="2109548" cy="11578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4D98414-9A84-4860-7133-5824C763B9AB}"/>
              </a:ext>
            </a:extLst>
          </p:cNvPr>
          <p:cNvCxnSpPr>
            <a:cxnSpLocks/>
          </p:cNvCxnSpPr>
          <p:nvPr/>
        </p:nvCxnSpPr>
        <p:spPr>
          <a:xfrm flipH="1" flipV="1">
            <a:off x="6538375" y="4094127"/>
            <a:ext cx="175" cy="17266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1779858-27F2-6657-46A6-8FCEBC620DB0}"/>
              </a:ext>
            </a:extLst>
          </p:cNvPr>
          <p:cNvSpPr txBox="1"/>
          <p:nvPr/>
        </p:nvSpPr>
        <p:spPr>
          <a:xfrm>
            <a:off x="5226642" y="5740481"/>
            <a:ext cx="3862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0000FF"/>
                </a:solidFill>
              </a:rPr>
              <a:t>Sélection des traces par l’historien qui deviennent des sources pour écrire l’histoire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9C0BCA-15D0-6C9E-8EA1-39BC14B1598E}"/>
              </a:ext>
            </a:extLst>
          </p:cNvPr>
          <p:cNvSpPr/>
          <p:nvPr/>
        </p:nvSpPr>
        <p:spPr>
          <a:xfrm>
            <a:off x="209907" y="6407573"/>
            <a:ext cx="5310360" cy="3595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MATIERE(S) PREMIERE(S)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6331E6-3AFE-3BEA-C5D1-6D65E852949F}"/>
              </a:ext>
            </a:extLst>
          </p:cNvPr>
          <p:cNvSpPr/>
          <p:nvPr/>
        </p:nvSpPr>
        <p:spPr>
          <a:xfrm>
            <a:off x="6944366" y="6412634"/>
            <a:ext cx="2144459" cy="3595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PRODUIT FINI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C9BBBA-BD9D-F52D-741D-604F8365A1A9}"/>
              </a:ext>
            </a:extLst>
          </p:cNvPr>
          <p:cNvSpPr/>
          <p:nvPr/>
        </p:nvSpPr>
        <p:spPr>
          <a:xfrm>
            <a:off x="5520267" y="6410058"/>
            <a:ext cx="1424099" cy="35959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HISTORIEN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4EB23F9-1B1D-EA85-21C7-453A45CB8369}"/>
              </a:ext>
            </a:extLst>
          </p:cNvPr>
          <p:cNvSpPr txBox="1"/>
          <p:nvPr/>
        </p:nvSpPr>
        <p:spPr>
          <a:xfrm>
            <a:off x="101390" y="5978396"/>
            <a:ext cx="512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Document </a:t>
            </a:r>
            <a:r>
              <a:rPr lang="fr-FR" sz="1400" dirty="0"/>
              <a:t>: support véhiculant une information (sens général)</a:t>
            </a:r>
          </a:p>
        </p:txBody>
      </p:sp>
    </p:spTree>
    <p:extLst>
      <p:ext uri="{BB962C8B-B14F-4D97-AF65-F5344CB8AC3E}">
        <p14:creationId xmlns:p14="http://schemas.microsoft.com/office/powerpoint/2010/main" val="41698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1920</Words>
  <Application>Microsoft Macintosh PowerPoint</Application>
  <PresentationFormat>Affichage à l'écran (4:3)</PresentationFormat>
  <Paragraphs>266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Thème Office</vt:lpstr>
      <vt:lpstr>Les traces en histoire</vt:lpstr>
      <vt:lpstr>Le calendrier du S1-S7</vt:lpstr>
      <vt:lpstr>Plan du TD2</vt:lpstr>
      <vt:lpstr>A) Le thème : « Et avant la France »</vt:lpstr>
      <vt:lpstr>A) Le thème : « Et avant la France »</vt:lpstr>
      <vt:lpstr>A) Le thème : « Et avant la France »</vt:lpstr>
      <vt:lpstr>A) Le thème : « Et avant la France »</vt:lpstr>
      <vt:lpstr>A) Le thème : « Et avant la France »</vt:lpstr>
      <vt:lpstr>B) Les traces en histoire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B) Les traces en histoire</vt:lpstr>
      <vt:lpstr>C) Les RV de l’Histoire à Blois</vt:lpstr>
      <vt:lpstr>C) Les RV de l’Histoire à Blois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Laubry Jean-Louis</cp:lastModifiedBy>
  <cp:revision>124</cp:revision>
  <cp:lastPrinted>2017-09-04T10:56:21Z</cp:lastPrinted>
  <dcterms:created xsi:type="dcterms:W3CDTF">2020-09-06T15:52:41Z</dcterms:created>
  <dcterms:modified xsi:type="dcterms:W3CDTF">2023-09-18T14:59:08Z</dcterms:modified>
</cp:coreProperties>
</file>