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6" r:id="rId2"/>
    <p:sldId id="257" r:id="rId3"/>
    <p:sldId id="268" r:id="rId4"/>
    <p:sldId id="278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5CA6"/>
    <a:srgbClr val="FFFFFF"/>
    <a:srgbClr val="767375"/>
    <a:srgbClr val="F1F1F1"/>
    <a:srgbClr val="A9252B"/>
    <a:srgbClr val="B64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 userDrawn="1"/>
          </p:nvSpPr>
          <p:spPr>
            <a:xfrm>
              <a:off x="10692062" y="-8467"/>
              <a:ext cx="1496763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rgbClr val="325CA6"/>
                </a:solidFill>
              </a:defRPr>
            </a:lvl1pPr>
          </a:lstStyle>
          <a:p>
            <a:r>
              <a:rPr lang="fr-FR" dirty="0" smtClean="0"/>
              <a:t>Titre de votre présentation/cours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Sous-titre de votre cours ou votre nom, celui de vos collaborateurs, équipe pédagogique,…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8" name="Image 8" descr="Image 8"/>
          <p:cNvPicPr>
            <a:picLocks noChangeAspect="1"/>
          </p:cNvPicPr>
          <p:nvPr userDrawn="1"/>
        </p:nvPicPr>
        <p:blipFill rotWithShape="1">
          <a:blip r:embed="rId2" cstate="print">
            <a:extLst/>
          </a:blip>
          <a:srcRect b="14712"/>
          <a:stretch/>
        </p:blipFill>
        <p:spPr>
          <a:xfrm>
            <a:off x="-84970" y="116676"/>
            <a:ext cx="935659" cy="376905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Isosceles Triangle 27"/>
          <p:cNvSpPr/>
          <p:nvPr userDrawn="1"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1536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38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59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7828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145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170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9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017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9915140" cy="1320800"/>
          </a:xfrm>
        </p:spPr>
        <p:txBody>
          <a:bodyPr/>
          <a:lstStyle>
            <a:lvl1pPr>
              <a:defRPr>
                <a:solidFill>
                  <a:srgbClr val="325CA6"/>
                </a:solidFill>
              </a:defRPr>
            </a:lvl1pPr>
          </a:lstStyle>
          <a:p>
            <a:r>
              <a:rPr lang="fr-FR" dirty="0" smtClean="0"/>
              <a:t>Titre de page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3" y="2144390"/>
            <a:ext cx="9915141" cy="357462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aseline="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spcBef>
                <a:spcPts val="0"/>
              </a:spcBef>
              <a:buNone/>
            </a:pPr>
            <a:r>
              <a:rPr lang="en" dirty="0" smtClean="0"/>
              <a:t>Présentation de votre contenu sur l’ensemble de votre diapositive. 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Pensez à ne pas écrire trop petit, votre présentation peut être projetée en amphi, vos apprenants doivent pouvoir la lire de loin.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La taille minimum de votre texte doit être comprise entre 18 et 32 avec ces 2 polices (titre et texte). N’en changez pas celles-ci sont facilement lisibles pour les personnes DYS.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S’il n’y a pas de taille maximum requise, pensez a aérer vos présentations c’est plus harmonieux.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843789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urces et bib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Bibliographies /sources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7334" y="2063022"/>
            <a:ext cx="8596667" cy="3845718"/>
          </a:xfrm>
        </p:spPr>
        <p:txBody>
          <a:bodyPr anchor="t"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2000" baseline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 smtClean="0"/>
              <a:t>Remplacez ici le texte par vos ressources bibliographiques venant appuyer ou enrichir vos propos.</a:t>
            </a:r>
          </a:p>
          <a:p>
            <a:endParaRPr lang="fr-FR" dirty="0" smtClean="0"/>
          </a:p>
          <a:p>
            <a:r>
              <a:rPr lang="fr-FR" dirty="0" smtClean="0"/>
              <a:t>1ère référence</a:t>
            </a:r>
          </a:p>
          <a:p>
            <a:r>
              <a:rPr lang="fr-FR" dirty="0" smtClean="0"/>
              <a:t>2ème référence,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80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5CA6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s, remerciements,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Shape 273"/>
          <p:cNvSpPr txBox="1">
            <a:spLocks noGrp="1"/>
          </p:cNvSpPr>
          <p:nvPr>
            <p:ph type="title"/>
          </p:nvPr>
        </p:nvSpPr>
        <p:spPr>
          <a:xfrm>
            <a:off x="3826140" y="753328"/>
            <a:ext cx="2754569" cy="11604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>
            <a:lvl1pPr>
              <a:defRPr>
                <a:solidFill>
                  <a:srgbClr val="325CA6"/>
                </a:solidFill>
              </a:defRPr>
            </a:lvl1pPr>
          </a:lstStyle>
          <a:p>
            <a:pPr lvl="0" rtl="0">
              <a:spcBef>
                <a:spcPts val="0"/>
              </a:spcBef>
              <a:buNone/>
            </a:pPr>
            <a:r>
              <a:rPr lang="en" sz="6000" dirty="0" smtClean="0">
                <a:solidFill>
                  <a:srgbClr val="A9252B"/>
                </a:solidFill>
              </a:rPr>
              <a:t>Merci !</a:t>
            </a:r>
            <a:endParaRPr lang="en" sz="6000" dirty="0">
              <a:solidFill>
                <a:srgbClr val="A9252B"/>
              </a:solidFill>
            </a:endParaRPr>
          </a:p>
        </p:txBody>
      </p:sp>
      <p:grpSp>
        <p:nvGrpSpPr>
          <p:cNvPr id="7" name="Shape 275"/>
          <p:cNvGrpSpPr/>
          <p:nvPr userDrawn="1"/>
        </p:nvGrpSpPr>
        <p:grpSpPr>
          <a:xfrm>
            <a:off x="928554" y="2186458"/>
            <a:ext cx="1681779" cy="1179949"/>
            <a:chOff x="559275" y="1683950"/>
            <a:chExt cx="466500" cy="327300"/>
          </a:xfrm>
          <a:solidFill>
            <a:schemeClr val="accent1"/>
          </a:solidFill>
        </p:grpSpPr>
        <p:sp>
          <p:nvSpPr>
            <p:cNvPr id="8" name="Shape 276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0" t="0" r="0" b="0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A9252B"/>
                </a:solidFill>
              </a:endParaRPr>
            </a:p>
          </p:txBody>
        </p:sp>
        <p:sp>
          <p:nvSpPr>
            <p:cNvPr id="9" name="Shape 277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0" t="0" r="0" b="0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A9252B"/>
                </a:solidFill>
              </a:endParaRPr>
            </a:p>
          </p:txBody>
        </p:sp>
      </p:grpSp>
      <p:sp>
        <p:nvSpPr>
          <p:cNvPr id="10" name="Shape 278"/>
          <p:cNvSpPr/>
          <p:nvPr userDrawn="1"/>
        </p:nvSpPr>
        <p:spPr>
          <a:xfrm>
            <a:off x="1924635" y="3055332"/>
            <a:ext cx="1274937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7E7564">
              <a:alpha val="811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322"/>
          <p:cNvSpPr/>
          <p:nvPr userDrawn="1"/>
        </p:nvSpPr>
        <p:spPr>
          <a:xfrm>
            <a:off x="4028218" y="2037771"/>
            <a:ext cx="4748538" cy="1896500"/>
          </a:xfrm>
          <a:custGeom>
            <a:avLst/>
            <a:gdLst/>
            <a:ahLst/>
            <a:cxnLst/>
            <a:rect l="0" t="0" r="0" b="0"/>
            <a:pathLst>
              <a:path w="163180" h="66288" extrusionOk="0">
                <a:moveTo>
                  <a:pt x="90243" y="4462"/>
                </a:moveTo>
                <a:cubicBezTo>
                  <a:pt x="83153" y="411"/>
                  <a:pt x="74073" y="1064"/>
                  <a:pt x="65923" y="1544"/>
                </a:cubicBezTo>
                <a:cubicBezTo>
                  <a:pt x="51317" y="2403"/>
                  <a:pt x="36068" y="4456"/>
                  <a:pt x="23122" y="11271"/>
                </a:cubicBezTo>
                <a:cubicBezTo>
                  <a:pt x="13017" y="16589"/>
                  <a:pt x="6735" y="34519"/>
                  <a:pt x="13070" y="44021"/>
                </a:cubicBezTo>
                <a:cubicBezTo>
                  <a:pt x="21835" y="57167"/>
                  <a:pt x="41794" y="58763"/>
                  <a:pt x="57493" y="60558"/>
                </a:cubicBezTo>
                <a:cubicBezTo>
                  <a:pt x="73278" y="62362"/>
                  <a:pt x="89298" y="61843"/>
                  <a:pt x="105158" y="60882"/>
                </a:cubicBezTo>
                <a:cubicBezTo>
                  <a:pt x="125659" y="59638"/>
                  <a:pt x="157481" y="50275"/>
                  <a:pt x="158336" y="29754"/>
                </a:cubicBezTo>
                <a:cubicBezTo>
                  <a:pt x="158619" y="22933"/>
                  <a:pt x="156399" y="13869"/>
                  <a:pt x="150230" y="10947"/>
                </a:cubicBezTo>
                <a:cubicBezTo>
                  <a:pt x="140016" y="6108"/>
                  <a:pt x="128254" y="5622"/>
                  <a:pt x="117156" y="3489"/>
                </a:cubicBezTo>
                <a:cubicBezTo>
                  <a:pt x="107058" y="1547"/>
                  <a:pt x="96605" y="2637"/>
                  <a:pt x="86352" y="1868"/>
                </a:cubicBezTo>
                <a:cubicBezTo>
                  <a:pt x="69537" y="606"/>
                  <a:pt x="52188" y="-1639"/>
                  <a:pt x="35768" y="2192"/>
                </a:cubicBezTo>
                <a:cubicBezTo>
                  <a:pt x="28377" y="3916"/>
                  <a:pt x="20506" y="5025"/>
                  <a:pt x="14043" y="9002"/>
                </a:cubicBezTo>
                <a:cubicBezTo>
                  <a:pt x="5849" y="14043"/>
                  <a:pt x="-2454" y="25546"/>
                  <a:pt x="748" y="34618"/>
                </a:cubicBezTo>
                <a:cubicBezTo>
                  <a:pt x="8217" y="55774"/>
                  <a:pt x="39445" y="60369"/>
                  <a:pt x="61708" y="63152"/>
                </a:cubicBezTo>
                <a:cubicBezTo>
                  <a:pt x="92043" y="66943"/>
                  <a:pt x="130197" y="71091"/>
                  <a:pt x="152500" y="50182"/>
                </a:cubicBezTo>
                <a:cubicBezTo>
                  <a:pt x="161822" y="41441"/>
                  <a:pt x="168060" y="20138"/>
                  <a:pt x="158012" y="12244"/>
                </a:cubicBezTo>
                <a:cubicBezTo>
                  <a:pt x="155373" y="10170"/>
                  <a:pt x="151539" y="10463"/>
                  <a:pt x="148284" y="9650"/>
                </a:cubicBezTo>
                <a:cubicBezTo>
                  <a:pt x="134410" y="6181"/>
                  <a:pt x="119783" y="6732"/>
                  <a:pt x="105483" y="6732"/>
                </a:cubicBezTo>
              </a:path>
            </a:pathLst>
          </a:custGeom>
          <a:noFill/>
          <a:ln w="9525" cap="flat" cmpd="sng">
            <a:solidFill>
              <a:srgbClr val="7E7564"/>
            </a:solidFill>
            <a:prstDash val="solid"/>
            <a:round/>
            <a:headEnd type="none" w="lg" len="lg"/>
            <a:tailEnd type="none" w="lg" len="lg"/>
          </a:ln>
        </p:spPr>
      </p:sp>
      <p:cxnSp>
        <p:nvCxnSpPr>
          <p:cNvPr id="13" name="Shape 323"/>
          <p:cNvCxnSpPr/>
          <p:nvPr userDrawn="1"/>
        </p:nvCxnSpPr>
        <p:spPr>
          <a:xfrm flipH="1">
            <a:off x="7974443" y="1835121"/>
            <a:ext cx="810600" cy="705300"/>
          </a:xfrm>
          <a:prstGeom prst="straightConnector1">
            <a:avLst/>
          </a:prstGeom>
          <a:noFill/>
          <a:ln w="9525" cap="flat" cmpd="sng">
            <a:solidFill>
              <a:srgbClr val="7E7564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14" name="Shape 324"/>
          <p:cNvCxnSpPr/>
          <p:nvPr userDrawn="1"/>
        </p:nvCxnSpPr>
        <p:spPr>
          <a:xfrm>
            <a:off x="5331718" y="1883771"/>
            <a:ext cx="219000" cy="559200"/>
          </a:xfrm>
          <a:prstGeom prst="straightConnector1">
            <a:avLst/>
          </a:prstGeom>
          <a:noFill/>
          <a:ln w="9525" cap="flat" cmpd="sng">
            <a:solidFill>
              <a:srgbClr val="7E7564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15" name="Shape 325"/>
          <p:cNvCxnSpPr/>
          <p:nvPr userDrawn="1"/>
        </p:nvCxnSpPr>
        <p:spPr>
          <a:xfrm rot="10800000" flipH="1">
            <a:off x="4302218" y="3440096"/>
            <a:ext cx="826800" cy="648600"/>
          </a:xfrm>
          <a:prstGeom prst="straightConnector1">
            <a:avLst/>
          </a:prstGeom>
          <a:noFill/>
          <a:ln w="9525" cap="flat" cmpd="sng">
            <a:solidFill>
              <a:srgbClr val="7E7564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16" name="Shape 326"/>
          <p:cNvCxnSpPr/>
          <p:nvPr userDrawn="1"/>
        </p:nvCxnSpPr>
        <p:spPr>
          <a:xfrm rot="10800000">
            <a:off x="7358168" y="3432046"/>
            <a:ext cx="178500" cy="713400"/>
          </a:xfrm>
          <a:prstGeom prst="straightConnector1">
            <a:avLst/>
          </a:prstGeom>
          <a:noFill/>
          <a:ln w="9525" cap="flat" cmpd="sng">
            <a:solidFill>
              <a:srgbClr val="7E7564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17" name="Shape 327"/>
          <p:cNvCxnSpPr/>
          <p:nvPr userDrawn="1"/>
        </p:nvCxnSpPr>
        <p:spPr>
          <a:xfrm rot="10800000">
            <a:off x="7658418" y="3375171"/>
            <a:ext cx="186300" cy="170400"/>
          </a:xfrm>
          <a:prstGeom prst="straightConnector1">
            <a:avLst/>
          </a:prstGeom>
          <a:noFill/>
          <a:ln w="9525" cap="flat" cmpd="sng">
            <a:solidFill>
              <a:srgbClr val="7E7564"/>
            </a:solidFill>
            <a:prstDash val="dash"/>
            <a:round/>
            <a:headEnd type="none" w="lg" len="lg"/>
            <a:tailEnd type="triangle" w="lg" len="lg"/>
          </a:ln>
        </p:spPr>
      </p:cxnSp>
      <p:sp>
        <p:nvSpPr>
          <p:cNvPr id="18" name="Rectangle 17"/>
          <p:cNvSpPr/>
          <p:nvPr userDrawn="1"/>
        </p:nvSpPr>
        <p:spPr>
          <a:xfrm>
            <a:off x="4548520" y="2522173"/>
            <a:ext cx="3852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" sz="4000" b="1" dirty="0">
                <a:solidFill>
                  <a:srgbClr val="7E7564"/>
                </a:solidFill>
                <a:latin typeface="+mn-lt"/>
                <a:ea typeface="Karla" panose="020B0604020202020204" charset="0"/>
              </a:rPr>
              <a:t>Des questions ?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02217" y="4279576"/>
            <a:ext cx="6524926" cy="848672"/>
          </a:xfrm>
        </p:spPr>
        <p:txBody>
          <a:bodyPr anchor="ctr">
            <a:noAutofit/>
          </a:bodyPr>
          <a:lstStyle>
            <a:lvl1pPr marL="0" indent="0" algn="l">
              <a:buNone/>
              <a:defRPr lang="fr-FR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Vous pouvez me contacter : ...@univ-orleans.fr</a:t>
            </a:r>
            <a:br>
              <a:rPr lang="fr-FR" dirty="0" smtClean="0"/>
            </a:br>
            <a:r>
              <a:rPr lang="fr-FR" dirty="0" smtClean="0"/>
              <a:t>Exemple de diapositive pour conclure votre présentation et laisser vos données de contact</a:t>
            </a:r>
          </a:p>
        </p:txBody>
      </p:sp>
    </p:spTree>
    <p:extLst>
      <p:ext uri="{BB962C8B-B14F-4D97-AF65-F5344CB8AC3E}">
        <p14:creationId xmlns:p14="http://schemas.microsoft.com/office/powerpoint/2010/main" val="708822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rgbClr val="325CA6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apositive de transi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ogner un rectangle avec un coin diagonal 6"/>
          <p:cNvSpPr/>
          <p:nvPr userDrawn="1"/>
        </p:nvSpPr>
        <p:spPr>
          <a:xfrm flipH="1">
            <a:off x="-1" y="1168089"/>
            <a:ext cx="12192000" cy="4576495"/>
          </a:xfrm>
          <a:prstGeom prst="snip2Diag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36114" y="2343810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Diapositive de transition (remplacer le texte par le nom de votre chapitre)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36114" y="4296899"/>
            <a:ext cx="8596668" cy="860400"/>
          </a:xfrm>
        </p:spPr>
        <p:txBody>
          <a:bodyPr anchor="t"/>
          <a:lstStyle>
            <a:lvl1pPr marL="0" indent="0" algn="l" rtl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Elle démarre chaque chapitre de vos diapositives </a:t>
            </a:r>
            <a:br>
              <a:rPr lang="en" dirty="0" smtClean="0"/>
            </a:br>
            <a:r>
              <a:rPr lang="en" dirty="0" smtClean="0"/>
              <a:t>(écrivez ici votre sous-titre s’il existe)</a:t>
            </a:r>
            <a:endParaRPr lang="e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279" y="6406487"/>
            <a:ext cx="617210" cy="36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6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5CA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922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51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136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2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325CA6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94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8" name="Image 8" descr="Image 8"/>
          <p:cNvPicPr>
            <a:picLocks noChangeAspect="1"/>
          </p:cNvPicPr>
          <p:nvPr userDrawn="1"/>
        </p:nvPicPr>
        <p:blipFill rotWithShape="1">
          <a:blip r:embed="rId22" cstate="print">
            <a:extLst/>
          </a:blip>
          <a:srcRect b="14712"/>
          <a:stretch/>
        </p:blipFill>
        <p:spPr>
          <a:xfrm>
            <a:off x="11239966" y="6406487"/>
            <a:ext cx="935659" cy="3769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" name="Group 6"/>
          <p:cNvGrpSpPr/>
          <p:nvPr userDrawn="1"/>
        </p:nvGrpSpPr>
        <p:grpSpPr>
          <a:xfrm>
            <a:off x="0" y="-8467"/>
            <a:ext cx="12188825" cy="6866467"/>
            <a:chOff x="0" y="-8467"/>
            <a:chExt cx="12188825" cy="6866467"/>
          </a:xfrm>
        </p:grpSpPr>
        <p:sp>
          <p:nvSpPr>
            <p:cNvPr id="30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34" name="Image 8" descr="Image 8"/>
          <p:cNvPicPr>
            <a:picLocks noChangeAspect="1"/>
          </p:cNvPicPr>
          <p:nvPr userDrawn="1"/>
        </p:nvPicPr>
        <p:blipFill rotWithShape="1">
          <a:blip r:embed="rId22" cstate="print">
            <a:extLst/>
          </a:blip>
          <a:srcRect b="14712"/>
          <a:stretch/>
        </p:blipFill>
        <p:spPr>
          <a:xfrm>
            <a:off x="11232119" y="6406487"/>
            <a:ext cx="935659" cy="37690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8933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711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708" r:id="rId19"/>
    <p:sldLayoutId id="2147483710" r:id="rId20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325CA6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fabienne.meducin@univ-orleans.fr" TargetMode="Externa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Dynamiser la chimie au semestre 1…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… grâce aux outils numériques</a:t>
            </a:r>
          </a:p>
          <a:p>
            <a:r>
              <a:rPr lang="fr-FR" dirty="0" smtClean="0"/>
              <a:t>F. </a:t>
            </a:r>
            <a:r>
              <a:rPr lang="fr-FR" dirty="0" err="1" smtClean="0"/>
              <a:t>Archaimbault</a:t>
            </a:r>
            <a:r>
              <a:rPr lang="fr-FR" dirty="0" smtClean="0"/>
              <a:t>, V. </a:t>
            </a:r>
            <a:r>
              <a:rPr lang="fr-FR" dirty="0" err="1" smtClean="0"/>
              <a:t>Bertagna</a:t>
            </a:r>
            <a:r>
              <a:rPr lang="fr-FR" dirty="0" smtClean="0"/>
              <a:t>, F. </a:t>
            </a:r>
            <a:r>
              <a:rPr lang="fr-FR" dirty="0" err="1" smtClean="0"/>
              <a:t>Méducin</a:t>
            </a:r>
            <a:r>
              <a:rPr lang="fr-FR" dirty="0" smtClean="0"/>
              <a:t>, Z. </a:t>
            </a:r>
            <a:r>
              <a:rPr lang="fr-FR" dirty="0" err="1" smtClean="0"/>
              <a:t>Serinyel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40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 du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La méthodologie du travail universitaire, </a:t>
            </a:r>
          </a:p>
          <a:p>
            <a:r>
              <a:rPr lang="fr-FR" sz="2800" dirty="0" smtClean="0"/>
              <a:t>Les grandeurs en chimie, </a:t>
            </a:r>
          </a:p>
          <a:p>
            <a:r>
              <a:rPr lang="fr-FR" sz="2800" dirty="0" smtClean="0"/>
              <a:t>La spectroscopie UV/visible, </a:t>
            </a:r>
          </a:p>
          <a:p>
            <a:r>
              <a:rPr lang="fr-FR" sz="2800" dirty="0" smtClean="0"/>
              <a:t>La radioactivité, </a:t>
            </a:r>
          </a:p>
          <a:p>
            <a:r>
              <a:rPr lang="fr-FR" sz="2800" dirty="0" smtClean="0"/>
              <a:t>L’atomistique et la liaison chimique</a:t>
            </a:r>
          </a:p>
          <a:p>
            <a:r>
              <a:rPr lang="fr-FR" sz="2800" dirty="0" smtClean="0"/>
              <a:t>La classification périodique</a:t>
            </a:r>
          </a:p>
        </p:txBody>
      </p:sp>
    </p:spTree>
    <p:extLst>
      <p:ext uri="{BB962C8B-B14F-4D97-AF65-F5344CB8AC3E}">
        <p14:creationId xmlns:p14="http://schemas.microsoft.com/office/powerpoint/2010/main" val="339155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Outils déjà utilisés/envisagés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>
          <a:xfrm>
            <a:off x="677334" y="2152482"/>
            <a:ext cx="9915141" cy="3574622"/>
          </a:xfrm>
        </p:spPr>
        <p:txBody>
          <a:bodyPr>
            <a:noAutofit/>
          </a:bodyPr>
          <a:lstStyle/>
          <a:p>
            <a:r>
              <a:rPr lang="en" sz="2800" dirty="0" smtClean="0"/>
              <a:t>Wooclap (2018-2019)</a:t>
            </a:r>
          </a:p>
          <a:p>
            <a:endParaRPr lang="en" sz="2800" dirty="0"/>
          </a:p>
          <a:p>
            <a:r>
              <a:rPr lang="en" sz="2800" dirty="0" smtClean="0"/>
              <a:t>Formations suivies: Insérer des ressources vidéo, classe inversée, enseigner en grand groupe, dynamiser les cours en amphis grâce au numérique, scénari (à reprendre), MOOC: se former pour enseigner dans le supérieur, … </a:t>
            </a:r>
          </a:p>
          <a:p>
            <a:endParaRPr lang="en" sz="2800" dirty="0"/>
          </a:p>
          <a:p>
            <a:r>
              <a:rPr lang="en" sz="2800" dirty="0" smtClean="0"/>
              <a:t>Prévoir un groupe test d’étudiants: néo-bacheliers et redoublants (éventuellement issus d’un bac autre que S) pour l’adéquation des ressources à l’attente des étudiants.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928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Banques de données </a:t>
            </a:r>
            <a:r>
              <a:rPr lang="fr-FR" smtClean="0"/>
              <a:t>(quiz + vidéos)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77334" y="2076994"/>
            <a:ext cx="85966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FAQ2SCIENCES,</a:t>
            </a:r>
          </a:p>
          <a:p>
            <a:r>
              <a:rPr lang="fr-FR" sz="2800" dirty="0" smtClean="0"/>
              <a:t>SOCRATES,</a:t>
            </a:r>
          </a:p>
          <a:p>
            <a:r>
              <a:rPr lang="fr-FR" sz="2800" dirty="0" smtClean="0"/>
              <a:t>UNISCIEL (tests de positionnement, quizz formatifs)….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9787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826140" y="753328"/>
            <a:ext cx="5042731" cy="1160462"/>
          </a:xfrm>
        </p:spPr>
        <p:txBody>
          <a:bodyPr/>
          <a:lstStyle/>
          <a:p>
            <a:r>
              <a:rPr lang="fr-FR" sz="6000" dirty="0" smtClean="0"/>
              <a:t>Merci !</a:t>
            </a:r>
            <a:endParaRPr lang="fr-FR" sz="6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fabienne.meducin@univ-orleans.fr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17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Personnalisé 4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325CA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75233</TotalTime>
  <Words>155</Words>
  <Application>Microsoft Office PowerPoint</Application>
  <PresentationFormat>Grand écran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Karla</vt:lpstr>
      <vt:lpstr>Trebuchet MS</vt:lpstr>
      <vt:lpstr>Wingdings 3</vt:lpstr>
      <vt:lpstr>Facette</vt:lpstr>
      <vt:lpstr>Dynamiser la chimie au semestre 1…</vt:lpstr>
      <vt:lpstr>Sommaire du cours</vt:lpstr>
      <vt:lpstr>Outils déjà utilisés/envisagés</vt:lpstr>
      <vt:lpstr>Banques de données (quiz + vidéos)</vt:lpstr>
      <vt:lpstr>Merci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etrotin</dc:creator>
  <cp:lastModifiedBy>meducin fabienne</cp:lastModifiedBy>
  <cp:revision>85</cp:revision>
  <dcterms:created xsi:type="dcterms:W3CDTF">2018-12-17T15:05:50Z</dcterms:created>
  <dcterms:modified xsi:type="dcterms:W3CDTF">2019-09-06T03:55:25Z</dcterms:modified>
</cp:coreProperties>
</file>